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8" r:id="rId4"/>
    <p:sldMasterId id="2147483943" r:id="rId5"/>
  </p:sldMasterIdLst>
  <p:notesMasterIdLst>
    <p:notesMasterId r:id="rId20"/>
  </p:notesMasterIdLst>
  <p:handoutMasterIdLst>
    <p:handoutMasterId r:id="rId21"/>
  </p:handoutMasterIdLst>
  <p:sldIdLst>
    <p:sldId id="276" r:id="rId6"/>
    <p:sldId id="282" r:id="rId7"/>
    <p:sldId id="295" r:id="rId8"/>
    <p:sldId id="283" r:id="rId9"/>
    <p:sldId id="284" r:id="rId10"/>
    <p:sldId id="293" r:id="rId11"/>
    <p:sldId id="292" r:id="rId12"/>
    <p:sldId id="286" r:id="rId13"/>
    <p:sldId id="294" r:id="rId14"/>
    <p:sldId id="287" r:id="rId15"/>
    <p:sldId id="288" r:id="rId16"/>
    <p:sldId id="289" r:id="rId17"/>
    <p:sldId id="291" r:id="rId18"/>
    <p:sldId id="290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8CCB"/>
    <a:srgbClr val="18A3AC"/>
    <a:srgbClr val="052049"/>
    <a:srgbClr val="90BD31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4" autoAdjust="0"/>
    <p:restoredTop sz="95859" autoAdjust="0"/>
  </p:normalViewPr>
  <p:slideViewPr>
    <p:cSldViewPr snapToGrid="0" showGuides="1">
      <p:cViewPr>
        <p:scale>
          <a:sx n="83" d="100"/>
          <a:sy n="83" d="100"/>
        </p:scale>
        <p:origin x="2272" y="74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4/27/23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jpeg"/><Relationship Id="rId4" Type="http://schemas.openxmlformats.org/officeDocument/2006/relationships/image" Target="../media/image2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1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5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488FC-0927-EB4D-82B1-F65355427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D4A41-A0FD-5E40-8A30-55E4DEAA9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2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87657C-5553-4F4F-A6C7-F1046BA6E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5" y="297068"/>
            <a:ext cx="1097578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oi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093DD38-46F4-FB42-A2EC-0B3C5BE1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65781-0425-404A-B946-0F552ECF86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972BE1-F57C-1B4E-9561-FE32B19A7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A65F0-2464-1648-B389-27AB6CACCA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CD304AF-1BFB-0345-AF26-7C163EA28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DF31F-53D6-FF44-BFAA-A124368A67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65781-0425-404A-B946-0F552ECF8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CCE63-29C3-0C48-9C5F-E0E5A88C3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22" y="464167"/>
            <a:ext cx="1097578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8046F-938E-5D48-B080-6E396753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64696"/>
            <a:ext cx="9144000" cy="1093304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43C3659-14D7-5A44-AC7D-C28E5A169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-357" b="-21848"/>
          <a:stretch/>
        </p:blipFill>
        <p:spPr>
          <a:xfrm rot="5400000">
            <a:off x="2413886" y="-1169286"/>
            <a:ext cx="5560827" cy="7899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0F8418-9E11-814C-991D-1D56AFF09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12662"/>
          <a:stretch/>
        </p:blipFill>
        <p:spPr>
          <a:xfrm>
            <a:off x="-317500" y="0"/>
            <a:ext cx="94615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1D8A1-2124-8D48-9E14-F69F568A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3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51E5F-6FBE-7D44-997D-D6F5C62FE674}"/>
              </a:ext>
            </a:extLst>
          </p:cNvPr>
          <p:cNvSpPr/>
          <p:nvPr userDrawn="1"/>
        </p:nvSpPr>
        <p:spPr bwMode="auto">
          <a:xfrm>
            <a:off x="6664305" y="2415130"/>
            <a:ext cx="2479696" cy="44428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DE3CB-91C5-4C43-9C23-838354376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3" r="38958"/>
          <a:stretch/>
        </p:blipFill>
        <p:spPr>
          <a:xfrm>
            <a:off x="0" y="266339"/>
            <a:ext cx="5555206" cy="1722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8D932-05A5-4640-8087-0209DBD816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304" y="2415128"/>
            <a:ext cx="1615438" cy="1615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51E5F-6FBE-7D44-997D-D6F5C62FE674}"/>
              </a:ext>
            </a:extLst>
          </p:cNvPr>
          <p:cNvSpPr/>
          <p:nvPr userDrawn="1"/>
        </p:nvSpPr>
        <p:spPr bwMode="auto">
          <a:xfrm>
            <a:off x="6664305" y="2415130"/>
            <a:ext cx="2479696" cy="444286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10841"/>
            <a:ext cx="3588792" cy="241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2FEBB6B-4E96-C542-B19A-DC25C7468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793" t="16027" r="8097" b="39306"/>
          <a:stretch/>
        </p:blipFill>
        <p:spPr>
          <a:xfrm>
            <a:off x="-1" y="0"/>
            <a:ext cx="5555207" cy="2415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74BE5-FCA5-EE4F-AFEA-2D88FBAE86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3" y="2415347"/>
            <a:ext cx="1615439" cy="16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C1E18-6E4C-894B-BB7C-37576D80B668}"/>
              </a:ext>
            </a:extLst>
          </p:cNvPr>
          <p:cNvSpPr/>
          <p:nvPr userDrawn="1"/>
        </p:nvSpPr>
        <p:spPr bwMode="auto">
          <a:xfrm>
            <a:off x="1" y="2267792"/>
            <a:ext cx="2367280" cy="459020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E3C67-7C78-8846-BE83-5CA68F85B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2267790"/>
            <a:ext cx="1615439" cy="1615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1C443C5-1BD9-C14B-8A7B-7AA34B6F8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70" t="16027" r="1442" b="39306"/>
          <a:stretch/>
        </p:blipFill>
        <p:spPr>
          <a:xfrm>
            <a:off x="3101826" y="15254"/>
            <a:ext cx="6042174" cy="22525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93D883-818B-E948-B1E1-CF92CB8B368A}"/>
              </a:ext>
            </a:extLst>
          </p:cNvPr>
          <p:cNvSpPr/>
          <p:nvPr userDrawn="1"/>
        </p:nvSpPr>
        <p:spPr bwMode="auto">
          <a:xfrm>
            <a:off x="1" y="2267794"/>
            <a:ext cx="2367280" cy="4590206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FAAF9-8085-D14B-9372-1DBDA627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9" t="5935" r="17167" b="11182"/>
          <a:stretch/>
        </p:blipFill>
        <p:spPr>
          <a:xfrm>
            <a:off x="3101828" y="365629"/>
            <a:ext cx="6042172" cy="1592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5E378-1588-8547-871A-88B55562F0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2267790"/>
            <a:ext cx="1615439" cy="1615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4012" r:id="rId15"/>
    <p:sldLayoutId id="2147483994" r:id="rId16"/>
    <p:sldLayoutId id="2147483995" r:id="rId17"/>
  </p:sldLayoutIdLst>
  <p:transition>
    <p:fade/>
  </p:transition>
  <p:hf hd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STOP THE CLOT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8" r:id="rId5"/>
    <p:sldLayoutId id="2147484009" r:id="rId6"/>
    <p:sldLayoutId id="2147484010" r:id="rId7"/>
    <p:sldLayoutId id="2147484001" r:id="rId8"/>
    <p:sldLayoutId id="2147484005" r:id="rId9"/>
    <p:sldLayoutId id="2147484006" r:id="rId10"/>
    <p:sldLayoutId id="2147484007" r:id="rId11"/>
    <p:sldLayoutId id="2147483944" r:id="rId12"/>
    <p:sldLayoutId id="2147483951" r:id="rId13"/>
    <p:sldLayoutId id="2147483953" r:id="rId14"/>
    <p:sldLayoutId id="2147484000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13" r:id="rId25"/>
    <p:sldLayoutId id="2147483954" r:id="rId26"/>
    <p:sldLayoutId id="2147483959" r:id="rId27"/>
    <p:sldLayoutId id="2147484002" r:id="rId28"/>
    <p:sldLayoutId id="2147484011" r:id="rId29"/>
    <p:sldLayoutId id="2147484003" r:id="rId30"/>
    <p:sldLayoutId id="2147484004" r:id="rId31"/>
  </p:sldLayoutIdLst>
  <p:transition>
    <p:fade/>
  </p:transition>
  <p:hf hd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.ac.uk/news/2022/september/blood-clots-covid-19.html" TargetMode="External"/><Relationship Id="rId2" Type="http://schemas.openxmlformats.org/officeDocument/2006/relationships/hyperlink" Target="https://www.stoptheclot.org/about-clots/blood-clot-info/" TargetMode="Externa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www.mayoclinic.org/symptoms/blood-clots/basics/definition/sym-20050850" TargetMode="External"/><Relationship Id="rId4" Type="http://schemas.openxmlformats.org/officeDocument/2006/relationships/hyperlink" Target="https://my.clevelandclinic.org/health/diseases/17675-blood-clot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74D2BDA-2C76-6A8B-6917-CE4321C0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1197">
            <a:off x="4814081" y="2425247"/>
            <a:ext cx="4342761" cy="3983714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480" y="2174731"/>
            <a:ext cx="8407476" cy="765716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STOP THE CLOT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D31FFB-BD29-88CB-D78D-3609456E2A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480" y="2910907"/>
            <a:ext cx="4486372" cy="1005911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Blood Clot Awareness </a:t>
            </a:r>
            <a:br>
              <a:rPr lang="en-US" sz="2000" dirty="0"/>
            </a:br>
            <a:r>
              <a:rPr lang="en-US" sz="2000" dirty="0"/>
              <a:t>Preventative health education on the signs, symptoms, &amp; importance.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7480" y="5641519"/>
            <a:ext cx="4486372" cy="100591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Presented by Cindy Nguyen, Biology B.S.</a:t>
            </a:r>
          </a:p>
          <a:p>
            <a:r>
              <a:rPr lang="en-US" dirty="0"/>
              <a:t>Community Health Worker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56E5A6-8AF6-EA5B-72A3-5F1AAFC49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6" y="4243064"/>
            <a:ext cx="2227668" cy="1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D23942-B83E-7494-88AA-20CD31523F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STOP THE CLOT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B8866-5E58-5C23-1DED-23FF8EDE1E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2B7C9E-0405-3473-5669-7D3A209B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3D032-9BCF-8DD4-AB3B-3BCE30FB8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1036451"/>
            <a:ext cx="5165676" cy="61144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2B171-845C-5F66-13D9-6EE4AC3B34B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b="1" dirty="0"/>
              <a:t>Limited Time</a:t>
            </a:r>
          </a:p>
          <a:p>
            <a:pPr lvl="1"/>
            <a:r>
              <a:rPr lang="en-US" dirty="0"/>
              <a:t>1 month</a:t>
            </a:r>
          </a:p>
          <a:p>
            <a:r>
              <a:rPr lang="en-US" sz="2000" b="1" dirty="0"/>
              <a:t>More virtual than in-person presentation</a:t>
            </a:r>
          </a:p>
          <a:p>
            <a:r>
              <a:rPr lang="en-US" sz="2000" b="1" dirty="0"/>
              <a:t>Survey Integrity</a:t>
            </a:r>
          </a:p>
          <a:p>
            <a:pPr lvl="1"/>
            <a:r>
              <a:rPr lang="en-US" dirty="0"/>
              <a:t>73 total participants</a:t>
            </a:r>
          </a:p>
          <a:p>
            <a:pPr lvl="1"/>
            <a:r>
              <a:rPr lang="en-US" dirty="0"/>
              <a:t>42 participants completed both surveys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9FBC03-FF86-BFDE-E922-0622EEE4D7A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b="1" dirty="0"/>
              <a:t>Outreach to more diverse audiences</a:t>
            </a:r>
          </a:p>
          <a:p>
            <a:pPr lvl="1"/>
            <a:r>
              <a:rPr lang="en-US" dirty="0"/>
              <a:t>Schools</a:t>
            </a:r>
          </a:p>
          <a:p>
            <a:pPr lvl="2"/>
            <a:r>
              <a:rPr lang="en-US" dirty="0"/>
              <a:t>Highschool---&gt;College </a:t>
            </a:r>
          </a:p>
          <a:p>
            <a:pPr lvl="1"/>
            <a:r>
              <a:rPr lang="en-US" dirty="0"/>
              <a:t>Community Centers</a:t>
            </a:r>
          </a:p>
          <a:p>
            <a:r>
              <a:rPr lang="en-US" b="1" dirty="0"/>
              <a:t>Research more on the health disparities among races and sexes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D6EC5E-3A79-002B-41EC-07C151403048}"/>
              </a:ext>
            </a:extLst>
          </p:cNvPr>
          <p:cNvSpPr txBox="1">
            <a:spLocks/>
          </p:cNvSpPr>
          <p:nvPr/>
        </p:nvSpPr>
        <p:spPr>
          <a:xfrm>
            <a:off x="4572000" y="1084563"/>
            <a:ext cx="3826563" cy="337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None/>
              <a:defRPr lang="en-US"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8018608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30A73-8440-1697-3FCE-9078CDEF04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2AF74-5785-60E2-7725-31C7C525EB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AD73C50-170B-7C17-1657-B737D692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1642F5-088A-CCE4-63FB-D2A9D63CF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036451"/>
            <a:ext cx="8169964" cy="4465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did I personally learn?</a:t>
            </a:r>
          </a:p>
        </p:txBody>
      </p:sp>
      <p:pic>
        <p:nvPicPr>
          <p:cNvPr id="3074" name="Picture 2" descr="New Blood Clot Awareness Stop the Clot® Acronym - Blood Clots">
            <a:extLst>
              <a:ext uri="{FF2B5EF4-FFF2-40B4-BE49-F238E27FC236}">
                <a16:creationId xmlns:a16="http://schemas.microsoft.com/office/drawing/2014/main" id="{081D41E7-12BE-5618-8CDB-F8E8449A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53" y="1373090"/>
            <a:ext cx="4448459" cy="444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748FE1D-A267-0105-E7C5-9FC31717FA29}"/>
              </a:ext>
            </a:extLst>
          </p:cNvPr>
          <p:cNvSpPr txBox="1">
            <a:spLocks/>
          </p:cNvSpPr>
          <p:nvPr/>
        </p:nvSpPr>
        <p:spPr>
          <a:xfrm>
            <a:off x="453585" y="2538153"/>
            <a:ext cx="3826840" cy="2228223"/>
          </a:xfrm>
          <a:prstGeom prst="rect">
            <a:avLst/>
          </a:prstGeom>
        </p:spPr>
        <p:txBody>
          <a:bodyPr/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Blood Clots are idiopathic!</a:t>
            </a:r>
          </a:p>
          <a:p>
            <a:r>
              <a:rPr lang="en-US" sz="2000" b="1" dirty="0"/>
              <a:t>Sign &amp; Symptoms</a:t>
            </a:r>
          </a:p>
          <a:p>
            <a:r>
              <a:rPr lang="en-US" sz="2000" b="1" dirty="0"/>
              <a:t>The 3 Level of Prevention</a:t>
            </a:r>
          </a:p>
          <a:p>
            <a:r>
              <a:rPr lang="en-US" sz="2000" b="1" dirty="0"/>
              <a:t>More awareness and community education is needed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549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iends And Family Logo Images – Browse 87,388 Stock Photos, Vectors, and  Video | Adobe Stock">
            <a:extLst>
              <a:ext uri="{FF2B5EF4-FFF2-40B4-BE49-F238E27FC236}">
                <a16:creationId xmlns:a16="http://schemas.microsoft.com/office/drawing/2014/main" id="{DD5C8462-5B95-A598-9E54-81AF60E9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7" y="2982239"/>
            <a:ext cx="3727183" cy="31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B4BE1A-8ECF-BFA0-D215-3CA9850641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78C66-E277-3914-997F-64A77D5278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285FB-1747-63E7-3BE4-2A3167DA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2050" name="Picture 2" descr="El Sol CHW Approach – El Sol Neighborhood Educational Center">
            <a:extLst>
              <a:ext uri="{FF2B5EF4-FFF2-40B4-BE49-F238E27FC236}">
                <a16:creationId xmlns:a16="http://schemas.microsoft.com/office/drawing/2014/main" id="{5159EDE0-5702-A9BF-72AB-8128E170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1" y="1656209"/>
            <a:ext cx="4644569" cy="19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318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B4BE1A-8ECF-BFA0-D215-3CA9850641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78C66-E277-3914-997F-64A77D5278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285FB-1747-63E7-3BE4-2A3167DA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3092B-C18C-1162-F132-E14B64F0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https://www.stoptheclot.org/about-clots/blood-clot-info/</a:t>
            </a:r>
            <a:endParaRPr lang="en-US" dirty="0"/>
          </a:p>
          <a:p>
            <a:r>
              <a:rPr lang="en-US" dirty="0">
                <a:hlinkClick r:id="rId3"/>
              </a:rPr>
              <a:t>https://www.bristol.ac.uk/news/2022/september/blood-clots-covid-19.html</a:t>
            </a:r>
            <a:endParaRPr lang="en-US" dirty="0"/>
          </a:p>
          <a:p>
            <a:r>
              <a:rPr lang="en-US" dirty="0">
                <a:hlinkClick r:id="rId4"/>
              </a:rPr>
              <a:t>https://my.clevelandclinic.org/health/diseases/17675-blood-clots</a:t>
            </a:r>
            <a:endParaRPr lang="en-US" dirty="0"/>
          </a:p>
          <a:p>
            <a:r>
              <a:rPr lang="en-US" dirty="0">
                <a:hlinkClick r:id="rId5"/>
              </a:rPr>
              <a:t>https://www.mayoclinic.org/symptoms/blood-clots/basics/definition/sym-20050850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493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2FE590-9589-27A7-C63A-95B037E0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STOP THE CLOT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1747B-3532-06E0-22F9-4E1EBEB9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E413F3-D5F0-BB8C-15E7-AF1BB4FD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2559253"/>
            <a:ext cx="6905768" cy="1477195"/>
          </a:xfrm>
        </p:spPr>
        <p:txBody>
          <a:bodyPr/>
          <a:lstStyle/>
          <a:p>
            <a:r>
              <a:rPr lang="en-US" b="1" dirty="0"/>
              <a:t>Thank you! </a:t>
            </a:r>
            <a:br>
              <a:rPr lang="en-US" b="1" dirty="0"/>
            </a:br>
            <a:r>
              <a:rPr lang="en-US" b="1" dirty="0"/>
              <a:t>Question, Comments, Concerns?</a:t>
            </a:r>
          </a:p>
        </p:txBody>
      </p:sp>
    </p:spTree>
    <p:extLst>
      <p:ext uri="{BB962C8B-B14F-4D97-AF65-F5344CB8AC3E}">
        <p14:creationId xmlns:p14="http://schemas.microsoft.com/office/powerpoint/2010/main" val="12639706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4FC6CF-6DB5-7649-A6DD-021D7A6887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STOP THE CLOT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080BF-0FC1-5588-1BA4-20C1CC6BC7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9B9D88-DDDE-9F06-D18A-A0B59D81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19CAA-0FD5-7790-C92A-97D7D21B0B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Blood Clots?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8F3A5-64E0-A26C-D319-60B06A3A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576918"/>
            <a:ext cx="8137665" cy="1969405"/>
          </a:xfrm>
        </p:spPr>
        <p:txBody>
          <a:bodyPr/>
          <a:lstStyle/>
          <a:p>
            <a:r>
              <a:rPr lang="en-US" dirty="0"/>
              <a:t>Blood clots are a growing public health problem in the United States.</a:t>
            </a:r>
          </a:p>
          <a:p>
            <a:r>
              <a:rPr lang="en-US" dirty="0"/>
              <a:t>“100,000-300,000 deaths from blood clots occurs annually, higher than the annual deaths for AIDs, Breast Cancer, &amp; Motor vehicle accidents </a:t>
            </a:r>
            <a:r>
              <a:rPr lang="en-US" b="1" dirty="0">
                <a:solidFill>
                  <a:srgbClr val="C00000"/>
                </a:solidFill>
              </a:rPr>
              <a:t>COMBINED”</a:t>
            </a:r>
            <a:r>
              <a:rPr lang="en-US" dirty="0"/>
              <a:t>(NBCA).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CD98C-8B0E-F50A-F332-93795937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9" y="3546323"/>
            <a:ext cx="3490159" cy="2600808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1033DF0-999C-7A29-6CD3-89F18846FE1E}"/>
              </a:ext>
            </a:extLst>
          </p:cNvPr>
          <p:cNvSpPr txBox="1">
            <a:spLocks/>
          </p:cNvSpPr>
          <p:nvPr/>
        </p:nvSpPr>
        <p:spPr>
          <a:xfrm>
            <a:off x="3703568" y="3844934"/>
            <a:ext cx="5130466" cy="1969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 blood clot often thought of as complication of another disease, however it is important to remember it can be an idiopathic disease, able to affect anyone.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C16C9-B89B-C080-ADBE-241F7E8E4C28}"/>
              </a:ext>
            </a:extLst>
          </p:cNvPr>
          <p:cNvSpPr txBox="1"/>
          <p:nvPr/>
        </p:nvSpPr>
        <p:spPr bwMode="auto">
          <a:xfrm>
            <a:off x="4262034" y="5930344"/>
            <a:ext cx="502145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Source: The National Blood Clot Alliance</a:t>
            </a:r>
          </a:p>
        </p:txBody>
      </p:sp>
    </p:spTree>
    <p:extLst>
      <p:ext uri="{BB962C8B-B14F-4D97-AF65-F5344CB8AC3E}">
        <p14:creationId xmlns:p14="http://schemas.microsoft.com/office/powerpoint/2010/main" val="39163060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E2BC98-258F-3AF7-8A48-BFBE67A02B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D7A5C-316C-AAA4-02AA-800A4BF114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 descr="September: Blood clots and COVID-19 | News and features | University of  Bristol">
            <a:extLst>
              <a:ext uri="{FF2B5EF4-FFF2-40B4-BE49-F238E27FC236}">
                <a16:creationId xmlns:a16="http://schemas.microsoft.com/office/drawing/2014/main" id="{40B54682-604C-2A2F-A2F2-F9A98E3718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" y="383142"/>
            <a:ext cx="8401397" cy="55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4D004E-4DBF-71EA-ED6D-A769D4E9B3DB}"/>
              </a:ext>
            </a:extLst>
          </p:cNvPr>
          <p:cNvSpPr txBox="1"/>
          <p:nvPr/>
        </p:nvSpPr>
        <p:spPr bwMode="auto">
          <a:xfrm>
            <a:off x="5765369" y="5916524"/>
            <a:ext cx="502145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Source: 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1534889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F0C0B-CD8C-E5A3-84B0-618EE32D18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STOP THE CLOT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BFDF6-1D1E-5338-3690-93105C06ED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446476-6693-998D-1F31-3A8DA321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A89686-DEA5-E844-BED9-3D94471A39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036451"/>
            <a:ext cx="8169964" cy="4465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3 Main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930229-3FAF-B711-988D-948FF2FB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Educate the Inland Empire community about blood clots!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Share ways to prevent blood clots &amp; how to detect blood clots!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Increase knowledge on the available resources both in the Inland Empire area and virtual!</a:t>
            </a:r>
          </a:p>
          <a:p>
            <a:endParaRPr lang="en-US" dirty="0"/>
          </a:p>
        </p:txBody>
      </p:sp>
      <p:pic>
        <p:nvPicPr>
          <p:cNvPr id="4098" name="Picture 2" descr="Goal setting - ADVANZ HEALTH">
            <a:extLst>
              <a:ext uri="{FF2B5EF4-FFF2-40B4-BE49-F238E27FC236}">
                <a16:creationId xmlns:a16="http://schemas.microsoft.com/office/drawing/2014/main" id="{A63C91CF-8087-6B5A-722C-651C036A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28" y="4168998"/>
            <a:ext cx="2606722" cy="19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745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49CDF2-BAC5-3C53-9BCF-29766B6F1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" b="12092"/>
          <a:stretch/>
        </p:blipFill>
        <p:spPr>
          <a:xfrm>
            <a:off x="559112" y="2053952"/>
            <a:ext cx="3826840" cy="37490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0B5A57-2C29-5FBD-6117-50441D8CEC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C6642-9B6B-B75E-64C9-9659DEC081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F26624-E8BF-4DAB-BE18-D0DE51FC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Outcomes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952B3-E953-611B-ACD3-A0493978A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585" y="1036451"/>
            <a:ext cx="8169964" cy="4465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Tools Were Used?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3F4658-F8F7-4AD7-85A4-A5EAC17A153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90385" y="1894326"/>
            <a:ext cx="3836779" cy="423807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In-Person Presentation</a:t>
            </a:r>
          </a:p>
          <a:p>
            <a:pPr lvl="1"/>
            <a:r>
              <a:rPr lang="en-US" dirty="0"/>
              <a:t>3/13: </a:t>
            </a:r>
            <a:r>
              <a:rPr lang="en-US" b="1" dirty="0">
                <a:solidFill>
                  <a:schemeClr val="accent3"/>
                </a:solidFill>
              </a:rPr>
              <a:t>20</a:t>
            </a:r>
            <a:r>
              <a:rPr lang="en-US" dirty="0"/>
              <a:t> </a:t>
            </a:r>
            <a:r>
              <a:rPr lang="en-US" u="sng" dirty="0"/>
              <a:t>total participants</a:t>
            </a:r>
          </a:p>
          <a:p>
            <a:r>
              <a:rPr lang="en-US" b="1" dirty="0">
                <a:solidFill>
                  <a:srgbClr val="C00000"/>
                </a:solidFill>
              </a:rPr>
              <a:t>Zoom Presentations</a:t>
            </a:r>
          </a:p>
          <a:p>
            <a:pPr lvl="1"/>
            <a:r>
              <a:rPr lang="en-US" dirty="0"/>
              <a:t>4/03: </a:t>
            </a:r>
            <a:r>
              <a:rPr lang="en-US" b="1" dirty="0">
                <a:solidFill>
                  <a:schemeClr val="accent3"/>
                </a:solidFill>
              </a:rPr>
              <a:t>10</a:t>
            </a:r>
            <a:r>
              <a:rPr lang="en-US" dirty="0"/>
              <a:t> </a:t>
            </a:r>
            <a:r>
              <a:rPr lang="en-US" u="sng" dirty="0"/>
              <a:t>total participants</a:t>
            </a:r>
          </a:p>
          <a:p>
            <a:pPr lvl="1"/>
            <a:r>
              <a:rPr lang="en-US" dirty="0"/>
              <a:t>4/08: </a:t>
            </a:r>
            <a:r>
              <a:rPr lang="en-US" b="1" dirty="0">
                <a:solidFill>
                  <a:schemeClr val="accent3"/>
                </a:solidFill>
              </a:rPr>
              <a:t>13</a:t>
            </a:r>
            <a:r>
              <a:rPr lang="en-US" dirty="0"/>
              <a:t> </a:t>
            </a:r>
            <a:r>
              <a:rPr lang="en-US" u="sng" dirty="0"/>
              <a:t>total participants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43</a:t>
            </a:r>
            <a:r>
              <a:rPr lang="en-US" b="1" dirty="0"/>
              <a:t> Total Participants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38</a:t>
            </a:r>
            <a:r>
              <a:rPr lang="en-US" b="1" dirty="0"/>
              <a:t> Total Surveyed Participants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0B647-7625-DD13-CD33-F270CFA6A577}"/>
              </a:ext>
            </a:extLst>
          </p:cNvPr>
          <p:cNvSpPr txBox="1"/>
          <p:nvPr/>
        </p:nvSpPr>
        <p:spPr bwMode="auto">
          <a:xfrm>
            <a:off x="859809" y="1610436"/>
            <a:ext cx="3330054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PRESENTATIONS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27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0B5A57-2C29-5FBD-6117-50441D8CEC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C6642-9B6B-B75E-64C9-9659DEC081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F26624-E8BF-4DAB-BE18-D0DE51FC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Outcomes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952B3-E953-611B-ACD3-A0493978A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Tools Were Used?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3F4658-F8F7-4AD7-85A4-A5EAC17A153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90385" y="1610436"/>
            <a:ext cx="4053364" cy="452196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Instagram Story</a:t>
            </a:r>
          </a:p>
          <a:p>
            <a:pPr lvl="1"/>
            <a:r>
              <a:rPr lang="en-US" dirty="0"/>
              <a:t>4/28: </a:t>
            </a:r>
            <a:r>
              <a:rPr lang="en-US" b="1" dirty="0">
                <a:solidFill>
                  <a:schemeClr val="accent3"/>
                </a:solidFill>
              </a:rPr>
              <a:t>30</a:t>
            </a:r>
            <a:r>
              <a:rPr lang="en-US" dirty="0"/>
              <a:t> views &amp; </a:t>
            </a:r>
            <a:r>
              <a:rPr lang="en-US" b="1" dirty="0">
                <a:solidFill>
                  <a:schemeClr val="accent3"/>
                </a:solidFill>
              </a:rPr>
              <a:t>20</a:t>
            </a:r>
            <a:r>
              <a:rPr lang="en-US" dirty="0"/>
              <a:t> likes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chemeClr val="accent3"/>
                </a:solidFill>
              </a:rPr>
              <a:t>+</a:t>
            </a:r>
            <a:r>
              <a:rPr lang="en-US" dirty="0"/>
              <a:t>) </a:t>
            </a:r>
            <a:r>
              <a:rPr lang="en-US" b="1" dirty="0">
                <a:solidFill>
                  <a:schemeClr val="accent3"/>
                </a:solidFill>
              </a:rPr>
              <a:t>30</a:t>
            </a:r>
            <a:r>
              <a:rPr lang="en-US" dirty="0"/>
              <a:t> participants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chemeClr val="accent3"/>
                </a:solidFill>
              </a:rPr>
              <a:t>+</a:t>
            </a:r>
            <a:r>
              <a:rPr lang="en-US" dirty="0"/>
              <a:t>) </a:t>
            </a:r>
            <a:r>
              <a:rPr lang="en-US" b="1" dirty="0">
                <a:solidFill>
                  <a:schemeClr val="accent3"/>
                </a:solidFill>
              </a:rPr>
              <a:t>4</a:t>
            </a:r>
            <a:r>
              <a:rPr lang="en-US" dirty="0"/>
              <a:t> surveys to the total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73</a:t>
            </a:r>
            <a:r>
              <a:rPr lang="en-US" b="1" dirty="0"/>
              <a:t> Total Participants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42</a:t>
            </a:r>
            <a:r>
              <a:rPr lang="en-US" b="1" dirty="0"/>
              <a:t> Total Surveyed Participants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0B647-7625-DD13-CD33-F270CFA6A577}"/>
              </a:ext>
            </a:extLst>
          </p:cNvPr>
          <p:cNvSpPr txBox="1"/>
          <p:nvPr/>
        </p:nvSpPr>
        <p:spPr bwMode="auto">
          <a:xfrm>
            <a:off x="859809" y="1610436"/>
            <a:ext cx="3330054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SOCIAL MEDIA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56639-AFDD-CA9A-598A-A77CFB61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36" y="2277574"/>
            <a:ext cx="3477999" cy="35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04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0B5A57-2C29-5FBD-6117-50441D8CEC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C6642-9B6B-B75E-64C9-9659DEC081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F26624-E8BF-4DAB-BE18-D0DE51FC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Outcomes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952B3-E953-611B-ACD3-A0493978A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585" y="1021225"/>
            <a:ext cx="8169964" cy="4465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Tools Were Used?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0B647-7625-DD13-CD33-F270CFA6A577}"/>
              </a:ext>
            </a:extLst>
          </p:cNvPr>
          <p:cNvSpPr txBox="1"/>
          <p:nvPr/>
        </p:nvSpPr>
        <p:spPr bwMode="auto">
          <a:xfrm>
            <a:off x="1135667" y="1553470"/>
            <a:ext cx="7412514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GOOGLE FORMS &amp; GOOGLE SHEETS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6FA2FE-38C2-AD35-309A-F4B4EE7B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20" y="2466944"/>
            <a:ext cx="2169536" cy="29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Sheets: Online Spreadsheet Editor | Google Workspace">
            <a:extLst>
              <a:ext uri="{FF2B5EF4-FFF2-40B4-BE49-F238E27FC236}">
                <a16:creationId xmlns:a16="http://schemas.microsoft.com/office/drawing/2014/main" id="{691B7687-C0D8-2DE2-EF9D-E38D513F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60" y="2438133"/>
            <a:ext cx="2879221" cy="31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285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2119A8-D9F8-E7C8-2556-406D8686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04" y="3996012"/>
            <a:ext cx="3553905" cy="21980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BD344-FF4B-48D3-A9FC-2C9D12CB01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STOP THE CLOT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DA8B0-15B0-1C2F-658A-A61BD3C293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2CDF8-E38B-98DC-09B7-4188BCD5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E5CB1-05C8-71D5-C2A3-53BD3C29C8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012278"/>
            <a:ext cx="8169964" cy="4465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Surveys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A8CAA9-6CE8-1CF6-62D2-DFBB987E2D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39981" y="1623727"/>
            <a:ext cx="3826840" cy="2672269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42</a:t>
            </a:r>
            <a:r>
              <a:rPr lang="en-US" dirty="0"/>
              <a:t> participants completed the </a:t>
            </a:r>
            <a:r>
              <a:rPr lang="en-US" b="1" u="sng" dirty="0"/>
              <a:t>pre-survey </a:t>
            </a:r>
          </a:p>
          <a:p>
            <a:r>
              <a:rPr lang="en-US" b="1" dirty="0">
                <a:solidFill>
                  <a:schemeClr val="accent3"/>
                </a:solidFill>
              </a:rPr>
              <a:t>38</a:t>
            </a:r>
            <a:r>
              <a:rPr lang="en-US" dirty="0"/>
              <a:t> participants completed the </a:t>
            </a:r>
            <a:r>
              <a:rPr lang="en-US" b="1" u="sng" dirty="0"/>
              <a:t>post-survey</a:t>
            </a:r>
            <a:br>
              <a:rPr lang="en-US" b="1" u="sng" dirty="0"/>
            </a:br>
            <a:endParaRPr lang="en-US" b="1" u="sng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38 </a:t>
            </a:r>
            <a:r>
              <a:rPr lang="en-US" b="1" u="sng" dirty="0"/>
              <a:t>participants </a:t>
            </a:r>
            <a:r>
              <a:rPr lang="en-US" b="1" u="sng" dirty="0">
                <a:solidFill>
                  <a:srgbClr val="C00000"/>
                </a:solidFill>
              </a:rPr>
              <a:t>matched!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60D7C-7318-7435-7D7D-687CC50DA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2" y="1595614"/>
            <a:ext cx="1695170" cy="2351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641CB-79A1-9881-6400-DE871749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23" y="1595615"/>
            <a:ext cx="1691977" cy="2351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71258-2393-5A68-9494-702188FE7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074" y="3996012"/>
            <a:ext cx="3584653" cy="22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87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3268B4-98CB-DFB2-ECAA-AC0157BF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8" y="1036451"/>
            <a:ext cx="7336744" cy="50495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BD344-FF4B-48D3-A9FC-2C9D12CB01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STOP THE CLOT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DA8B0-15B0-1C2F-658A-A61BD3C293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2CDF8-E38B-98DC-09B7-4188BCD5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E5CB1-05C8-71D5-C2A3-53BD3C29C8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012278"/>
            <a:ext cx="8169964" cy="4465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Surveys</a:t>
            </a:r>
          </a:p>
        </p:txBody>
      </p:sp>
    </p:spTree>
    <p:extLst>
      <p:ext uri="{BB962C8B-B14F-4D97-AF65-F5344CB8AC3E}">
        <p14:creationId xmlns:p14="http://schemas.microsoft.com/office/powerpoint/2010/main" val="40728343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12459</TotalTime>
  <Words>466</Words>
  <Application>Microsoft Macintosh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.AppleSystemUIFont</vt:lpstr>
      <vt:lpstr>Arial</vt:lpstr>
      <vt:lpstr>Garamond</vt:lpstr>
      <vt:lpstr>Wingdings</vt:lpstr>
      <vt:lpstr>UCSF Classic</vt:lpstr>
      <vt:lpstr>UCSF Contemporary</vt:lpstr>
      <vt:lpstr>STOP THE CLOT</vt:lpstr>
      <vt:lpstr>Background</vt:lpstr>
      <vt:lpstr>PowerPoint Presentation</vt:lpstr>
      <vt:lpstr>Project Objectives</vt:lpstr>
      <vt:lpstr>Methods &amp; Outcomes</vt:lpstr>
      <vt:lpstr>Methods &amp; Outcomes</vt:lpstr>
      <vt:lpstr>Methods &amp; Outcomes</vt:lpstr>
      <vt:lpstr>Results</vt:lpstr>
      <vt:lpstr>Results</vt:lpstr>
      <vt:lpstr>Sustainability</vt:lpstr>
      <vt:lpstr>Learning Outcome</vt:lpstr>
      <vt:lpstr>Acknowledgements</vt:lpstr>
      <vt:lpstr>References</vt:lpstr>
      <vt:lpstr>Thank you!  Question, Comments, Concerns?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Cindy Nguyen</cp:lastModifiedBy>
  <cp:revision>94</cp:revision>
  <dcterms:created xsi:type="dcterms:W3CDTF">2017-04-18T17:07:44Z</dcterms:created>
  <dcterms:modified xsi:type="dcterms:W3CDTF">2023-05-05T00:00:13Z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