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9144000"/>
  <p:notesSz cx="6858000" cy="9296400"/>
  <p:embeddedFontLst>
    <p:embeddedFont>
      <p:font typeface="Garamon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9">
          <p15:clr>
            <a:srgbClr val="A4A3A4"/>
          </p15:clr>
        </p15:guide>
        <p15:guide id="9" orient="horz" pos="231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>
        <p15:guide id="1" orient="horz" pos="2592">
          <p15:clr>
            <a:srgbClr val="A4A3A4"/>
          </p15:clr>
        </p15:guide>
        <p15:guide id="2" orient="horz" pos="5542">
          <p15:clr>
            <a:srgbClr val="A4A3A4"/>
          </p15:clr>
        </p15:guide>
        <p15:guide id="3" orient="horz" pos="5777">
          <p15:clr>
            <a:srgbClr val="A4A3A4"/>
          </p15:clr>
        </p15:guide>
        <p15:guide id="4" pos="286">
          <p15:clr>
            <a:srgbClr val="A4A3A4"/>
          </p15:clr>
        </p15:guide>
        <p15:guide id="5" pos="4033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23" roundtripDataSignature="AMtx7mjj+ovkPWIECu4dEAv+ViIn5Zdd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052" orient="horz"/>
        <p:guide pos="3477" orient="horz"/>
        <p:guide pos="4032" orient="horz"/>
        <p:guide pos="2183" orient="horz"/>
        <p:guide pos="287" orient="horz"/>
        <p:guide pos="1471" orient="horz"/>
        <p:guide pos="535" orient="horz"/>
        <p:guide pos="3939" orient="horz"/>
        <p:guide pos="231" orient="horz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592" orient="horz"/>
        <p:guide pos="5542" orient="horz"/>
        <p:guide pos="5777" orient="horz"/>
        <p:guide pos="286"/>
        <p:guide pos="4033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aramond-bold.fntdata"/><Relationship Id="rId22" Type="http://schemas.openxmlformats.org/officeDocument/2006/relationships/font" Target="fonts/Garamond-boldItalic.fntdata"/><Relationship Id="rId21" Type="http://schemas.openxmlformats.org/officeDocument/2006/relationships/font" Target="fonts/Garamond-italic.fntdata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Garamond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87450" y="400050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marR="0" rtl="0" algn="l">
              <a:spcBef>
                <a:spcPts val="800"/>
              </a:spcBef>
              <a:spcAft>
                <a:spcPts val="0"/>
              </a:spcAft>
              <a:buClr>
                <a:srgbClr val="178CCB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520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178CCB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5204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5275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178CCB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05204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178CCB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05204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cxnSp>
        <p:nvCxnSpPr>
          <p:cNvPr id="5" name="Google Shape;5;n"/>
          <p:cNvCxnSpPr/>
          <p:nvPr/>
        </p:nvCxnSpPr>
        <p:spPr>
          <a:xfrm>
            <a:off x="455585" y="8795705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" name="Google Shape;6;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n"/>
          <p:cNvSpPr txBox="1"/>
          <p:nvPr>
            <p:ph idx="12" type="sldNum"/>
          </p:nvPr>
        </p:nvSpPr>
        <p:spPr>
          <a:xfrm>
            <a:off x="403350" y="8880855"/>
            <a:ext cx="281232" cy="10531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05204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0520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 txBox="1"/>
          <p:nvPr>
            <p:ph idx="11" type="ftr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10" type="dt"/>
          </p:nvPr>
        </p:nvSpPr>
        <p:spPr>
          <a:xfrm>
            <a:off x="3884613" y="3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96817e453_0_78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396817e453_0_78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396817e453_0_78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396817e453_0_176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396817e453_0_176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Just emphasize what’s bolded </a:t>
            </a:r>
            <a:endParaRPr/>
          </a:p>
        </p:txBody>
      </p:sp>
      <p:sp>
        <p:nvSpPr>
          <p:cNvPr id="317" name="Google Shape;317;g2396817e453_0_176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96817e453_0_185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396817e453_0_185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396817e453_0_185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abd39aa31_2_3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3abd39aa31_2_3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3abd39aa31_2_3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96817e453_0_203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396817e453_0_203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396817e453_0_203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96817e453_0_92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396817e453_0_92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396817e453_0_92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396817e453_0_100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396817e453_0_100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Clarify CVMA </a:t>
            </a:r>
            <a:endParaRPr/>
          </a:p>
        </p:txBody>
      </p:sp>
      <p:sp>
        <p:nvSpPr>
          <p:cNvPr id="234" name="Google Shape;234;g2396817e453_0_100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396817e453_0_108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396817e453_0_108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PRIME and REACH </a:t>
            </a:r>
            <a:endParaRPr/>
          </a:p>
        </p:txBody>
      </p:sp>
      <p:sp>
        <p:nvSpPr>
          <p:cNvPr id="248" name="Google Shape;248;g2396817e453_0_108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96817e453_0_116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96817e453_0_116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396817e453_0_116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396817e453_0_124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396817e453_0_124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396817e453_0_124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96817e453_0_139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396817e453_0_139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396817e453_0_139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96817e453_0_157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396817e453_0_157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396817e453_0_157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396817e453_0_166:notes"/>
          <p:cNvSpPr/>
          <p:nvPr>
            <p:ph idx="2" type="sldImg"/>
          </p:nvPr>
        </p:nvSpPr>
        <p:spPr>
          <a:xfrm>
            <a:off x="1187450" y="400050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396817e453_0_166:notes"/>
          <p:cNvSpPr txBox="1"/>
          <p:nvPr>
            <p:ph idx="1" type="body"/>
          </p:nvPr>
        </p:nvSpPr>
        <p:spPr>
          <a:xfrm>
            <a:off x="441268" y="4080297"/>
            <a:ext cx="5961000" cy="448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Make the numbers bigger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396817e453_0_166:notes"/>
          <p:cNvSpPr txBox="1"/>
          <p:nvPr>
            <p:ph idx="12" type="sldNum"/>
          </p:nvPr>
        </p:nvSpPr>
        <p:spPr>
          <a:xfrm>
            <a:off x="403350" y="8880855"/>
            <a:ext cx="281100" cy="10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26.jpg"/><Relationship Id="rId4" Type="http://schemas.openxmlformats.org/officeDocument/2006/relationships/image" Target="../media/image21.png"/><Relationship Id="rId5" Type="http://schemas.openxmlformats.org/officeDocument/2006/relationships/image" Target="../media/image20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33.jpg"/><Relationship Id="rId4" Type="http://schemas.openxmlformats.org/officeDocument/2006/relationships/image" Target="../media/image24.png"/><Relationship Id="rId5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22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22.jpg"/><Relationship Id="rId4" Type="http://schemas.openxmlformats.org/officeDocument/2006/relationships/image" Target="../media/image36.png"/><Relationship Id="rId5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jpg"/><Relationship Id="rId3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Teal1">
  <p:cSld name="Cover – Teal1"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" name="Google Shape;21;p8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8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Magenta">
  <p:cSld name="Cover – Magenta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500" y="302585"/>
            <a:ext cx="8826500" cy="65755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0" name="Google Shape;90;p20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4" name="Google Shape;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Navy">
  <p:cSld name="Cover – Navy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 rotWithShape="1">
          <a:blip r:embed="rId2">
            <a:alphaModFix/>
          </a:blip>
          <a:srcRect b="-21848" l="68552" r="2029" t="35459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/>
          <p:nvPr/>
        </p:nvSpPr>
        <p:spPr>
          <a:xfrm>
            <a:off x="159026" y="5764696"/>
            <a:ext cx="8984974" cy="109330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8" name="Google Shape;98;p21"/>
          <p:cNvSpPr txBox="1"/>
          <p:nvPr>
            <p:ph type="title"/>
          </p:nvPr>
        </p:nvSpPr>
        <p:spPr>
          <a:xfrm>
            <a:off x="299202" y="2504663"/>
            <a:ext cx="8407476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0" type="dt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2" type="body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220" y="473410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– Navy">
  <p:cSld name="1_Cover – Nav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159026" y="5764696"/>
            <a:ext cx="8984974" cy="1093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5" name="Google Shape;105;p22"/>
          <p:cNvSpPr txBox="1"/>
          <p:nvPr>
            <p:ph type="title"/>
          </p:nvPr>
        </p:nvSpPr>
        <p:spPr>
          <a:xfrm>
            <a:off x="299202" y="2504663"/>
            <a:ext cx="8407476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-22843" l="60227" r="-18228" t="19283"/>
          <a:stretch/>
        </p:blipFill>
        <p:spPr>
          <a:xfrm rot="5400000">
            <a:off x="2084133" y="-3768025"/>
            <a:ext cx="10362381" cy="967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220" y="473410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ver – Navy">
  <p:cSld name="2_Cover – Navy">
    <p:bg>
      <p:bgPr>
        <a:solidFill>
          <a:schemeClr val="accent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/>
        </p:nvSpPr>
        <p:spPr>
          <a:xfrm>
            <a:off x="159026" y="5764696"/>
            <a:ext cx="8984974" cy="1093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3" name="Google Shape;113;p23"/>
          <p:cNvSpPr txBox="1"/>
          <p:nvPr>
            <p:ph type="title"/>
          </p:nvPr>
        </p:nvSpPr>
        <p:spPr>
          <a:xfrm>
            <a:off x="299202" y="2504663"/>
            <a:ext cx="8407476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0" type="dt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2" type="body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Background pattern&#10;&#10;Description automatically generated" id="117" name="Google Shape;117;p23"/>
          <p:cNvPicPr preferRelativeResize="0"/>
          <p:nvPr/>
        </p:nvPicPr>
        <p:blipFill rotWithShape="1">
          <a:blip r:embed="rId2">
            <a:alphaModFix amt="25000"/>
          </a:blip>
          <a:srcRect b="-8148" l="0" r="0" t="0"/>
          <a:stretch/>
        </p:blipFill>
        <p:spPr>
          <a:xfrm rot="10800000">
            <a:off x="2413325" y="62568"/>
            <a:ext cx="6730677" cy="195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220" y="473410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ver – Navy">
  <p:cSld name="3_Cover – Navy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/>
          <p:nvPr/>
        </p:nvSpPr>
        <p:spPr>
          <a:xfrm>
            <a:off x="159026" y="5764696"/>
            <a:ext cx="8984974" cy="109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1" name="Google Shape;121;p24"/>
          <p:cNvSpPr txBox="1"/>
          <p:nvPr>
            <p:ph type="title"/>
          </p:nvPr>
        </p:nvSpPr>
        <p:spPr>
          <a:xfrm>
            <a:off x="299202" y="2504663"/>
            <a:ext cx="8407476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  <a:defRPr sz="3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2" type="body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5" name="Google Shape;12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220" y="473410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922" y="464167"/>
            <a:ext cx="1097578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4">
            <a:alphaModFix amt="45000"/>
          </a:blip>
          <a:srcRect b="0" l="0" r="32084" t="0"/>
          <a:stretch/>
        </p:blipFill>
        <p:spPr>
          <a:xfrm>
            <a:off x="2244538" y="183586"/>
            <a:ext cx="6899462" cy="16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Slide-Navy">
  <p:cSld name="Bullet Slide-Navy">
    <p:bg>
      <p:bgPr>
        <a:solidFill>
          <a:schemeClr val="dk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25"/>
          <p:cNvSpPr txBox="1"/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" type="body"/>
          </p:nvPr>
        </p:nvSpPr>
        <p:spPr>
          <a:xfrm>
            <a:off x="457202" y="927655"/>
            <a:ext cx="8169964" cy="477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i="0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2" type="body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– Navy">
  <p:cSld name="Blank Slide – Navy">
    <p:bg>
      <p:bgPr>
        <a:solidFill>
          <a:schemeClr val="dk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 – Navy">
  <p:cSld name="Chart Slide – Navy">
    <p:bg>
      <p:bgPr>
        <a:solidFill>
          <a:schemeClr val="dk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27"/>
          <p:cNvSpPr/>
          <p:nvPr>
            <p:ph idx="2" type="chart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8A3AC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lide – Navy">
  <p:cSld name="Two Column Slide – Navy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1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11"/>
          <p:cNvSpPr txBox="1"/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"/>
          <p:cNvSpPr txBox="1"/>
          <p:nvPr>
            <p:ph idx="1" type="body"/>
          </p:nvPr>
        </p:nvSpPr>
        <p:spPr>
          <a:xfrm>
            <a:off x="457202" y="927656"/>
            <a:ext cx="8169964" cy="446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i="0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1"/>
          <p:cNvSpPr txBox="1"/>
          <p:nvPr>
            <p:ph idx="2" type="body"/>
          </p:nvPr>
        </p:nvSpPr>
        <p:spPr>
          <a:xfrm>
            <a:off x="456925" y="1894326"/>
            <a:ext cx="3826840" cy="3804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1"/>
          <p:cNvSpPr txBox="1"/>
          <p:nvPr>
            <p:ph idx="3" type="body"/>
          </p:nvPr>
        </p:nvSpPr>
        <p:spPr>
          <a:xfrm>
            <a:off x="4790386" y="1894326"/>
            <a:ext cx="3826840" cy="3804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 – White">
  <p:cSld name="Chart Slide – Whit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28"/>
          <p:cNvSpPr/>
          <p:nvPr>
            <p:ph idx="2" type="chart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8A3AC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– Blue">
  <p:cSld name="Quote Slide – Blu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9"/>
          <p:cNvSpPr txBox="1"/>
          <p:nvPr>
            <p:ph idx="1" type="body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  <a:defRPr i="0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2" type="body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1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9"/>
          <p:cNvSpPr/>
          <p:nvPr/>
        </p:nvSpPr>
        <p:spPr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0BD3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2" name="Google Shape;32;p9"/>
          <p:cNvSpPr txBox="1"/>
          <p:nvPr/>
        </p:nvSpPr>
        <p:spPr>
          <a:xfrm>
            <a:off x="434630" y="353943"/>
            <a:ext cx="1192695" cy="212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3" name="Google Shape;33;p9"/>
          <p:cNvSpPr txBox="1"/>
          <p:nvPr>
            <p:ph idx="3" type="body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– Teal">
  <p:cSld name="Quote Slide – Teal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  <a:defRPr i="0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9"/>
          <p:cNvSpPr/>
          <p:nvPr/>
        </p:nvSpPr>
        <p:spPr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0BD3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7" name="Google Shape;157;p29"/>
          <p:cNvSpPr txBox="1"/>
          <p:nvPr/>
        </p:nvSpPr>
        <p:spPr>
          <a:xfrm>
            <a:off x="434630" y="353943"/>
            <a:ext cx="1192695" cy="212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58" name="Google Shape;158;p29"/>
          <p:cNvSpPr txBox="1"/>
          <p:nvPr>
            <p:ph idx="2" type="body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1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3" type="body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 – Green">
  <p:cSld name="Quote Slide – Green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3" name="Google Shape;163;p30"/>
          <p:cNvSpPr txBox="1"/>
          <p:nvPr>
            <p:ph idx="1" type="body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  <a:defRPr i="0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0"/>
          <p:cNvSpPr/>
          <p:nvPr/>
        </p:nvSpPr>
        <p:spPr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90BD3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34630" y="353943"/>
            <a:ext cx="1192695" cy="2123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6" name="Google Shape;166;p30"/>
          <p:cNvSpPr txBox="1"/>
          <p:nvPr>
            <p:ph idx="2" type="body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1"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30"/>
          <p:cNvSpPr txBox="1"/>
          <p:nvPr>
            <p:ph idx="3" type="body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– Blue">
  <p:cSld name="Section Header – Blu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 rotWithShape="1">
          <a:blip r:embed="rId2">
            <a:alphaModFix/>
          </a:blip>
          <a:srcRect b="-21848" l="68552" r="-356" t="35459"/>
          <a:stretch/>
        </p:blipFill>
        <p:spPr>
          <a:xfrm rot="5400000">
            <a:off x="2413886" y="-1169286"/>
            <a:ext cx="5560827" cy="78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1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31"/>
          <p:cNvSpPr/>
          <p:nvPr/>
        </p:nvSpPr>
        <p:spPr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3" name="Google Shape;173;p31"/>
          <p:cNvSpPr txBox="1"/>
          <p:nvPr>
            <p:ph type="title"/>
          </p:nvPr>
        </p:nvSpPr>
        <p:spPr>
          <a:xfrm>
            <a:off x="453585" y="2559253"/>
            <a:ext cx="6435412" cy="1477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– Teal">
  <p:cSld name="Section Header – Teal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2"/>
          <p:cNvPicPr preferRelativeResize="0"/>
          <p:nvPr/>
        </p:nvPicPr>
        <p:blipFill rotWithShape="1">
          <a:blip r:embed="rId2">
            <a:alphaModFix/>
          </a:blip>
          <a:srcRect b="12661" l="-11183" r="10781" t="13403"/>
          <a:stretch/>
        </p:blipFill>
        <p:spPr>
          <a:xfrm>
            <a:off x="-317500" y="0"/>
            <a:ext cx="9461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2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p32"/>
          <p:cNvSpPr/>
          <p:nvPr/>
        </p:nvSpPr>
        <p:spPr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9" name="Google Shape;179;p32"/>
          <p:cNvSpPr txBox="1"/>
          <p:nvPr>
            <p:ph type="title"/>
          </p:nvPr>
        </p:nvSpPr>
        <p:spPr>
          <a:xfrm>
            <a:off x="453585" y="2559253"/>
            <a:ext cx="6435412" cy="1477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– Green">
  <p:cSld name="Section Header – Green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3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3"/>
          <p:cNvSpPr/>
          <p:nvPr/>
        </p:nvSpPr>
        <p:spPr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4" name="Google Shape;184;p33"/>
          <p:cNvSpPr txBox="1"/>
          <p:nvPr>
            <p:ph type="title"/>
          </p:nvPr>
        </p:nvSpPr>
        <p:spPr>
          <a:xfrm>
            <a:off x="453585" y="2559253"/>
            <a:ext cx="6435412" cy="1477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2">
            <a:alphaModFix amt="40000"/>
          </a:blip>
          <a:srcRect b="0" l="14413" r="0" t="0"/>
          <a:stretch/>
        </p:blipFill>
        <p:spPr>
          <a:xfrm>
            <a:off x="0" y="401119"/>
            <a:ext cx="9144000" cy="177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showMasterSp="0">
  <p:cSld name="Blank Slide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with logo_1" showMasterSp="0">
  <p:cSld name="Closing with logo_1">
    <p:bg>
      <p:bgPr>
        <a:solidFill>
          <a:schemeClr val="dk2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with logo_2" showMasterSp="0">
  <p:cSld name="Closing with logo_2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57600" y="2514849"/>
            <a:ext cx="1828800" cy="182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Research" showMasterSp="0">
  <p:cSld name="Closing - Research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/>
          <p:nvPr/>
        </p:nvSpPr>
        <p:spPr>
          <a:xfrm>
            <a:off x="6664305" y="2415130"/>
            <a:ext cx="2479696" cy="44428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3" name="Google Shape;19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7"/>
          <p:cNvPicPr preferRelativeResize="0"/>
          <p:nvPr/>
        </p:nvPicPr>
        <p:blipFill rotWithShape="1">
          <a:blip r:embed="rId4">
            <a:alphaModFix/>
          </a:blip>
          <a:srcRect b="0" l="7483" r="38958" t="0"/>
          <a:stretch/>
        </p:blipFill>
        <p:spPr>
          <a:xfrm>
            <a:off x="0" y="266339"/>
            <a:ext cx="5555206" cy="172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4304" y="2415128"/>
            <a:ext cx="1615438" cy="161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Mt. Zion" showMasterSp="0">
  <p:cSld name="Closing - Mt. Zion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/>
          <p:nvPr/>
        </p:nvSpPr>
        <p:spPr>
          <a:xfrm>
            <a:off x="6664305" y="2415130"/>
            <a:ext cx="2479696" cy="44428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9" name="Google Shape;19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55208" y="10841"/>
            <a:ext cx="3588792" cy="241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 rotWithShape="1">
          <a:blip r:embed="rId4">
            <a:alphaModFix/>
          </a:blip>
          <a:srcRect b="39305" l="10793" r="8097" t="16027"/>
          <a:stretch/>
        </p:blipFill>
        <p:spPr>
          <a:xfrm>
            <a:off x="-1" y="0"/>
            <a:ext cx="5555207" cy="241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64303" y="2415347"/>
            <a:ext cx="1615439" cy="1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Slide-White">
  <p:cSld name="Bullet Slide-White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3"/>
          <p:cNvSpPr txBox="1"/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457202" y="927656"/>
            <a:ext cx="8169964" cy="446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i="0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Education" showMasterSp="0">
  <p:cSld name="Closing - Education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/>
          <p:nvPr/>
        </p:nvSpPr>
        <p:spPr>
          <a:xfrm>
            <a:off x="1" y="2267792"/>
            <a:ext cx="2367280" cy="45902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05" name="Google Shape;20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3101828" cy="22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194" y="2267790"/>
            <a:ext cx="1615439" cy="1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5">
            <a:alphaModFix/>
          </a:blip>
          <a:srcRect b="39305" l="3970" r="1442" t="16027"/>
          <a:stretch/>
        </p:blipFill>
        <p:spPr>
          <a:xfrm>
            <a:off x="3101826" y="15254"/>
            <a:ext cx="6042174" cy="2252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- Patient Care" showMasterSp="0">
  <p:cSld name="Closing - Patient Care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/>
          <p:nvPr/>
        </p:nvSpPr>
        <p:spPr>
          <a:xfrm>
            <a:off x="1" y="2267794"/>
            <a:ext cx="2367280" cy="45902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11" name="Google Shape;211;p40"/>
          <p:cNvPicPr preferRelativeResize="0"/>
          <p:nvPr/>
        </p:nvPicPr>
        <p:blipFill rotWithShape="1">
          <a:blip r:embed="rId2">
            <a:alphaModFix/>
          </a:blip>
          <a:srcRect b="-1" l="0" r="0" t="0"/>
          <a:stretch/>
        </p:blipFill>
        <p:spPr>
          <a:xfrm>
            <a:off x="0" y="0"/>
            <a:ext cx="3106167" cy="22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0"/>
          <p:cNvPicPr preferRelativeResize="0"/>
          <p:nvPr/>
        </p:nvPicPr>
        <p:blipFill rotWithShape="1">
          <a:blip r:embed="rId4">
            <a:alphaModFix/>
          </a:blip>
          <a:srcRect b="11182" l="13559" r="17167" t="5935"/>
          <a:stretch/>
        </p:blipFill>
        <p:spPr>
          <a:xfrm>
            <a:off x="3101828" y="365629"/>
            <a:ext cx="6042172" cy="159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194" y="2267790"/>
            <a:ext cx="1615439" cy="1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lide – White">
  <p:cSld name="Two Column Slide – Whit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14"/>
          <p:cNvSpPr txBox="1"/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" type="body"/>
          </p:nvPr>
        </p:nvSpPr>
        <p:spPr>
          <a:xfrm>
            <a:off x="457202" y="927656"/>
            <a:ext cx="8169964" cy="446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i="0" sz="1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2" type="body"/>
          </p:nvPr>
        </p:nvSpPr>
        <p:spPr>
          <a:xfrm>
            <a:off x="456925" y="1894326"/>
            <a:ext cx="3826840" cy="3804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3" type="body"/>
          </p:nvPr>
        </p:nvSpPr>
        <p:spPr>
          <a:xfrm>
            <a:off x="4790386" y="1894326"/>
            <a:ext cx="3826840" cy="3804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Char char="▪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/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Navy 1">
  <p:cSld name="Cover – Navy 1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5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0" name="Google Shape;50;p15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5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Blue">
  <p:cSld name="Cover – Blue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6"/>
          <p:cNvPicPr preferRelativeResize="0"/>
          <p:nvPr/>
        </p:nvPicPr>
        <p:blipFill rotWithShape="1">
          <a:blip r:embed="rId2">
            <a:alphaModFix/>
          </a:blip>
          <a:srcRect b="-1" l="0" r="0" t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6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" name="Google Shape;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Teal2">
  <p:cSld name="Cover – Teal2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7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aramond"/>
              <a:buNone/>
              <a:defRPr sz="360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0" name="Google Shape;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5" y="297068"/>
            <a:ext cx="1097578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Navy 2">
  <p:cSld name="Cover – Navy 2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500" y="302585"/>
            <a:ext cx="8826500" cy="657555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4" name="Google Shape;74;p18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8" name="Google Shape;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Voilet">
  <p:cSld name="Cover – Voilet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7500" y="302585"/>
            <a:ext cx="8826500" cy="657555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/>
          <p:nvPr/>
        </p:nvSpPr>
        <p:spPr>
          <a:xfrm>
            <a:off x="502920" y="1"/>
            <a:ext cx="5666935" cy="5739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2" name="Google Shape;82;p19"/>
          <p:cNvSpPr txBox="1"/>
          <p:nvPr>
            <p:ph idx="10" type="dt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i="0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indent="-320039" lvl="4" marL="228600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784276" y="1503863"/>
            <a:ext cx="5205707" cy="1749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aramond"/>
              <a:buNone/>
              <a:defRPr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2" type="body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  <a:defRPr i="0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i="1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i="1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i="1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76" y="302586"/>
            <a:ext cx="1097280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7"/>
          <p:cNvSpPr txBox="1"/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  <a:defRPr b="0" i="0" sz="2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7"/>
          <p:cNvSpPr txBox="1"/>
          <p:nvPr>
            <p:ph idx="11" type="ftr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2" type="sldNum"/>
          </p:nvPr>
        </p:nvSpPr>
        <p:spPr>
          <a:xfrm>
            <a:off x="272108" y="6453506"/>
            <a:ext cx="246061" cy="1552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" name="Google Shape;14;p7"/>
          <p:cNvCxnSpPr/>
          <p:nvPr/>
        </p:nvCxnSpPr>
        <p:spPr>
          <a:xfrm>
            <a:off x="365125" y="6250080"/>
            <a:ext cx="8413750" cy="0"/>
          </a:xfrm>
          <a:prstGeom prst="straightConnector1">
            <a:avLst/>
          </a:prstGeom>
          <a:noFill/>
          <a:ln cap="flat" cmpd="sng" w="9525">
            <a:solidFill>
              <a:srgbClr val="052049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5" name="Google Shape;15;p7"/>
          <p:cNvCxnSpPr/>
          <p:nvPr/>
        </p:nvCxnSpPr>
        <p:spPr>
          <a:xfrm>
            <a:off x="277813" y="6250080"/>
            <a:ext cx="859536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6" name="Google Shape;16;p7"/>
          <p:cNvSpPr txBox="1"/>
          <p:nvPr>
            <p:ph idx="1" type="body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036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▪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8A3AC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7"/>
          <p:cNvSpPr/>
          <p:nvPr/>
        </p:nvSpPr>
        <p:spPr>
          <a:xfrm>
            <a:off x="8379861" y="6443869"/>
            <a:ext cx="481012" cy="231074"/>
          </a:xfrm>
          <a:custGeom>
            <a:rect b="b" l="l" r="r" t="t"/>
            <a:pathLst>
              <a:path extrusionOk="0" h="168" w="350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Relationship Id="rId6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396817e453_0_78"/>
          <p:cNvSpPr txBox="1"/>
          <p:nvPr>
            <p:ph type="title"/>
          </p:nvPr>
        </p:nvSpPr>
        <p:spPr>
          <a:xfrm>
            <a:off x="299202" y="2504663"/>
            <a:ext cx="8407500" cy="1749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California’s Central Valley Physician Shortage: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Inside Perspective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396817e453_0_78"/>
          <p:cNvSpPr txBox="1"/>
          <p:nvPr>
            <p:ph idx="1" type="body"/>
          </p:nvPr>
        </p:nvSpPr>
        <p:spPr>
          <a:xfrm>
            <a:off x="302816" y="4246881"/>
            <a:ext cx="8416200" cy="67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A.T. Still University - School of Osteopathic Medicine in Arizona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Central Valley AHEC Program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396817e453_0_78"/>
          <p:cNvSpPr txBox="1"/>
          <p:nvPr>
            <p:ph idx="2" type="body"/>
          </p:nvPr>
        </p:nvSpPr>
        <p:spPr>
          <a:xfrm>
            <a:off x="317596" y="5469677"/>
            <a:ext cx="4191600" cy="5691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Esteban Rios, OMS-II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Rebekah Hwang, OMS-II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96817e453_0_176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g2396817e453_0_176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Results: General Statements</a:t>
            </a:r>
            <a:endParaRPr/>
          </a:p>
        </p:txBody>
      </p:sp>
      <p:sp>
        <p:nvSpPr>
          <p:cNvPr id="321" name="Google Shape;321;g2396817e453_0_176"/>
          <p:cNvSpPr txBox="1"/>
          <p:nvPr>
            <p:ph idx="1" type="body"/>
          </p:nvPr>
        </p:nvSpPr>
        <p:spPr>
          <a:xfrm>
            <a:off x="457202" y="927656"/>
            <a:ext cx="8169900" cy="44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Q: What is the biggest issue in our community?</a:t>
            </a:r>
            <a:endParaRPr/>
          </a:p>
        </p:txBody>
      </p:sp>
      <p:sp>
        <p:nvSpPr>
          <p:cNvPr id="322" name="Google Shape;322;g2396817e453_0_176"/>
          <p:cNvSpPr txBox="1"/>
          <p:nvPr>
            <p:ph idx="2" type="body"/>
          </p:nvPr>
        </p:nvSpPr>
        <p:spPr>
          <a:xfrm>
            <a:off x="456925" y="1670050"/>
            <a:ext cx="3826800" cy="402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b="1" lang="en-US" sz="1500" u="sng"/>
              <a:t>Physicians: </a:t>
            </a:r>
            <a:endParaRPr b="1" sz="1500" u="sng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“I take my personal responsibility to patients seriously &amp; have worked hard for my reputation. </a:t>
            </a:r>
            <a:r>
              <a:rPr b="1" lang="en-US" sz="1500"/>
              <a:t>I am less satisfied with my practice, ability to achieve leadership roles, and overall respect from the healthcare community</a:t>
            </a:r>
            <a:r>
              <a:rPr lang="en-US" sz="1500"/>
              <a:t>”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“I love being in an area of </a:t>
            </a:r>
            <a:r>
              <a:rPr b="1" lang="en-US" sz="1500"/>
              <a:t>more autonomy and less litigation </a:t>
            </a:r>
            <a:r>
              <a:rPr lang="en-US" sz="1500"/>
              <a:t>for physicians to work in”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“I am so proud to be helping the Hispanics but i am so sad that Medical care has </a:t>
            </a:r>
            <a:r>
              <a:rPr b="1" lang="en-US" sz="1500"/>
              <a:t>dehumanized them</a:t>
            </a:r>
            <a:r>
              <a:rPr lang="en-US" sz="1500"/>
              <a:t> and made them </a:t>
            </a:r>
            <a:r>
              <a:rPr b="1" lang="en-US" sz="1500"/>
              <a:t>Insurance cards and numbers only</a:t>
            </a:r>
            <a:r>
              <a:rPr lang="en-US" sz="1500"/>
              <a:t>”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23" name="Google Shape;323;g2396817e453_0_176"/>
          <p:cNvSpPr txBox="1"/>
          <p:nvPr>
            <p:ph idx="3" type="body"/>
          </p:nvPr>
        </p:nvSpPr>
        <p:spPr>
          <a:xfrm>
            <a:off x="4790375" y="1669925"/>
            <a:ext cx="3826800" cy="402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b="1" lang="en-US" sz="1500" u="sng"/>
              <a:t>Medical Students: </a:t>
            </a:r>
            <a:endParaRPr b="1" sz="1500" u="sng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“Lack of consistency in physicians. Especially in primary care programs, it’s important for there to be longitudinal </a:t>
            </a:r>
            <a:r>
              <a:rPr b="1" lang="en-US" sz="1500"/>
              <a:t>relationship</a:t>
            </a:r>
            <a:r>
              <a:rPr b="1" lang="en-US" sz="1500"/>
              <a:t> between physicians and their patients</a:t>
            </a:r>
            <a:r>
              <a:rPr lang="en-US" sz="1500"/>
              <a:t>”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</a:t>
            </a:r>
            <a:r>
              <a:rPr b="1" lang="en-US" sz="1500"/>
              <a:t>Shortage of physicians and lack of preventative care and education</a:t>
            </a:r>
            <a:r>
              <a:rPr lang="en-US" sz="1500"/>
              <a:t> within the community that are results of social determinants of health” 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“Lack of access to care in </a:t>
            </a:r>
            <a:r>
              <a:rPr b="1" lang="en-US" sz="1500"/>
              <a:t>rural areas especially for immigrant farm worker</a:t>
            </a:r>
            <a:r>
              <a:rPr lang="en-US" sz="1500"/>
              <a:t> populations”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396817e453_0_185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0" name="Google Shape;330;g2396817e453_0_185"/>
          <p:cNvSpPr txBox="1"/>
          <p:nvPr>
            <p:ph type="title"/>
          </p:nvPr>
        </p:nvSpPr>
        <p:spPr>
          <a:xfrm>
            <a:off x="443685" y="455627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331" name="Google Shape;331;g2396817e453_0_185"/>
          <p:cNvSpPr txBox="1"/>
          <p:nvPr>
            <p:ph idx="1" type="body"/>
          </p:nvPr>
        </p:nvSpPr>
        <p:spPr>
          <a:xfrm>
            <a:off x="457202" y="927656"/>
            <a:ext cx="8169900" cy="44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What are </a:t>
            </a:r>
            <a:r>
              <a:rPr lang="en-US"/>
              <a:t>physicians and medical </a:t>
            </a:r>
            <a:r>
              <a:rPr lang="en-US"/>
              <a:t>students looking for support in? </a:t>
            </a:r>
            <a:endParaRPr/>
          </a:p>
        </p:txBody>
      </p:sp>
      <p:sp>
        <p:nvSpPr>
          <p:cNvPr id="332" name="Google Shape;332;g2396817e453_0_185"/>
          <p:cNvSpPr txBox="1"/>
          <p:nvPr>
            <p:ph idx="2" type="body"/>
          </p:nvPr>
        </p:nvSpPr>
        <p:spPr>
          <a:xfrm>
            <a:off x="456925" y="1374050"/>
            <a:ext cx="3826800" cy="43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b="1" lang="en-US" sz="1500" u="sng"/>
              <a:t>Physicians: </a:t>
            </a:r>
            <a:endParaRPr b="1" sz="1500" u="sng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/>
              <a:t>“Continue to work for </a:t>
            </a:r>
            <a:r>
              <a:rPr b="1" lang="en-US" sz="1400"/>
              <a:t>increased funding and fight administrative burden,</a:t>
            </a:r>
            <a:r>
              <a:rPr lang="en-US" sz="1400"/>
              <a:t> </a:t>
            </a:r>
            <a:r>
              <a:rPr b="1" lang="en-US" sz="1400"/>
              <a:t>provide</a:t>
            </a:r>
            <a:r>
              <a:rPr lang="en-US" sz="1400"/>
              <a:t> </a:t>
            </a:r>
            <a:r>
              <a:rPr b="1" lang="en-US" sz="1400"/>
              <a:t>CME and wellness programs</a:t>
            </a:r>
            <a:r>
              <a:rPr lang="en-US" sz="1400"/>
              <a:t> such as the ones they already provide. </a:t>
            </a:r>
            <a:r>
              <a:rPr b="1" lang="en-US" sz="1400"/>
              <a:t>Advocate for justice through equity, diversity and inclusion within the practice of medicine”.</a:t>
            </a:r>
            <a:endParaRPr b="1" sz="1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/>
              <a:t>“</a:t>
            </a:r>
            <a:r>
              <a:rPr b="1" lang="en-US" sz="1400"/>
              <a:t>Encourage younger physicians </a:t>
            </a:r>
            <a:r>
              <a:rPr lang="en-US" sz="1400"/>
              <a:t>to buy homes and settle down here”</a:t>
            </a:r>
            <a:endParaRPr sz="1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/>
              <a:t>“Update and hone the </a:t>
            </a:r>
            <a:r>
              <a:rPr b="1" lang="en-US" sz="1400"/>
              <a:t>focus of its mission and ensure that new physicians to the area get some sort of orientation about the specific benefits of enrollment.</a:t>
            </a:r>
            <a:r>
              <a:rPr lang="en-US" sz="1400"/>
              <a:t> I could still use an orientation to all the benefits that have been previously offered so I could better image what the benefits have been over the years”.</a:t>
            </a:r>
            <a:endParaRPr sz="1400"/>
          </a:p>
        </p:txBody>
      </p:sp>
      <p:sp>
        <p:nvSpPr>
          <p:cNvPr id="333" name="Google Shape;333;g2396817e453_0_185"/>
          <p:cNvSpPr txBox="1"/>
          <p:nvPr>
            <p:ph idx="3" type="body"/>
          </p:nvPr>
        </p:nvSpPr>
        <p:spPr>
          <a:xfrm>
            <a:off x="4790375" y="1374125"/>
            <a:ext cx="3826800" cy="43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b="1" lang="en-US" sz="1500" u="sng"/>
              <a:t>Medical Students: </a:t>
            </a:r>
            <a:endParaRPr b="1" sz="1500" u="sng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18"/>
              <a:buFont typeface="Arial"/>
              <a:buNone/>
            </a:pPr>
            <a:r>
              <a:rPr lang="en-US" sz="1500"/>
              <a:t>“More </a:t>
            </a:r>
            <a:r>
              <a:rPr b="1" lang="en-US" sz="1500"/>
              <a:t>hands on experience</a:t>
            </a:r>
            <a:r>
              <a:rPr lang="en-US" sz="1500"/>
              <a:t>”</a:t>
            </a:r>
            <a:endParaRPr sz="15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/>
              <a:t>“</a:t>
            </a:r>
            <a:r>
              <a:rPr b="1" lang="en-US" sz="1400"/>
              <a:t>Networking</a:t>
            </a:r>
            <a:r>
              <a:rPr lang="en-US" sz="1400"/>
              <a:t> opportunities”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/>
              <a:t>“</a:t>
            </a:r>
            <a:r>
              <a:rPr lang="en-US" sz="1400"/>
              <a:t>Provide</a:t>
            </a:r>
            <a:r>
              <a:rPr b="1" lang="en-US" sz="1400"/>
              <a:t> residency opportunities</a:t>
            </a:r>
            <a:r>
              <a:rPr lang="en-US" sz="1400"/>
              <a:t>, medical student opportunities to get involved”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/>
              <a:t>“</a:t>
            </a:r>
            <a:r>
              <a:rPr b="1" lang="en-US" sz="1400"/>
              <a:t>Scholarships</a:t>
            </a:r>
            <a:r>
              <a:rPr lang="en-US" sz="1400"/>
              <a:t>”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/>
              <a:t>“I’m hoping this association will help me with networking to provide both </a:t>
            </a:r>
            <a:r>
              <a:rPr b="1" lang="en-US" sz="1400"/>
              <a:t>educational and career opportunities to better serve the community</a:t>
            </a:r>
            <a:r>
              <a:rPr lang="en-US" sz="1400"/>
              <a:t>”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abd39aa31_2_3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0" name="Google Shape;340;g23abd39aa31_2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00" y="3686575"/>
            <a:ext cx="4323476" cy="22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3abd39aa31_2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950" y="89699"/>
            <a:ext cx="4323476" cy="29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3abd39aa31_2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858" y="3205275"/>
            <a:ext cx="2989292" cy="296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3abd39aa31_2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359396" cy="338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396817e453_0_203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g2396817e453_0_203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 and Next Steps </a:t>
            </a:r>
            <a:endParaRPr/>
          </a:p>
        </p:txBody>
      </p:sp>
      <p:sp>
        <p:nvSpPr>
          <p:cNvPr id="351" name="Google Shape;351;g2396817e453_0_203"/>
          <p:cNvSpPr txBox="1"/>
          <p:nvPr>
            <p:ph idx="2" type="body"/>
          </p:nvPr>
        </p:nvSpPr>
        <p:spPr>
          <a:xfrm>
            <a:off x="471436" y="1378707"/>
            <a:ext cx="81378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Medical student to physician pipeline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2nd annual Central Valley Medical Conference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Meeting: July 1st, 2023 Zoom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Community engagement 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Follow us on social media: </a:t>
            </a:r>
            <a:endParaRPr sz="2200"/>
          </a:p>
          <a:p>
            <a:pPr indent="-3683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■"/>
            </a:pPr>
            <a:r>
              <a:rPr lang="en-US" sz="2200"/>
              <a:t>Instagram: @ca_cvma</a:t>
            </a:r>
            <a:endParaRPr sz="2200"/>
          </a:p>
          <a:p>
            <a:pPr indent="-3683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■"/>
            </a:pPr>
            <a:r>
              <a:rPr lang="en-US" sz="2200"/>
              <a:t>LinkedIn: </a:t>
            </a:r>
            <a:r>
              <a:rPr lang="en-US" sz="2200"/>
              <a:t>Central Valley Medical Association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Volunteer events: Health screening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Diversity 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Celebrating women in medicine 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 sz="2200"/>
              <a:t>Increasing mentorship opportunities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Physician Advocacy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96817e453_0_92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g2396817e453_0_92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Background</a:t>
            </a:r>
            <a:endParaRPr/>
          </a:p>
        </p:txBody>
      </p:sp>
      <p:sp>
        <p:nvSpPr>
          <p:cNvPr id="230" name="Google Shape;230;g2396817e453_0_92"/>
          <p:cNvSpPr txBox="1"/>
          <p:nvPr>
            <p:ph idx="2" type="body"/>
          </p:nvPr>
        </p:nvSpPr>
        <p:spPr>
          <a:xfrm>
            <a:off x="459686" y="1868557"/>
            <a:ext cx="81378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lang="en-US">
                <a:solidFill>
                  <a:schemeClr val="dk2"/>
                </a:solidFill>
              </a:rPr>
              <a:t>The San Joaquin Valley (SJV) also called the “Central Valley” of California spans as far south as Bakersfield and as far north as Stockton (excluding the Sacramento Valley) </a:t>
            </a:r>
            <a:endParaRPr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lang="en-US">
                <a:solidFill>
                  <a:schemeClr val="dk2"/>
                </a:solidFill>
              </a:rPr>
              <a:t>The SJV has the lowest doctor-per-capita ratio in California (170 for every 100,000 vs. 304) </a:t>
            </a:r>
            <a:endParaRPr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lang="en-US">
                <a:solidFill>
                  <a:schemeClr val="dk2"/>
                </a:solidFill>
              </a:rPr>
              <a:t>Currently, there is no fully accredited medical school based in the SJV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396817e453_0_100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g2396817e453_0_100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238" name="Google Shape;238;g2396817e453_0_100"/>
          <p:cNvSpPr txBox="1"/>
          <p:nvPr>
            <p:ph idx="2" type="body"/>
          </p:nvPr>
        </p:nvSpPr>
        <p:spPr>
          <a:xfrm>
            <a:off x="675125" y="1374625"/>
            <a:ext cx="4260300" cy="279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/>
              <a:t>Establish the Central Valley Medical Association (CVMA).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Organize first ever Central Valley Medical Conference</a:t>
            </a:r>
            <a:endParaRPr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/>
              <a:t>Survey medical students in SJV</a:t>
            </a:r>
            <a:endParaRPr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/>
              <a:t>Survey physicians in SJV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g2396817e453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47" y="4509155"/>
            <a:ext cx="2895656" cy="134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2396817e453_0_100"/>
          <p:cNvSpPr/>
          <p:nvPr/>
        </p:nvSpPr>
        <p:spPr>
          <a:xfrm>
            <a:off x="6379625" y="5201400"/>
            <a:ext cx="2494500" cy="8181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396817e453_0_100"/>
          <p:cNvSpPr/>
          <p:nvPr/>
        </p:nvSpPr>
        <p:spPr>
          <a:xfrm>
            <a:off x="4613825" y="3737363"/>
            <a:ext cx="4260300" cy="13488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g2396817e453_0_100"/>
          <p:cNvPicPr preferRelativeResize="0"/>
          <p:nvPr/>
        </p:nvPicPr>
        <p:blipFill rotWithShape="1">
          <a:blip r:embed="rId4">
            <a:alphaModFix/>
          </a:blip>
          <a:srcRect b="0" l="0" r="0" t="38435"/>
          <a:stretch/>
        </p:blipFill>
        <p:spPr>
          <a:xfrm>
            <a:off x="4842124" y="3868401"/>
            <a:ext cx="3803701" cy="10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2396817e453_0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6550" y="5223000"/>
            <a:ext cx="1507230" cy="7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396817e453_0_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9975" y="140051"/>
            <a:ext cx="3224150" cy="348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96817e453_0_108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g2396817e453_0_108"/>
          <p:cNvSpPr txBox="1"/>
          <p:nvPr>
            <p:ph type="title"/>
          </p:nvPr>
        </p:nvSpPr>
        <p:spPr>
          <a:xfrm>
            <a:off x="485260" y="149927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Methods</a:t>
            </a:r>
            <a:endParaRPr/>
          </a:p>
        </p:txBody>
      </p:sp>
      <p:sp>
        <p:nvSpPr>
          <p:cNvPr id="252" name="Google Shape;252;g2396817e453_0_108"/>
          <p:cNvSpPr txBox="1"/>
          <p:nvPr>
            <p:ph idx="2" type="body"/>
          </p:nvPr>
        </p:nvSpPr>
        <p:spPr>
          <a:xfrm>
            <a:off x="453575" y="1036400"/>
            <a:ext cx="85764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900"/>
              <a:t>A 25-item survey was sent to 5 physician networks </a:t>
            </a:r>
            <a:endParaRPr sz="19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/>
              <a:t>Tulare &amp; Kings Medical Society 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/>
              <a:t>Fresno &amp; Madera Medical Society 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/>
              <a:t>Kern Medical Society 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/>
              <a:t>Central Valley Healthcare Network 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-US" sz="1500"/>
              <a:t>Family Healthcare Network </a:t>
            </a:r>
            <a:endParaRPr sz="15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●"/>
            </a:pPr>
            <a:r>
              <a:rPr lang="en-US" sz="1900"/>
              <a:t>A 18-item survey was distributed to medical students in each of the four medical student programs in the SJV.</a:t>
            </a:r>
            <a:endParaRPr sz="19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500"/>
              <a:t>A.T. Still University School of Osteopathic Medicine in Arizona (Visalia, CA)   </a:t>
            </a:r>
            <a:endParaRPr sz="15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500"/>
              <a:t>UCSF San Joaquin Valley - Program in Medical Education (Fresno, CA) </a:t>
            </a:r>
            <a:endParaRPr sz="15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500"/>
              <a:t>UC Davis School Of Medicine - Reimagining Education to Advance Central California Health Program (Modesto, CA)  </a:t>
            </a:r>
            <a:endParaRPr sz="15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500"/>
              <a:t>California Health Sciences University College of Osteopathic Medicine (Clovis, CA)</a:t>
            </a:r>
            <a:endParaRPr sz="15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900"/>
              <a:t>Participants were anonymously asked to identify factors that influenced their decisions to pursue and continue training/employment within the Central Valley.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●"/>
            </a:pPr>
            <a:r>
              <a:rPr lang="en-US" sz="1900"/>
              <a:t>The survey was shared via email, QR code link, and social media. </a:t>
            </a:r>
            <a:endParaRPr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96817e453_0_116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g2396817e453_0_116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Demographics: Age, Sex, Race/Ethnicity </a:t>
            </a:r>
            <a:endParaRPr/>
          </a:p>
        </p:txBody>
      </p:sp>
      <p:sp>
        <p:nvSpPr>
          <p:cNvPr id="260" name="Google Shape;260;g2396817e453_0_116"/>
          <p:cNvSpPr txBox="1"/>
          <p:nvPr>
            <p:ph idx="2" type="body"/>
          </p:nvPr>
        </p:nvSpPr>
        <p:spPr>
          <a:xfrm>
            <a:off x="351100" y="1905275"/>
            <a:ext cx="42252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Physicians </a:t>
            </a:r>
            <a:endParaRPr b="1" sz="24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92</a:t>
            </a:r>
            <a:r>
              <a:rPr lang="en-US"/>
              <a:t> participants 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64% Male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44% White/Caucasian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396817e453_0_116"/>
          <p:cNvSpPr txBox="1"/>
          <p:nvPr>
            <p:ph idx="2" type="body"/>
          </p:nvPr>
        </p:nvSpPr>
        <p:spPr>
          <a:xfrm>
            <a:off x="5211125" y="1982975"/>
            <a:ext cx="34860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Medical Students</a:t>
            </a:r>
            <a:endParaRPr b="1" sz="24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33</a:t>
            </a:r>
            <a:r>
              <a:rPr lang="en-US"/>
              <a:t> participants 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21% Male</a:t>
            </a:r>
            <a:endParaRPr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</a:pPr>
            <a:r>
              <a:rPr lang="en-US"/>
              <a:t>36% Hispanic/Latino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396817e453_0_124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g2396817e453_0_124"/>
          <p:cNvSpPr txBox="1"/>
          <p:nvPr>
            <p:ph type="title"/>
          </p:nvPr>
        </p:nvSpPr>
        <p:spPr>
          <a:xfrm>
            <a:off x="428510" y="61027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Demographics: Location</a:t>
            </a:r>
            <a:endParaRPr/>
          </a:p>
        </p:txBody>
      </p:sp>
      <p:sp>
        <p:nvSpPr>
          <p:cNvPr id="269" name="Google Shape;269;g2396817e453_0_124"/>
          <p:cNvSpPr txBox="1"/>
          <p:nvPr/>
        </p:nvSpPr>
        <p:spPr>
          <a:xfrm>
            <a:off x="3015238" y="6724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Physicians</a:t>
            </a:r>
            <a:endParaRPr/>
          </a:p>
        </p:txBody>
      </p:sp>
      <p:sp>
        <p:nvSpPr>
          <p:cNvPr id="270" name="Google Shape;270;g2396817e453_0_124"/>
          <p:cNvSpPr txBox="1"/>
          <p:nvPr/>
        </p:nvSpPr>
        <p:spPr>
          <a:xfrm>
            <a:off x="3072000" y="34748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Medical Students</a:t>
            </a:r>
            <a:endParaRPr/>
          </a:p>
        </p:txBody>
      </p:sp>
      <p:pic>
        <p:nvPicPr>
          <p:cNvPr id="271" name="Google Shape;271;g2396817e453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" y="1248225"/>
            <a:ext cx="8725679" cy="21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396817e453_0_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4252" y="3998025"/>
            <a:ext cx="5995501" cy="202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396817e453_0_139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9" name="Google Shape;279;g2396817e453_0_139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Demographics: Other</a:t>
            </a:r>
            <a:endParaRPr/>
          </a:p>
        </p:txBody>
      </p:sp>
      <p:sp>
        <p:nvSpPr>
          <p:cNvPr id="280" name="Google Shape;280;g2396817e453_0_139"/>
          <p:cNvSpPr txBox="1"/>
          <p:nvPr>
            <p:ph idx="2" type="body"/>
          </p:nvPr>
        </p:nvSpPr>
        <p:spPr>
          <a:xfrm>
            <a:off x="456925" y="1894326"/>
            <a:ext cx="3826800" cy="380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M.D. 90% </a:t>
            </a:r>
            <a:endParaRPr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30% had over 31 years of serving </a:t>
            </a:r>
            <a:endParaRPr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Majority are Internists (19%)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396817e453_0_139"/>
          <p:cNvSpPr txBox="1"/>
          <p:nvPr>
            <p:ph idx="3" type="body"/>
          </p:nvPr>
        </p:nvSpPr>
        <p:spPr>
          <a:xfrm>
            <a:off x="4790386" y="1894326"/>
            <a:ext cx="3826800" cy="380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/>
              <a:t>Osteopathic</a:t>
            </a:r>
            <a:r>
              <a:rPr lang="en-US"/>
              <a:t> 78%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US"/>
              <a:t>45% were 1st  year medical students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US"/>
              <a:t>45% were 3rd year medical students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-US"/>
              <a:t>10% were 4th year medical students  </a:t>
            </a:r>
            <a:endParaRPr/>
          </a:p>
        </p:txBody>
      </p:sp>
      <p:sp>
        <p:nvSpPr>
          <p:cNvPr id="282" name="Google Shape;282;g2396817e453_0_139"/>
          <p:cNvSpPr txBox="1"/>
          <p:nvPr/>
        </p:nvSpPr>
        <p:spPr>
          <a:xfrm>
            <a:off x="4992875" y="1320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Medical Students: </a:t>
            </a:r>
            <a:endParaRPr/>
          </a:p>
        </p:txBody>
      </p:sp>
      <p:sp>
        <p:nvSpPr>
          <p:cNvPr id="283" name="Google Shape;283;g2396817e453_0_139"/>
          <p:cNvSpPr txBox="1"/>
          <p:nvPr/>
        </p:nvSpPr>
        <p:spPr>
          <a:xfrm>
            <a:off x="739975" y="1320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Physicians: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96817e453_0_157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g2396817e453_0_157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291" name="Google Shape;291;g2396817e453_0_157"/>
          <p:cNvSpPr txBox="1"/>
          <p:nvPr>
            <p:ph idx="1" type="body"/>
          </p:nvPr>
        </p:nvSpPr>
        <p:spPr>
          <a:xfrm>
            <a:off x="457202" y="927656"/>
            <a:ext cx="8169900" cy="44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Q: Why work in the Central Valley?</a:t>
            </a:r>
            <a:endParaRPr/>
          </a:p>
        </p:txBody>
      </p:sp>
      <p:sp>
        <p:nvSpPr>
          <p:cNvPr id="292" name="Google Shape;292;g2396817e453_0_157"/>
          <p:cNvSpPr txBox="1"/>
          <p:nvPr>
            <p:ph idx="2" type="body"/>
          </p:nvPr>
        </p:nvSpPr>
        <p:spPr>
          <a:xfrm>
            <a:off x="4492625" y="190475"/>
            <a:ext cx="4381500" cy="380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/>
              <a:t>Top reason to train/work in the Central Valley for both Medical Students &amp; Physicians: </a:t>
            </a:r>
            <a:endParaRPr b="1" sz="1800" u="sng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/>
              <a:t>Desire/Mission to serve the underserved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3" name="Google Shape;293;g2396817e453_0_157"/>
          <p:cNvSpPr txBox="1"/>
          <p:nvPr>
            <p:ph idx="3" type="body"/>
          </p:nvPr>
        </p:nvSpPr>
        <p:spPr>
          <a:xfrm>
            <a:off x="518100" y="1894325"/>
            <a:ext cx="9005700" cy="380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800" u="sng"/>
              <a:t>Least satisfying factor with working/training in the Central Valley:</a:t>
            </a:r>
            <a:endParaRPr b="1" sz="1800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Medical Students: 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Quality of care patients receive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Physicians: </a:t>
            </a:r>
            <a:endParaRPr b="1"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Organizational leadership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1800" u="sng"/>
              <a:t>Lowest Likert score with identifying with one’s work in the Central Valley: </a:t>
            </a:r>
            <a:endParaRPr b="1" sz="18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Medical Students: 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“I rarely think about completing medical school elsewhere”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Physicians: </a:t>
            </a:r>
            <a:endParaRPr b="1"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/>
              <a:t>“I rarely think about looking for a job in another region”.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396817e453_0_166"/>
          <p:cNvSpPr txBox="1"/>
          <p:nvPr>
            <p:ph idx="12" type="sldNum"/>
          </p:nvPr>
        </p:nvSpPr>
        <p:spPr>
          <a:xfrm>
            <a:off x="272108" y="6453506"/>
            <a:ext cx="246000" cy="1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g2396817e453_0_166"/>
          <p:cNvSpPr txBox="1"/>
          <p:nvPr>
            <p:ph type="title"/>
          </p:nvPr>
        </p:nvSpPr>
        <p:spPr>
          <a:xfrm>
            <a:off x="453585" y="425002"/>
            <a:ext cx="8173500" cy="611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301" name="Google Shape;301;g2396817e453_0_166"/>
          <p:cNvSpPr txBox="1"/>
          <p:nvPr>
            <p:ph idx="1" type="body"/>
          </p:nvPr>
        </p:nvSpPr>
        <p:spPr>
          <a:xfrm>
            <a:off x="457202" y="927656"/>
            <a:ext cx="8169900" cy="44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/>
              <a:t>Q: What </a:t>
            </a:r>
            <a:r>
              <a:rPr lang="en-US"/>
              <a:t>could keep medical students &amp; physicians in the Central Valley?</a:t>
            </a:r>
            <a:endParaRPr/>
          </a:p>
        </p:txBody>
      </p:sp>
      <p:sp>
        <p:nvSpPr>
          <p:cNvPr id="302" name="Google Shape;302;g2396817e453_0_166"/>
          <p:cNvSpPr txBox="1"/>
          <p:nvPr>
            <p:ph idx="3" type="body"/>
          </p:nvPr>
        </p:nvSpPr>
        <p:spPr>
          <a:xfrm>
            <a:off x="4800300" y="1483725"/>
            <a:ext cx="3826800" cy="288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u="sng"/>
              <a:t>Physicians: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/>
              <a:t>Other (13%)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/>
              <a:t>Physician led hospitals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/>
              <a:t>Like-minded practice partners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/>
              <a:t>Ability to work after 70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/>
              <a:t>Not applicable due to retirement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/>
              <a:t>Medical </a:t>
            </a:r>
            <a:r>
              <a:rPr b="1" lang="en-US" u="sng"/>
              <a:t>Students</a:t>
            </a:r>
            <a:r>
              <a:rPr b="1" lang="en-US" u="sng"/>
              <a:t>: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Opportunity</a:t>
            </a:r>
            <a:r>
              <a:rPr lang="en-US"/>
              <a:t> for </a:t>
            </a:r>
            <a:r>
              <a:rPr lang="en-US"/>
              <a:t>professional</a:t>
            </a:r>
            <a:r>
              <a:rPr lang="en-US"/>
              <a:t> </a:t>
            </a:r>
            <a:r>
              <a:rPr lang="en-US"/>
              <a:t>advancements</a:t>
            </a:r>
            <a:r>
              <a:rPr lang="en-US"/>
              <a:t> (~30%)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g2396817e453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88" y="1357631"/>
            <a:ext cx="4485586" cy="279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396817e453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925" y="4155775"/>
            <a:ext cx="3259751" cy="20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396817e453_0_166"/>
          <p:cNvSpPr txBox="1"/>
          <p:nvPr/>
        </p:nvSpPr>
        <p:spPr>
          <a:xfrm>
            <a:off x="277825" y="2400838"/>
            <a:ext cx="178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highlight>
                  <a:srgbClr val="38761D"/>
                </a:highlight>
              </a:rPr>
              <a:t>32.89%</a:t>
            </a:r>
            <a:endParaRPr sz="2900">
              <a:solidFill>
                <a:schemeClr val="lt1"/>
              </a:solidFill>
              <a:highlight>
                <a:srgbClr val="38761D"/>
              </a:highlight>
            </a:endParaRPr>
          </a:p>
        </p:txBody>
      </p:sp>
      <p:sp>
        <p:nvSpPr>
          <p:cNvPr id="306" name="Google Shape;306;g2396817e453_0_166"/>
          <p:cNvSpPr txBox="1"/>
          <p:nvPr/>
        </p:nvSpPr>
        <p:spPr>
          <a:xfrm>
            <a:off x="879775" y="1619225"/>
            <a:ext cx="136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highlight>
                  <a:srgbClr val="BF9000"/>
                </a:highlight>
              </a:rPr>
              <a:t>13.16%</a:t>
            </a:r>
            <a:endParaRPr sz="1600">
              <a:solidFill>
                <a:schemeClr val="lt1"/>
              </a:solidFill>
              <a:highlight>
                <a:srgbClr val="BF9000"/>
              </a:highlight>
            </a:endParaRPr>
          </a:p>
        </p:txBody>
      </p:sp>
      <p:sp>
        <p:nvSpPr>
          <p:cNvPr id="307" name="Google Shape;307;g2396817e453_0_166"/>
          <p:cNvSpPr txBox="1"/>
          <p:nvPr/>
        </p:nvSpPr>
        <p:spPr>
          <a:xfrm>
            <a:off x="3072000" y="1580675"/>
            <a:ext cx="15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highlight>
                  <a:srgbClr val="990000"/>
                </a:highlight>
              </a:rPr>
              <a:t>14.47%</a:t>
            </a:r>
            <a:endParaRPr sz="2000">
              <a:solidFill>
                <a:schemeClr val="lt1"/>
              </a:solidFill>
              <a:highlight>
                <a:srgbClr val="990000"/>
              </a:highlight>
            </a:endParaRPr>
          </a:p>
        </p:txBody>
      </p:sp>
      <p:sp>
        <p:nvSpPr>
          <p:cNvPr id="308" name="Google Shape;308;g2396817e453_0_166"/>
          <p:cNvSpPr txBox="1"/>
          <p:nvPr/>
        </p:nvSpPr>
        <p:spPr>
          <a:xfrm>
            <a:off x="3210175" y="21351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highlight>
                  <a:srgbClr val="351C75"/>
                </a:highlight>
              </a:rPr>
              <a:t>10.53%</a:t>
            </a:r>
            <a:endParaRPr sz="500">
              <a:highlight>
                <a:srgbClr val="351C75"/>
              </a:highlight>
            </a:endParaRPr>
          </a:p>
        </p:txBody>
      </p:sp>
      <p:sp>
        <p:nvSpPr>
          <p:cNvPr id="309" name="Google Shape;309;g2396817e453_0_166"/>
          <p:cNvSpPr txBox="1"/>
          <p:nvPr/>
        </p:nvSpPr>
        <p:spPr>
          <a:xfrm>
            <a:off x="3072000" y="283196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highlight>
                  <a:srgbClr val="1155CC"/>
                </a:highlight>
              </a:rPr>
              <a:t>28.95%</a:t>
            </a:r>
            <a:endParaRPr sz="1600">
              <a:highlight>
                <a:srgbClr val="1155CC"/>
              </a:highlight>
            </a:endParaRPr>
          </a:p>
        </p:txBody>
      </p:sp>
      <p:sp>
        <p:nvSpPr>
          <p:cNvPr id="310" name="Google Shape;310;g2396817e453_0_166"/>
          <p:cNvSpPr txBox="1"/>
          <p:nvPr/>
        </p:nvSpPr>
        <p:spPr>
          <a:xfrm>
            <a:off x="826925" y="4396488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highlight>
                  <a:srgbClr val="38761D"/>
                </a:highlight>
              </a:rPr>
              <a:t>25.93</a:t>
            </a:r>
            <a:r>
              <a:rPr lang="en-US" sz="2300">
                <a:solidFill>
                  <a:schemeClr val="lt1"/>
                </a:solidFill>
                <a:highlight>
                  <a:srgbClr val="38761D"/>
                </a:highlight>
              </a:rPr>
              <a:t>%</a:t>
            </a:r>
            <a:endParaRPr sz="2300">
              <a:solidFill>
                <a:schemeClr val="lt1"/>
              </a:solidFill>
              <a:highlight>
                <a:srgbClr val="38761D"/>
              </a:highlight>
            </a:endParaRPr>
          </a:p>
        </p:txBody>
      </p:sp>
      <p:sp>
        <p:nvSpPr>
          <p:cNvPr id="311" name="Google Shape;311;g2396817e453_0_166"/>
          <p:cNvSpPr txBox="1"/>
          <p:nvPr/>
        </p:nvSpPr>
        <p:spPr>
          <a:xfrm>
            <a:off x="2957825" y="4436900"/>
            <a:ext cx="150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highlight>
                  <a:srgbClr val="990000"/>
                </a:highlight>
              </a:rPr>
              <a:t>29.63%</a:t>
            </a:r>
            <a:endParaRPr sz="2700">
              <a:solidFill>
                <a:schemeClr val="lt1"/>
              </a:solidFill>
              <a:highlight>
                <a:srgbClr val="990000"/>
              </a:highlight>
            </a:endParaRPr>
          </a:p>
        </p:txBody>
      </p:sp>
      <p:sp>
        <p:nvSpPr>
          <p:cNvPr id="312" name="Google Shape;312;g2396817e453_0_166"/>
          <p:cNvSpPr txBox="1"/>
          <p:nvPr/>
        </p:nvSpPr>
        <p:spPr>
          <a:xfrm>
            <a:off x="2957825" y="5176013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  <a:highlight>
                  <a:srgbClr val="351C75"/>
                </a:highlight>
              </a:rPr>
              <a:t>25.93%</a:t>
            </a:r>
            <a:endParaRPr sz="2300">
              <a:solidFill>
                <a:schemeClr val="lt1"/>
              </a:solidFill>
              <a:highlight>
                <a:srgbClr val="351C75"/>
              </a:highlight>
            </a:endParaRPr>
          </a:p>
        </p:txBody>
      </p:sp>
      <p:sp>
        <p:nvSpPr>
          <p:cNvPr id="313" name="Google Shape;313;g2396817e453_0_166"/>
          <p:cNvSpPr txBox="1"/>
          <p:nvPr/>
        </p:nvSpPr>
        <p:spPr>
          <a:xfrm>
            <a:off x="928950" y="5037200"/>
            <a:ext cx="289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highlight>
                  <a:srgbClr val="1155CC"/>
                </a:highlight>
              </a:rPr>
              <a:t>18.52%</a:t>
            </a:r>
            <a:endParaRPr sz="1200">
              <a:highlight>
                <a:srgbClr val="1155CC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oalesse Palette">
      <a:dk1>
        <a:srgbClr val="000000"/>
      </a:dk1>
      <a:lt1>
        <a:srgbClr val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UCSF Contemporary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2017-04-18T17:07:44Z</dcterms:created>
  <dc:creator>Microsoft Office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