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8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37463413" cy="21067713"/>
  <p:notesSz cx="9223375" cy="7004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603250" indent="990600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212850" indent="1978025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822450" indent="2962275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432050" indent="3949700" algn="l" rtl="0" eaLnBrk="0" fontAlgn="base" hangingPunct="0">
      <a:spcBef>
        <a:spcPct val="0"/>
      </a:spcBef>
      <a:spcAft>
        <a:spcPct val="0"/>
      </a:spcAft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66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59">
          <p15:clr>
            <a:srgbClr val="A4A3A4"/>
          </p15:clr>
        </p15:guide>
        <p15:guide id="2" pos="117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Rg st="1" end="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18A3AC"/>
    <a:srgbClr val="5ADE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3792" autoAdjust="0"/>
  </p:normalViewPr>
  <p:slideViewPr>
    <p:cSldViewPr>
      <p:cViewPr>
        <p:scale>
          <a:sx n="33" d="100"/>
          <a:sy n="33" d="100"/>
        </p:scale>
        <p:origin x="-1828" y="620"/>
      </p:cViewPr>
      <p:guideLst>
        <p:guide orient="horz" pos="10859"/>
        <p:guide pos="117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56D455-7401-4C40-A913-110E44FB21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14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6CD9DC-7FEB-4FA8-A230-094D5D0BA41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5413" y="0"/>
            <a:ext cx="398145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01000F2-625A-42D1-8361-135B5F97C0E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15113"/>
            <a:ext cx="398145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388EB219-A57B-453C-8EEF-A4A363FF75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5413" y="6615113"/>
            <a:ext cx="398145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6" tIns="46137" rIns="92276" bIns="4613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ABFA36-F8AE-4CF6-BF01-7A62E7D27C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pitchFamily="-108" charset="-128"/>
        <a:cs typeface="ＭＳ Ｐゴシック" pitchFamily="-108" charset="-128"/>
      </a:defRPr>
    </a:lvl1pPr>
    <a:lvl2pPr marL="603250" indent="9906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212850" indent="19780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ヒラギノ角ゴ Pro W3" pitchFamily="-101" charset="-128"/>
      </a:defRPr>
    </a:lvl3pPr>
    <a:lvl4pPr marL="1822450" indent="296227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2432050" indent="39497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3047988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657588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267187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4876782" algn="l" defTabSz="60959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0914EB2-DA7B-477A-8B0C-C2BC73B5A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2509838" y="876300"/>
            <a:ext cx="4203700" cy="23637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665C09A-9CC6-4C51-A86E-33F8B4C706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22338" y="3370263"/>
            <a:ext cx="7378700" cy="2759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756" y="6545055"/>
            <a:ext cx="31843901" cy="45150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9512" y="11937967"/>
            <a:ext cx="26224389" cy="5384786"/>
          </a:xfrm>
        </p:spPr>
        <p:txBody>
          <a:bodyPr/>
          <a:lstStyle>
            <a:lvl1pPr marL="0" indent="0" algn="ctr">
              <a:buNone/>
              <a:defRPr/>
            </a:lvl1pPr>
            <a:lvl2pPr marL="609599" indent="0" algn="ctr">
              <a:buNone/>
              <a:defRPr/>
            </a:lvl2pPr>
            <a:lvl3pPr marL="1219195" indent="0" algn="ctr">
              <a:buNone/>
              <a:defRPr/>
            </a:lvl3pPr>
            <a:lvl4pPr marL="1828794" indent="0" algn="ctr">
              <a:buNone/>
              <a:defRPr/>
            </a:lvl4pPr>
            <a:lvl5pPr marL="2438393" indent="0" algn="ctr">
              <a:buNone/>
              <a:defRPr/>
            </a:lvl5pPr>
            <a:lvl6pPr marL="3047988" indent="0" algn="ctr">
              <a:buNone/>
              <a:defRPr/>
            </a:lvl6pPr>
            <a:lvl7pPr marL="3657588" indent="0" algn="ctr">
              <a:buNone/>
              <a:defRPr/>
            </a:lvl7pPr>
            <a:lvl8pPr marL="4267187" indent="0" algn="ctr">
              <a:buNone/>
              <a:defRPr/>
            </a:lvl8pPr>
            <a:lvl9pPr marL="487678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F7822E-64A3-4E6D-A7E9-4B0CE94FFB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FD3BFF-8A3E-4275-B02D-B3385FDA89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E8AC3D-762A-4B6D-BBD3-59C5E5304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C52E-56CC-47FD-AA40-6888AC7D91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936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F266DB-60EA-45B1-AC3B-6F87242F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286B2-488D-4881-888E-D4E08B5EC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E5BFF9-DE46-4607-9A45-6B37519BB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E2E8D-38FA-4C4D-B38B-D8F06CE34B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222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60974" y="847346"/>
            <a:ext cx="8429268" cy="179709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3178" y="847346"/>
            <a:ext cx="25079675" cy="179709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4BD7BA-E9FC-40E1-91C6-740D27C8DB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E3A647-E8AD-4F0E-B142-CDBFCCD822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C654CF-984B-411E-A458-4AAB8E1B0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01535-3294-4E4F-91D7-242FF7FBDA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5251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927" y="3447889"/>
            <a:ext cx="28097560" cy="7334685"/>
          </a:xfrm>
        </p:spPr>
        <p:txBody>
          <a:bodyPr anchor="b"/>
          <a:lstStyle>
            <a:lvl1pPr algn="ctr">
              <a:defRPr sz="184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2927" y="11065427"/>
            <a:ext cx="28097560" cy="5086486"/>
          </a:xfrm>
        </p:spPr>
        <p:txBody>
          <a:bodyPr/>
          <a:lstStyle>
            <a:lvl1pPr marL="0" indent="0" algn="ctr">
              <a:buNone/>
              <a:defRPr sz="7373"/>
            </a:lvl1pPr>
            <a:lvl2pPr marL="1404518" indent="0" algn="ctr">
              <a:buNone/>
              <a:defRPr sz="6144"/>
            </a:lvl2pPr>
            <a:lvl3pPr marL="2809037" indent="0" algn="ctr">
              <a:buNone/>
              <a:defRPr sz="5530"/>
            </a:lvl3pPr>
            <a:lvl4pPr marL="4213555" indent="0" algn="ctr">
              <a:buNone/>
              <a:defRPr sz="4915"/>
            </a:lvl4pPr>
            <a:lvl5pPr marL="5618074" indent="0" algn="ctr">
              <a:buNone/>
              <a:defRPr sz="4915"/>
            </a:lvl5pPr>
            <a:lvl6pPr marL="7022592" indent="0" algn="ctr">
              <a:buNone/>
              <a:defRPr sz="4915"/>
            </a:lvl6pPr>
            <a:lvl7pPr marL="8427110" indent="0" algn="ctr">
              <a:buNone/>
              <a:defRPr sz="4915"/>
            </a:lvl7pPr>
            <a:lvl8pPr marL="9831629" indent="0" algn="ctr">
              <a:buNone/>
              <a:defRPr sz="4915"/>
            </a:lvl8pPr>
            <a:lvl9pPr marL="11236147" indent="0" algn="ctr">
              <a:buNone/>
              <a:defRPr sz="4915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F1CB2-456A-45CB-9670-A6B07D224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10AC7-142A-459E-8DED-E66812B3D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420C2-1884-4042-9C7B-DE37870D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AFB35-E833-4F0C-92BE-08B7303550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3208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FA3D4-8FFC-4197-889F-8C2084D9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982E8-C793-432D-8265-A96CAC8DF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0163C-91FB-41FA-B615-F24564238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4B5C2-4302-414C-9FC9-CEC2C4B6FE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662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097" y="5252301"/>
            <a:ext cx="32312194" cy="8763582"/>
          </a:xfrm>
        </p:spPr>
        <p:txBody>
          <a:bodyPr anchor="b"/>
          <a:lstStyle>
            <a:lvl1pPr>
              <a:defRPr sz="1843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097" y="14098790"/>
            <a:ext cx="32312194" cy="4608561"/>
          </a:xfrm>
        </p:spPr>
        <p:txBody>
          <a:bodyPr/>
          <a:lstStyle>
            <a:lvl1pPr marL="0" indent="0">
              <a:buNone/>
              <a:defRPr sz="7373">
                <a:solidFill>
                  <a:schemeClr val="tx1">
                    <a:tint val="75000"/>
                  </a:schemeClr>
                </a:solidFill>
              </a:defRPr>
            </a:lvl1pPr>
            <a:lvl2pPr marL="1404518" indent="0">
              <a:buNone/>
              <a:defRPr sz="6144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8351-0ED7-4A4A-B7A5-44545829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3CC53-1E72-41F0-850C-53D83164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B81CC-3756-4ECF-9F5F-219F0AAC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48424-5FBF-4CC2-9D8E-950CAF2BF3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0374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5609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65853" y="5608303"/>
            <a:ext cx="15921951" cy="13367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A88637-12DC-46C6-9387-1D7BD6D5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C80776-DE61-4131-B188-0A02AF0B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5907B8-2433-4C44-BC4B-DA7BEA44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56DE2-91D8-43DB-B1A8-99B3548C10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0054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89" y="1121662"/>
            <a:ext cx="32312194" cy="40721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0491" y="5164517"/>
            <a:ext cx="15848778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0491" y="7695568"/>
            <a:ext cx="15848778" cy="113190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65853" y="5164517"/>
            <a:ext cx="15926830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65853" y="7695568"/>
            <a:ext cx="15926830" cy="113190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A5E0D9-2B9E-4E35-BA29-2D0488D2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09FD04E-1782-4915-A99B-7A890B22E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74F932-9327-4091-8A84-945510A8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7AA5-1F3D-43A0-9B25-198BCD0502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4893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CD03A6-811C-4DC7-A27B-299798A0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60F01F-354A-4B32-A447-D604F2AA2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2750944-929B-41A8-B878-10528816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3D16-228E-4F14-983D-9068D496C3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646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A270B0-77FD-44C8-8411-17AC3FDCB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2C4F18-6C6F-492F-BED7-FCF1C645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890CD4-2103-48BF-97D2-36A6BDDF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5ABC2-E1F9-4035-B0B6-1E4045561C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9862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6830" y="3033362"/>
            <a:ext cx="18965853" cy="14971731"/>
          </a:xfrm>
        </p:spPr>
        <p:txBody>
          <a:bodyPr/>
          <a:lstStyle>
            <a:lvl1pPr>
              <a:defRPr sz="9830"/>
            </a:lvl1pPr>
            <a:lvl2pPr>
              <a:defRPr sz="8602"/>
            </a:lvl2pPr>
            <a:lvl3pPr>
              <a:defRPr sz="7373"/>
            </a:lvl3pPr>
            <a:lvl4pPr>
              <a:defRPr sz="6144"/>
            </a:lvl4pPr>
            <a:lvl5pPr>
              <a:defRPr sz="6144"/>
            </a:lvl5pPr>
            <a:lvl6pPr>
              <a:defRPr sz="6144"/>
            </a:lvl6pPr>
            <a:lvl7pPr>
              <a:defRPr sz="6144"/>
            </a:lvl7pPr>
            <a:lvl8pPr>
              <a:defRPr sz="6144"/>
            </a:lvl8pPr>
            <a:lvl9pPr>
              <a:defRPr sz="614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F906D4-9C06-479F-9425-4A46C4D1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BAB233-67EF-4696-9D80-B2C9F87F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14039E-BB68-404B-93EF-C06AE517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68C4-88B5-4C0E-8CFD-FD9006C456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432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988A76-33E2-4E6F-9414-F921561D3A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80BA7F-C576-4984-8421-FDC76FC5A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FCC24C-0046-4910-8D4D-709A67204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36443-DACB-49E9-B14D-3FB991770F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4388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26830" y="3033362"/>
            <a:ext cx="18965853" cy="14971731"/>
          </a:xfrm>
        </p:spPr>
        <p:txBody>
          <a:bodyPr rtlCol="0">
            <a:normAutofit/>
          </a:bodyPr>
          <a:lstStyle>
            <a:lvl1pPr marL="0" indent="0">
              <a:buNone/>
              <a:defRPr sz="9830"/>
            </a:lvl1pPr>
            <a:lvl2pPr marL="1404518" indent="0">
              <a:buNone/>
              <a:defRPr sz="8602"/>
            </a:lvl2pPr>
            <a:lvl3pPr marL="2809037" indent="0">
              <a:buNone/>
              <a:defRPr sz="7373"/>
            </a:lvl3pPr>
            <a:lvl4pPr marL="4213555" indent="0">
              <a:buNone/>
              <a:defRPr sz="6144"/>
            </a:lvl4pPr>
            <a:lvl5pPr marL="5618074" indent="0">
              <a:buNone/>
              <a:defRPr sz="6144"/>
            </a:lvl5pPr>
            <a:lvl6pPr marL="7022592" indent="0">
              <a:buNone/>
              <a:defRPr sz="6144"/>
            </a:lvl6pPr>
            <a:lvl7pPr marL="8427110" indent="0">
              <a:buNone/>
              <a:defRPr sz="6144"/>
            </a:lvl7pPr>
            <a:lvl8pPr marL="9831629" indent="0">
              <a:buNone/>
              <a:defRPr sz="6144"/>
            </a:lvl8pPr>
            <a:lvl9pPr marL="11236147" indent="0">
              <a:buNone/>
              <a:defRPr sz="6144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50635D-E2A5-4EEA-B86B-B6D7602B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2E6D19-4D90-46FB-8006-EF0E18C0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5E7703-DBD5-4A22-A6BB-EB8D2DA4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0C9E7-3D01-4CDE-B61D-1252F8217B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4548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9B2D7-104A-4CB2-8E93-2463F3AB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16D4-25F4-4151-B39D-4EC2AB94E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AE93D-7897-4F6C-9D49-BC8AAD7D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55EC8-6454-4180-9ABF-3D4CF3B4936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944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09755" y="1121661"/>
            <a:ext cx="8078048" cy="17853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5609" y="1121661"/>
            <a:ext cx="23765853" cy="178539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689F0-7535-4440-8317-3245620A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E221A-3CD5-448C-B39E-B7E9FFEC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F416C-7394-4A14-B0A1-D9C9145E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879C-F7EC-487A-97D8-09A56CFE652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776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349" y="13537149"/>
            <a:ext cx="31843901" cy="418590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9349" y="8928584"/>
            <a:ext cx="31843901" cy="4608564"/>
          </a:xfrm>
        </p:spPr>
        <p:txBody>
          <a:bodyPr anchor="b"/>
          <a:lstStyle>
            <a:lvl1pPr marL="0" indent="0">
              <a:buNone/>
              <a:defRPr sz="2800"/>
            </a:lvl1pPr>
            <a:lvl2pPr marL="609599" indent="0">
              <a:buNone/>
              <a:defRPr sz="2400"/>
            </a:lvl2pPr>
            <a:lvl3pPr marL="1219195" indent="0">
              <a:buNone/>
              <a:defRPr sz="2100"/>
            </a:lvl3pPr>
            <a:lvl4pPr marL="1828794" indent="0">
              <a:buNone/>
              <a:defRPr sz="1700"/>
            </a:lvl4pPr>
            <a:lvl5pPr marL="2438393" indent="0">
              <a:buNone/>
              <a:defRPr sz="1700"/>
            </a:lvl5pPr>
            <a:lvl6pPr marL="3047988" indent="0">
              <a:buNone/>
              <a:defRPr sz="1700"/>
            </a:lvl6pPr>
            <a:lvl7pPr marL="3657588" indent="0">
              <a:buNone/>
              <a:defRPr sz="1700"/>
            </a:lvl7pPr>
            <a:lvl8pPr marL="4267187" indent="0">
              <a:buNone/>
              <a:defRPr sz="1700"/>
            </a:lvl8pPr>
            <a:lvl9pPr marL="4876782" indent="0">
              <a:buNone/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CDC1B-E838-40A6-976D-0CA3F70A7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C5FF27-B43F-4513-9313-71DD2F4ED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3C5CFD-3E73-4F25-9651-EB5F48595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34150-82D3-430F-9A4D-9D345E5808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13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3178" y="4919465"/>
            <a:ext cx="16754470" cy="138988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35780" y="4919465"/>
            <a:ext cx="16754470" cy="138988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01AE9C-26F0-4635-8B7B-E6BE93FC4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7B7C89-C161-49EF-A0BB-B1A235F33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E22549-8073-4FDF-974F-2C64BED1F1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8E73F-C217-407C-A9EF-7C9ABC9801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967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1" y="843276"/>
            <a:ext cx="33717072" cy="351128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6" y="4716260"/>
            <a:ext cx="16552846" cy="196493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800" b="1"/>
            </a:lvl2pPr>
            <a:lvl3pPr marL="1219195" indent="0">
              <a:buNone/>
              <a:defRPr sz="2400" b="1"/>
            </a:lvl3pPr>
            <a:lvl4pPr marL="1828794" indent="0">
              <a:buNone/>
              <a:defRPr sz="2100" b="1"/>
            </a:lvl4pPr>
            <a:lvl5pPr marL="2438393" indent="0">
              <a:buNone/>
              <a:defRPr sz="2100" b="1"/>
            </a:lvl5pPr>
            <a:lvl6pPr marL="3047988" indent="0">
              <a:buNone/>
              <a:defRPr sz="2100" b="1"/>
            </a:lvl6pPr>
            <a:lvl7pPr marL="3657588" indent="0">
              <a:buNone/>
              <a:defRPr sz="2100" b="1"/>
            </a:lvl7pPr>
            <a:lvl8pPr marL="4267187" indent="0">
              <a:buNone/>
              <a:defRPr sz="2100" b="1"/>
            </a:lvl8pPr>
            <a:lvl9pPr marL="4876782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3176" y="6681197"/>
            <a:ext cx="16552846" cy="12139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30898" y="4716260"/>
            <a:ext cx="16559349" cy="196493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800" b="1"/>
            </a:lvl2pPr>
            <a:lvl3pPr marL="1219195" indent="0">
              <a:buNone/>
              <a:defRPr sz="2400" b="1"/>
            </a:lvl3pPr>
            <a:lvl4pPr marL="1828794" indent="0">
              <a:buNone/>
              <a:defRPr sz="2100" b="1"/>
            </a:lvl4pPr>
            <a:lvl5pPr marL="2438393" indent="0">
              <a:buNone/>
              <a:defRPr sz="2100" b="1"/>
            </a:lvl5pPr>
            <a:lvl6pPr marL="3047988" indent="0">
              <a:buNone/>
              <a:defRPr sz="2100" b="1"/>
            </a:lvl6pPr>
            <a:lvl7pPr marL="3657588" indent="0">
              <a:buNone/>
              <a:defRPr sz="2100" b="1"/>
            </a:lvl7pPr>
            <a:lvl8pPr marL="4267187" indent="0">
              <a:buNone/>
              <a:defRPr sz="2100" b="1"/>
            </a:lvl8pPr>
            <a:lvl9pPr marL="4876782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30898" y="6681197"/>
            <a:ext cx="16559349" cy="12139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DA2B4E-2A2E-44E6-9A1D-AABDD088F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8AF8D4-6A8B-4581-8C64-07B198413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ADD4DD7-33DB-4145-96D3-25E27382FF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814C-B1E4-48BF-AC28-46CFED6426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2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9678E2-7B0C-476F-95F5-C9C096606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B6E4E3-87D8-420E-8AB2-95C3261E49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5DAE156-F181-4FD1-A2C0-F8D9987CD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562A4-79C8-4817-AE50-EB09752395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510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1F74C85-6A15-4C58-85EB-8E8A0EA73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17B2A3-2D3E-4AA4-8C4F-6B4BDFC92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48CB34-7687-42E4-AA9B-1E75463AB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E5B4B-486A-4F1E-A109-37C5777E0F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28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8" y="839216"/>
            <a:ext cx="12325202" cy="35702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7156" y="839222"/>
            <a:ext cx="20943087" cy="17981114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3178" y="4409427"/>
            <a:ext cx="12325202" cy="14410903"/>
          </a:xfrm>
        </p:spPr>
        <p:txBody>
          <a:bodyPr/>
          <a:lstStyle>
            <a:lvl1pPr marL="0" indent="0">
              <a:buNone/>
              <a:defRPr sz="1700"/>
            </a:lvl1pPr>
            <a:lvl2pPr marL="609599" indent="0">
              <a:buNone/>
              <a:defRPr sz="1700"/>
            </a:lvl2pPr>
            <a:lvl3pPr marL="1219195" indent="0">
              <a:buNone/>
              <a:defRPr sz="1500"/>
            </a:lvl3pPr>
            <a:lvl4pPr marL="1828794" indent="0">
              <a:buNone/>
              <a:defRPr sz="1100"/>
            </a:lvl4pPr>
            <a:lvl5pPr marL="2438393" indent="0">
              <a:buNone/>
              <a:defRPr sz="1100"/>
            </a:lvl5pPr>
            <a:lvl6pPr marL="3047988" indent="0">
              <a:buNone/>
              <a:defRPr sz="1100"/>
            </a:lvl6pPr>
            <a:lvl7pPr marL="3657588" indent="0">
              <a:buNone/>
              <a:defRPr sz="1100"/>
            </a:lvl7pPr>
            <a:lvl8pPr marL="4267187" indent="0">
              <a:buNone/>
              <a:defRPr sz="1100"/>
            </a:lvl8pPr>
            <a:lvl9pPr marL="487678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5839C0-5F0B-4D12-850E-007A2544F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508B3A-76A8-4DDF-84B8-3F5C2ABADC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77CDD4-D847-4E80-A43D-A550CE2397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55FFD-C5CC-4E8D-83C5-6546F4233E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073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3090" y="14748214"/>
            <a:ext cx="22478048" cy="1739386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3090" y="1881628"/>
            <a:ext cx="22478048" cy="12641036"/>
          </a:xfrm>
        </p:spPr>
        <p:txBody>
          <a:bodyPr/>
          <a:lstStyle>
            <a:lvl1pPr marL="0" indent="0">
              <a:buNone/>
              <a:defRPr sz="4300"/>
            </a:lvl1pPr>
            <a:lvl2pPr marL="609599" indent="0">
              <a:buNone/>
              <a:defRPr sz="3900"/>
            </a:lvl2pPr>
            <a:lvl3pPr marL="1219195" indent="0">
              <a:buNone/>
              <a:defRPr sz="3200"/>
            </a:lvl3pPr>
            <a:lvl4pPr marL="1828794" indent="0">
              <a:buNone/>
              <a:defRPr sz="2800"/>
            </a:lvl4pPr>
            <a:lvl5pPr marL="2438393" indent="0">
              <a:buNone/>
              <a:defRPr sz="2800"/>
            </a:lvl5pPr>
            <a:lvl6pPr marL="3047988" indent="0">
              <a:buNone/>
              <a:defRPr sz="2800"/>
            </a:lvl6pPr>
            <a:lvl7pPr marL="3657588" indent="0">
              <a:buNone/>
              <a:defRPr sz="2800"/>
            </a:lvl7pPr>
            <a:lvl8pPr marL="4267187" indent="0">
              <a:buNone/>
              <a:defRPr sz="2800"/>
            </a:lvl8pPr>
            <a:lvl9pPr marL="4876782" indent="0">
              <a:buNone/>
              <a:defRPr sz="28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3090" y="16487602"/>
            <a:ext cx="22478048" cy="2472936"/>
          </a:xfrm>
        </p:spPr>
        <p:txBody>
          <a:bodyPr/>
          <a:lstStyle>
            <a:lvl1pPr marL="0" indent="0">
              <a:buNone/>
              <a:defRPr sz="1700"/>
            </a:lvl1pPr>
            <a:lvl2pPr marL="609599" indent="0">
              <a:buNone/>
              <a:defRPr sz="1700"/>
            </a:lvl2pPr>
            <a:lvl3pPr marL="1219195" indent="0">
              <a:buNone/>
              <a:defRPr sz="1500"/>
            </a:lvl3pPr>
            <a:lvl4pPr marL="1828794" indent="0">
              <a:buNone/>
              <a:defRPr sz="1100"/>
            </a:lvl4pPr>
            <a:lvl5pPr marL="2438393" indent="0">
              <a:buNone/>
              <a:defRPr sz="1100"/>
            </a:lvl5pPr>
            <a:lvl6pPr marL="3047988" indent="0">
              <a:buNone/>
              <a:defRPr sz="1100"/>
            </a:lvl6pPr>
            <a:lvl7pPr marL="3657588" indent="0">
              <a:buNone/>
              <a:defRPr sz="1100"/>
            </a:lvl7pPr>
            <a:lvl8pPr marL="4267187" indent="0">
              <a:buNone/>
              <a:defRPr sz="1100"/>
            </a:lvl8pPr>
            <a:lvl9pPr marL="4876782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500B9-0BFD-443A-9238-B1942E129B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D86EE0-7160-478C-A788-FA908C8FD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4AD932-A3BF-4DC8-AE95-BF62BA7FA5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3D301-FCDB-4ACA-9D25-569EB47E38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97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A96"/>
            </a:gs>
            <a:gs pos="50000">
              <a:srgbClr val="FFCC00"/>
            </a:gs>
            <a:gs pos="100000">
              <a:srgbClr val="FFEA9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>
            <a:extLst>
              <a:ext uri="{FF2B5EF4-FFF2-40B4-BE49-F238E27FC236}">
                <a16:creationId xmlns:a16="http://schemas.microsoft.com/office/drawing/2014/main" id="{E433ACA9-F279-459E-9797-A1420D9CDA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3854450"/>
            <a:ext cx="9371013" cy="17213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lIns="182951" tIns="92163" rIns="182951" bIns="92163" anchor="ctr"/>
          <a:lstStyle>
            <a:lvl1pPr marL="684213" indent="-684213"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41910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41910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14" descr="MPj03905180000[1]">
            <a:extLst>
              <a:ext uri="{FF2B5EF4-FFF2-40B4-BE49-F238E27FC236}">
                <a16:creationId xmlns:a16="http://schemas.microsoft.com/office/drawing/2014/main" id="{2C697424-EE32-4B67-8C30-86B760743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9" b="72250"/>
          <a:stretch>
            <a:fillRect/>
          </a:stretch>
        </p:blipFill>
        <p:spPr bwMode="auto">
          <a:xfrm>
            <a:off x="21920200" y="0"/>
            <a:ext cx="7845425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5" descr="MPj03211020000[1]">
            <a:extLst>
              <a:ext uri="{FF2B5EF4-FFF2-40B4-BE49-F238E27FC236}">
                <a16:creationId xmlns:a16="http://schemas.microsoft.com/office/drawing/2014/main" id="{6F9657AE-4DBD-40D9-A98F-1CB4A652A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0" b="34750"/>
          <a:stretch>
            <a:fillRect/>
          </a:stretch>
        </p:blipFill>
        <p:spPr bwMode="auto">
          <a:xfrm>
            <a:off x="29730700" y="0"/>
            <a:ext cx="77327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6" descr="MPj03905200000[1]">
            <a:extLst>
              <a:ext uri="{FF2B5EF4-FFF2-40B4-BE49-F238E27FC236}">
                <a16:creationId xmlns:a16="http://schemas.microsoft.com/office/drawing/2014/main" id="{EC218357-B57E-42B0-A17D-9900EE246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50" b="22501"/>
          <a:stretch>
            <a:fillRect/>
          </a:stretch>
        </p:blipFill>
        <p:spPr bwMode="auto">
          <a:xfrm>
            <a:off x="15111413" y="0"/>
            <a:ext cx="6832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17">
            <a:extLst>
              <a:ext uri="{FF2B5EF4-FFF2-40B4-BE49-F238E27FC236}">
                <a16:creationId xmlns:a16="http://schemas.microsoft.com/office/drawing/2014/main" id="{3A560706-057C-4DF1-BA53-B4788A613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3854450"/>
            <a:ext cx="37463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1" name="Line 18">
            <a:extLst>
              <a:ext uri="{FF2B5EF4-FFF2-40B4-BE49-F238E27FC236}">
                <a16:creationId xmlns:a16="http://schemas.microsoft.com/office/drawing/2014/main" id="{E26F7D03-1FB2-442B-B0C6-90F4B66C8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119563"/>
            <a:ext cx="374634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2" name="Line 19">
            <a:extLst>
              <a:ext uri="{FF2B5EF4-FFF2-40B4-BE49-F238E27FC236}">
                <a16:creationId xmlns:a16="http://schemas.microsoft.com/office/drawing/2014/main" id="{A06D96C4-0A0D-4F0D-B3F8-F7937F7D6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83713" y="20624800"/>
            <a:ext cx="28086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3" name="Line 20">
            <a:extLst>
              <a:ext uri="{FF2B5EF4-FFF2-40B4-BE49-F238E27FC236}">
                <a16:creationId xmlns:a16="http://schemas.microsoft.com/office/drawing/2014/main" id="{DB4D998D-8835-4038-B98A-6DEEF945FF8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1013" y="3854450"/>
            <a:ext cx="0" cy="17213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4" name="Line 21">
            <a:extLst>
              <a:ext uri="{FF2B5EF4-FFF2-40B4-BE49-F238E27FC236}">
                <a16:creationId xmlns:a16="http://schemas.microsoft.com/office/drawing/2014/main" id="{14FD9763-8BB5-446F-A82F-2FA6BB2F1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050" y="3873500"/>
            <a:ext cx="0" cy="17238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5" name="Line 22">
            <a:extLst>
              <a:ext uri="{FF2B5EF4-FFF2-40B4-BE49-F238E27FC236}">
                <a16:creationId xmlns:a16="http://schemas.microsoft.com/office/drawing/2014/main" id="{6CAFF385-3FC7-4955-B79E-000196E58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2350" y="0"/>
            <a:ext cx="0" cy="21067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6" name="Line 23">
            <a:extLst>
              <a:ext uri="{FF2B5EF4-FFF2-40B4-BE49-F238E27FC236}">
                <a16:creationId xmlns:a16="http://schemas.microsoft.com/office/drawing/2014/main" id="{4C19FEAE-AB67-470A-9723-979DCEA115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84913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7" name="Line 24">
            <a:extLst>
              <a:ext uri="{FF2B5EF4-FFF2-40B4-BE49-F238E27FC236}">
                <a16:creationId xmlns:a16="http://schemas.microsoft.com/office/drawing/2014/main" id="{7E9569F7-6B38-481D-B4F5-2247B4C57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2400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8" name="Line 25">
            <a:extLst>
              <a:ext uri="{FF2B5EF4-FFF2-40B4-BE49-F238E27FC236}">
                <a16:creationId xmlns:a16="http://schemas.microsoft.com/office/drawing/2014/main" id="{7F191622-560C-4316-B3E8-B17E0AC07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04575" y="4119563"/>
            <a:ext cx="0" cy="169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906" tIns="184331" rIns="365906" bIns="184331"/>
          <a:lstStyle/>
          <a:p>
            <a:endParaRPr lang="en-US"/>
          </a:p>
        </p:txBody>
      </p:sp>
      <p:sp>
        <p:nvSpPr>
          <p:cNvPr id="1039" name="Rectangle 26">
            <a:extLst>
              <a:ext uri="{FF2B5EF4-FFF2-40B4-BE49-F238E27FC236}">
                <a16:creationId xmlns:a16="http://schemas.microsoft.com/office/drawing/2014/main" id="{D33A2C02-27B0-4F20-AD7A-7F0709B02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763"/>
            <a:ext cx="15219363" cy="788987"/>
          </a:xfrm>
          <a:prstGeom prst="rect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5906" tIns="184331" rIns="365906" bIns="184331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40" name="Rectangle 2">
            <a:extLst>
              <a:ext uri="{FF2B5EF4-FFF2-40B4-BE49-F238E27FC236}">
                <a16:creationId xmlns:a16="http://schemas.microsoft.com/office/drawing/2014/main" id="{8B97FFD1-FB60-42F2-A095-DDD2847F7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849313"/>
            <a:ext cx="33716913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927" tIns="30465" rIns="60927" bIns="304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1" name="Rectangle 3">
            <a:extLst>
              <a:ext uri="{FF2B5EF4-FFF2-40B4-BE49-F238E27FC236}">
                <a16:creationId xmlns:a16="http://schemas.microsoft.com/office/drawing/2014/main" id="{257652F5-41AF-4493-83EA-5B2A26A0E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73250" y="4919663"/>
            <a:ext cx="33716913" cy="138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E73F9594-F2FF-4667-984C-70B2546FD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73250" y="19184938"/>
            <a:ext cx="8740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1"/>
                </a:solidFill>
                <a:latin typeface="Times New Roman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218EA862-DE38-432B-A4EB-781AD25631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800013" y="19184938"/>
            <a:ext cx="118633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latin typeface="Times New Roman" charset="0"/>
                <a:ea typeface="ＭＳ Ｐゴシック" pitchFamily="4" charset="-128"/>
                <a:cs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E328C829-78C0-4B99-BFD2-2FA3BF0316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849388" y="19184938"/>
            <a:ext cx="8740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0927" tIns="30465" rIns="60927" bIns="30465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83A3365-2882-44B0-A0B2-748ECC8FF3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defTabSz="60325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609599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1219195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828794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2438393" algn="ctr" defTabSz="609599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17488" indent="-217488" algn="l" defTabSz="60325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485775" indent="-187325" algn="l" defTabSz="603250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ＭＳ Ｐゴシック" charset="-128"/>
        </a:defRPr>
      </a:lvl2pPr>
      <a:lvl3pPr marL="757238" indent="-147638" algn="l" defTabSz="603250" rtl="0" eaLnBrk="0" fontAlgn="base" hangingPunct="0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ヒラギノ角ゴ Pro W3" charset="-128"/>
          <a:cs typeface="ヒラギノ角ゴ Pro W3" pitchFamily="-101" charset="-128"/>
        </a:defRPr>
      </a:lvl3pPr>
      <a:lvl4pPr marL="1062038" indent="-152400" algn="l" defTabSz="60325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ヒラギノ角ゴ Pro W3" charset="-128"/>
        </a:defRPr>
      </a:lvl4pPr>
      <a:lvl5pPr marL="1366838" indent="-147638" algn="l" defTabSz="60325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ヒラギノ角ゴ Pro W3" charset="-128"/>
        </a:defRPr>
      </a:lvl5pPr>
      <a:lvl6pPr marL="1981193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590791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3200391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3809987" indent="-152399" algn="l" defTabSz="609599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9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95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94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93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88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88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87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82" algn="l" defTabSz="60959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C2D3DBE-B438-4D71-AC3D-90DFC24C19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74925" y="1122363"/>
            <a:ext cx="32313563" cy="407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E8E336E-9E1F-47AC-96A3-6FE16109B6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74925" y="5608638"/>
            <a:ext cx="32313563" cy="133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8F7C9-332B-4D45-B6B0-A7C696978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74925" y="19526250"/>
            <a:ext cx="8429625" cy="1122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D3862-B9CD-44A1-96F5-B3CA64D2E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409488" y="19526250"/>
            <a:ext cx="12644437" cy="1122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370D-D930-4837-836B-9C1DCFFEA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458863" y="19526250"/>
            <a:ext cx="8429625" cy="11223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98DBF62-229D-425A-9A3E-F5E1C10E870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2pPr>
      <a:lvl3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3pPr>
      <a:lvl4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4pPr>
      <a:lvl5pPr algn="l" defTabSz="2808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808288" rtl="0" fontAlgn="base">
        <a:lnSpc>
          <a:spcPct val="90000"/>
        </a:lnSpc>
        <a:spcBef>
          <a:spcPct val="0"/>
        </a:spcBef>
        <a:spcAft>
          <a:spcPct val="0"/>
        </a:spcAft>
        <a:defRPr sz="1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701675" indent="-701675" algn="l" defTabSz="2808288" rtl="0" eaLnBrk="0" fontAlgn="base" hangingPunct="0">
        <a:lnSpc>
          <a:spcPct val="90000"/>
        </a:lnSpc>
        <a:spcBef>
          <a:spcPts val="3075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06613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63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914900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6319838" indent="-701675" algn="l" defTabSz="2808288" rtl="0" eaLnBrk="0" fontAlgn="base" hangingPunct="0">
        <a:lnSpc>
          <a:spcPct val="90000"/>
        </a:lnSpc>
        <a:spcBef>
          <a:spcPts val="1538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724851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9129370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1053388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93840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1pPr>
      <a:lvl2pPr marL="1404518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80903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3pPr>
      <a:lvl4pPr marL="4213555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5618074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022592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842711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9831629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23614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05">
            <a:extLst>
              <a:ext uri="{FF2B5EF4-FFF2-40B4-BE49-F238E27FC236}">
                <a16:creationId xmlns:a16="http://schemas.microsoft.com/office/drawing/2014/main" id="{E125E583-67EC-471B-955B-2C5825490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4288"/>
            <a:ext cx="37463413" cy="4027488"/>
          </a:xfrm>
          <a:prstGeom prst="rect">
            <a:avLst/>
          </a:prstGeom>
          <a:solidFill>
            <a:srgbClr val="18A3AC"/>
          </a:solidFill>
          <a:ln>
            <a:noFill/>
          </a:ln>
        </p:spPr>
        <p:txBody>
          <a:bodyPr wrap="none" lIns="156675" tIns="78337" rIns="156675" bIns="78337" anchor="ctr"/>
          <a:lstStyle/>
          <a:p>
            <a:pPr>
              <a:defRPr/>
            </a:pPr>
            <a:endParaRPr lang="en-US" sz="17530" dirty="0"/>
          </a:p>
        </p:txBody>
      </p:sp>
      <p:sp>
        <p:nvSpPr>
          <p:cNvPr id="4099" name="WordArt 12">
            <a:extLst>
              <a:ext uri="{FF2B5EF4-FFF2-40B4-BE49-F238E27FC236}">
                <a16:creationId xmlns:a16="http://schemas.microsoft.com/office/drawing/2014/main" id="{19979CC7-98E2-45F5-99AF-AC9DB2BDD1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63850" y="1035050"/>
            <a:ext cx="3379788" cy="8905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kern="10"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16">
            <a:extLst>
              <a:ext uri="{FF2B5EF4-FFF2-40B4-BE49-F238E27FC236}">
                <a16:creationId xmlns:a16="http://schemas.microsoft.com/office/drawing/2014/main" id="{77B1D9A4-F262-4BBA-A787-772F1D25F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4313238"/>
            <a:ext cx="1185862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Introduction</a:t>
            </a:r>
          </a:p>
        </p:txBody>
      </p:sp>
      <p:sp>
        <p:nvSpPr>
          <p:cNvPr id="4101" name="Text Box 28">
            <a:extLst>
              <a:ext uri="{FF2B5EF4-FFF2-40B4-BE49-F238E27FC236}">
                <a16:creationId xmlns:a16="http://schemas.microsoft.com/office/drawing/2014/main" id="{AF0C76E3-47CE-4151-A927-E8046A9AB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0025" y="4313238"/>
            <a:ext cx="1186338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Results of Project</a:t>
            </a:r>
            <a:endParaRPr lang="en-US" altLang="en-US" sz="3900" b="1">
              <a:solidFill>
                <a:srgbClr val="34BDD3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Line 40">
            <a:extLst>
              <a:ext uri="{FF2B5EF4-FFF2-40B4-BE49-F238E27FC236}">
                <a16:creationId xmlns:a16="http://schemas.microsoft.com/office/drawing/2014/main" id="{C9C40290-6777-4128-B9C9-FF22BF2D7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2063" y="5316538"/>
            <a:ext cx="11045825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03" name="Text Box 44">
            <a:extLst>
              <a:ext uri="{FF2B5EF4-FFF2-40B4-BE49-F238E27FC236}">
                <a16:creationId xmlns:a16="http://schemas.microsoft.com/office/drawing/2014/main" id="{8FEAB900-49E6-4D52-8FE4-4250D3916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8" y="11639550"/>
            <a:ext cx="11861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Curricular Design / Methods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Line 41">
            <a:extLst>
              <a:ext uri="{FF2B5EF4-FFF2-40B4-BE49-F238E27FC236}">
                <a16:creationId xmlns:a16="http://schemas.microsoft.com/office/drawing/2014/main" id="{F3901655-8EA8-42F4-88F1-C54BDA011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8563" y="12657138"/>
            <a:ext cx="11049000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05" name="Line 41">
            <a:extLst>
              <a:ext uri="{FF2B5EF4-FFF2-40B4-BE49-F238E27FC236}">
                <a16:creationId xmlns:a16="http://schemas.microsoft.com/office/drawing/2014/main" id="{532F0675-51E6-4939-9AE8-C181E37B6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8313" y="5316538"/>
            <a:ext cx="11047412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06" name="Rectangle 1045">
            <a:extLst>
              <a:ext uri="{FF2B5EF4-FFF2-40B4-BE49-F238E27FC236}">
                <a16:creationId xmlns:a16="http://schemas.microsoft.com/office/drawing/2014/main" id="{E2CF01BC-721A-48AD-827F-D7C36058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943225"/>
            <a:ext cx="246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07" name="Rectangle 1047">
            <a:extLst>
              <a:ext uri="{FF2B5EF4-FFF2-40B4-BE49-F238E27FC236}">
                <a16:creationId xmlns:a16="http://schemas.microsoft.com/office/drawing/2014/main" id="{001EBA2F-E851-4776-908E-48679ED63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99150"/>
            <a:ext cx="2460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08" name="Rectangle 1085">
            <a:extLst>
              <a:ext uri="{FF2B5EF4-FFF2-40B4-BE49-F238E27FC236}">
                <a16:creationId xmlns:a16="http://schemas.microsoft.com/office/drawing/2014/main" id="{34025D03-5A82-4EA4-9A67-71B3C49E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552613"/>
            <a:ext cx="2460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20" tIns="60958" rIns="121920" bIns="60958" anchor="ctr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09" name="Text Box 1094">
            <a:extLst>
              <a:ext uri="{FF2B5EF4-FFF2-40B4-BE49-F238E27FC236}">
                <a16:creationId xmlns:a16="http://schemas.microsoft.com/office/drawing/2014/main" id="{E17587B2-BD97-47D4-8878-9713EB3EB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563" y="5559425"/>
            <a:ext cx="12066587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906" tIns="184331" rIns="365906" bIns="184331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110" name="Text Box 28">
            <a:extLst>
              <a:ext uri="{FF2B5EF4-FFF2-40B4-BE49-F238E27FC236}">
                <a16:creationId xmlns:a16="http://schemas.microsoft.com/office/drawing/2014/main" id="{473A0EF2-CD6B-4D52-8C89-05AB2543E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44350" y="10391775"/>
            <a:ext cx="1186497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Next Steps / Reflective Critique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11" name="Line 41">
            <a:extLst>
              <a:ext uri="{FF2B5EF4-FFF2-40B4-BE49-F238E27FC236}">
                <a16:creationId xmlns:a16="http://schemas.microsoft.com/office/drawing/2014/main" id="{86CB55EA-89EB-4641-B425-A060AF8A9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4250" y="11669713"/>
            <a:ext cx="11045825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4112" name="TextBox 32">
            <a:extLst>
              <a:ext uri="{FF2B5EF4-FFF2-40B4-BE49-F238E27FC236}">
                <a16:creationId xmlns:a16="http://schemas.microsoft.com/office/drawing/2014/main" id="{586DB5C8-832A-4008-AB9B-9F9406EA3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0325" y="6203950"/>
            <a:ext cx="2254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484" tIns="55742" rIns="111484" bIns="55742">
            <a:spAutoFit/>
          </a:bodyPr>
          <a:lstStyle>
            <a:lvl1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113" name="Text Box 28">
            <a:extLst>
              <a:ext uri="{FF2B5EF4-FFF2-40B4-BE49-F238E27FC236}">
                <a16:creationId xmlns:a16="http://schemas.microsoft.com/office/drawing/2014/main" id="{C20019DD-EA33-499C-9EA4-909763AD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025" y="4298950"/>
            <a:ext cx="1186497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Results / Impact 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14" name="Line 41">
            <a:extLst>
              <a:ext uri="{FF2B5EF4-FFF2-40B4-BE49-F238E27FC236}">
                <a16:creationId xmlns:a16="http://schemas.microsoft.com/office/drawing/2014/main" id="{9D796017-F414-4633-B9DA-971A4D34D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34900" y="5316538"/>
            <a:ext cx="11047413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sp>
        <p:nvSpPr>
          <p:cNvPr id="31" name="TextBox 6">
            <a:extLst>
              <a:ext uri="{FF2B5EF4-FFF2-40B4-BE49-F238E27FC236}">
                <a16:creationId xmlns:a16="http://schemas.microsoft.com/office/drawing/2014/main" id="{5FBE18F6-988D-4246-999B-01E994606478}"/>
              </a:ext>
            </a:extLst>
          </p:cNvPr>
          <p:cNvSpPr txBox="1"/>
          <p:nvPr/>
        </p:nvSpPr>
        <p:spPr>
          <a:xfrm>
            <a:off x="3795713" y="396875"/>
            <a:ext cx="27660600" cy="4052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lnSpc>
                <a:spcPts val="8000"/>
              </a:lnSpc>
              <a:defRPr/>
            </a:pPr>
            <a:r>
              <a:rPr lang="en-US" altLang="en-US" sz="8000" b="1" dirty="0">
                <a:solidFill>
                  <a:srgbClr val="FFFFFF"/>
                </a:solidFill>
                <a:latin typeface="+mj-lt"/>
                <a:cs typeface="Arial" panose="020B0604020202020204" pitchFamily="34" charset="0"/>
              </a:rPr>
              <a:t>Health Profession Students’ Knowledge Gained from Community‐oriented Web‐based Didactics</a:t>
            </a:r>
          </a:p>
          <a:p>
            <a:pPr algn="ctr">
              <a:lnSpc>
                <a:spcPts val="4475"/>
              </a:lnSpc>
              <a:defRPr/>
            </a:pP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Price, Iris, MA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Gomez, Ivan, MD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Fowkes, Virginia, FNP, MHS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Garza, Juan, MA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ctr">
              <a:lnSpc>
                <a:spcPts val="4475"/>
              </a:lnSpc>
            </a:pP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Area Health Education Center (AHEC), 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UCSF Fresno,</a:t>
            </a:r>
            <a:r>
              <a:rPr lang="en-US" altLang="en-US" sz="4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alt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Stanford University</a:t>
            </a:r>
          </a:p>
        </p:txBody>
      </p:sp>
      <p:sp>
        <p:nvSpPr>
          <p:cNvPr id="4116" name="Rectangle 1">
            <a:extLst>
              <a:ext uri="{FF2B5EF4-FFF2-40B4-BE49-F238E27FC236}">
                <a16:creationId xmlns:a16="http://schemas.microsoft.com/office/drawing/2014/main" id="{41B3D8AA-0F93-4401-A0D4-145BA43D1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88" y="5551488"/>
            <a:ext cx="11414125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Focused educational programs can influence health professions students to practice in rural and/or underserved areas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The California Area Health Education Center Scholars program encourages health professions students to pursue careers serving rural and/or underserved communities by providing a comprehensive experience of working in community health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Scholars complete three components: community-oriented web-based didactics, clinical training, and community-based hands-on activities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This study examined the impact of the 40 hours of community-oriented web-based didactics on the knowledge the scholars gained</a:t>
            </a:r>
          </a:p>
        </p:txBody>
      </p:sp>
      <p:sp>
        <p:nvSpPr>
          <p:cNvPr id="4117" name="Rectangle 35">
            <a:extLst>
              <a:ext uri="{FF2B5EF4-FFF2-40B4-BE49-F238E27FC236}">
                <a16:creationId xmlns:a16="http://schemas.microsoft.com/office/drawing/2014/main" id="{A9D32873-0E30-446A-BD7B-15C13CB09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12960350"/>
            <a:ext cx="1130617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Web-based modules consisted of a variety of materials, such as prominent research reports and articles, webinars, case studies and interactive learning tools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The 9 topics were community engagement, health care reform, leadership and advocacy, medical neighborhood, patient engagement, patient-centered medical home, quality improvement, team-based care, and work-life balance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We asked two open-ended questions after each module. A thematic analysis on 151 responses was performed to assess learning</a:t>
            </a:r>
            <a:endParaRPr lang="en-US" altLang="en-US" sz="2800" dirty="0"/>
          </a:p>
        </p:txBody>
      </p:sp>
      <p:sp>
        <p:nvSpPr>
          <p:cNvPr id="4118" name="Rectangle 38">
            <a:extLst>
              <a:ext uri="{FF2B5EF4-FFF2-40B4-BE49-F238E27FC236}">
                <a16:creationId xmlns:a16="http://schemas.microsoft.com/office/drawing/2014/main" id="{E7FDAE55-A359-4528-9954-0CF66D7A0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2013" y="12144375"/>
            <a:ext cx="1116806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The open-ended questions were general and scholars often had similar answers to both questions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We will create guided questions, likely close-ended in the form of pretest-posttests, to further understand if the scholars are meeting the learning objectives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We plan to interview a sample of scholars to further illuminate the effect of the modules on scholar’s learning to improve the delivery of </a:t>
            </a:r>
            <a:r>
              <a:rPr lang="en-US" altLang="en-US" sz="2800">
                <a:solidFill>
                  <a:srgbClr val="000000"/>
                </a:solidFill>
                <a:latin typeface="Arial" panose="020B0604020202020204" pitchFamily="34" charset="0"/>
              </a:rPr>
              <a:t>the material</a:t>
            </a:r>
            <a:endParaRPr lang="en-US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119" name="Picture 1">
            <a:extLst>
              <a:ext uri="{FF2B5EF4-FFF2-40B4-BE49-F238E27FC236}">
                <a16:creationId xmlns:a16="http://schemas.microsoft.com/office/drawing/2014/main" id="{4E64974D-7E9F-4F57-9277-6BEE84534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50" y="18186400"/>
            <a:ext cx="8278813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0" name="Text Box 28">
            <a:extLst>
              <a:ext uri="{FF2B5EF4-FFF2-40B4-BE49-F238E27FC236}">
                <a16:creationId xmlns:a16="http://schemas.microsoft.com/office/drawing/2014/main" id="{5A94BF41-E1A3-4BEF-9568-3F8D677AC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3563" y="16483013"/>
            <a:ext cx="1186497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08" tIns="47802" rIns="95608" bIns="47802">
            <a:spAutoFit/>
          </a:bodyPr>
          <a:lstStyle>
            <a:lvl1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defTabSz="2284413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defTabSz="228441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900" b="1">
                <a:solidFill>
                  <a:srgbClr val="25AEAB"/>
                </a:solidFill>
                <a:latin typeface="Arial" panose="020B0604020202020204" pitchFamily="34" charset="0"/>
              </a:rPr>
              <a:t>Acknowledgements</a:t>
            </a:r>
            <a:endParaRPr lang="en-US" altLang="en-US" sz="3900" b="1">
              <a:solidFill>
                <a:srgbClr val="25AEAB"/>
              </a:solidFill>
              <a:latin typeface="Arial" panose="020B0604020202020204" pitchFamily="34" charset="0"/>
            </a:endParaRPr>
          </a:p>
        </p:txBody>
      </p:sp>
      <p:sp>
        <p:nvSpPr>
          <p:cNvPr id="4121" name="Line 41">
            <a:extLst>
              <a:ext uri="{FF2B5EF4-FFF2-40B4-BE49-F238E27FC236}">
                <a16:creationId xmlns:a16="http://schemas.microsoft.com/office/drawing/2014/main" id="{A13658A8-6995-4999-9FAC-D2D68D6DFD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11100" y="17538700"/>
            <a:ext cx="11045825" cy="0"/>
          </a:xfrm>
          <a:prstGeom prst="line">
            <a:avLst/>
          </a:prstGeom>
          <a:noFill/>
          <a:ln w="127000">
            <a:solidFill>
              <a:srgbClr val="25AEA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21920" tIns="60958" rIns="121920" bIns="60958" anchor="ctr"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57B64F-A73C-4368-8FF9-F6111916BE5E}"/>
              </a:ext>
            </a:extLst>
          </p:cNvPr>
          <p:cNvGraphicFramePr>
            <a:graphicFrameLocks noGrp="1"/>
          </p:cNvGraphicFramePr>
          <p:nvPr/>
        </p:nvGraphicFramePr>
        <p:xfrm>
          <a:off x="13057188" y="5711825"/>
          <a:ext cx="11276012" cy="148336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786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73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Thematic analysis of the scholar’s responses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effectLst/>
                        </a:rPr>
                        <a:t>Module topic</a:t>
                      </a:r>
                      <a:endParaRPr lang="en-US" sz="2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effectLst/>
                        </a:rPr>
                        <a:t>Themes</a:t>
                      </a:r>
                      <a:endParaRPr lang="en-US" sz="2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>
                          <a:effectLst/>
                        </a:rPr>
                        <a:t>Most frequent words</a:t>
                      </a:r>
                      <a:endParaRPr lang="en-US" sz="2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Community Engagement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Collaborations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Community engagement Community needs assessment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Communicate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Collaborate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Health Care Reform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Increased access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Purpose of ACA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 advocacy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Insurance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Patients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1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Leadership and Advocacy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Collaboration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Effective leadership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Empowering others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Leader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Team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Advocate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1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Medical Neighborhood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Patient-provider communication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Barriers to 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 education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Provide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Communicate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Patient Engagement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Barriers to engagement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Engaging patients with their 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Patient’s perspective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Health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1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Patient-Centered Medical Home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Patient-centered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Coordinated care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Health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Need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1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Quality Improvement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PDSA cycle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Team process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Improve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Quality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Team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Team-Based Care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Communication among the team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Team-based characteristics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Benefits of team-based care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Team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Care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17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dirty="0">
                          <a:effectLst/>
                        </a:rPr>
                        <a:t>Work-Life Balance</a:t>
                      </a:r>
                      <a:endParaRPr lang="en-US" sz="27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Burnout factors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Compassionate fatigue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Effects of burnout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Preventing burnout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Work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Patient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Provide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</a:rPr>
                        <a:t>Burnout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68" name="Rectangle 1">
            <a:extLst>
              <a:ext uri="{FF2B5EF4-FFF2-40B4-BE49-F238E27FC236}">
                <a16:creationId xmlns:a16="http://schemas.microsoft.com/office/drawing/2014/main" id="{B0B245AE-6568-463A-A3C6-4CF1649E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2813" y="5670550"/>
            <a:ext cx="111664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reported themes represent the concepts in the modules that were most interesting to the scholars, and they envision themselves applying in their future practice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of themes reflected the topic of the module and others allowed us to see how the scholars were interpreting the various health concepts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Overall, the scholars learned something significant when comparing the responses to the modules’ learning objectives</a:t>
            </a:r>
          </a:p>
        </p:txBody>
      </p:sp>
      <p:sp>
        <p:nvSpPr>
          <p:cNvPr id="4169" name="Rectangle 38">
            <a:extLst>
              <a:ext uri="{FF2B5EF4-FFF2-40B4-BE49-F238E27FC236}">
                <a16:creationId xmlns:a16="http://schemas.microsoft.com/office/drawing/2014/main" id="{CECD3DDE-EDB8-410A-B400-57DE0B9AD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1063" y="17972088"/>
            <a:ext cx="1116806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8892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3464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8036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4260850" indent="39497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This work was supported by the Health Resources Services Administration, grant # U77HP23071 and the California Wellness Foundation. We would like to acknowledge Shelby </a:t>
            </a:r>
            <a:r>
              <a:rPr lang="en-US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Fallas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, who is crucial to the operation of the AHEC Scholars program, and Carmen Vargas for all her support at the program office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dical poster with graphics">
  <a:themeElements>
    <a:clrScheme name="Medical poster with graphics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Medical poster with 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5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5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edical poster with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12711</TotalTime>
  <Words>543</Words>
  <Application>Microsoft Office PowerPoint</Application>
  <PresentationFormat>Custom</PresentationFormat>
  <Paragraphs>102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Medical poster with graphics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[Poster title]</dc:title>
  <dc:creator>Larissa May</dc:creator>
  <cp:lastModifiedBy>Price, Iris</cp:lastModifiedBy>
  <cp:revision>271</cp:revision>
  <cp:lastPrinted>2011-09-24T19:16:11Z</cp:lastPrinted>
  <dcterms:created xsi:type="dcterms:W3CDTF">2018-04-04T21:17:56Z</dcterms:created>
  <dcterms:modified xsi:type="dcterms:W3CDTF">2022-03-02T23:11:40Z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</Properties>
</file>