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/>
    <p:restoredTop sz="94694"/>
  </p:normalViewPr>
  <p:slideViewPr>
    <p:cSldViewPr snapToGrid="0">
      <p:cViewPr varScale="1">
        <p:scale>
          <a:sx n="121" d="100"/>
          <a:sy n="121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9396-5877-0BE8-FE71-008E2B676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71707-7EC9-ACFC-81BB-4BCC76AEE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635A-7E60-96B7-E07C-E9F2BA20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58ED8-89C5-2538-9587-CA11BDF9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A30-C164-6CF2-A3CA-4A4AE6E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4351-ED2C-745C-42BA-67E1E9CA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CF330-DCBC-6543-F2DD-4460835FB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CD4F0-CED6-C2E4-040D-E5936B7B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9C492-2021-DBBD-9C9D-DA7F299D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3E9D-0F4E-2522-8969-5DDEBC3F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E6E15-ED70-9BA5-7656-7B22801F3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FEFB-E7DA-60F2-5E7B-6CF126C44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3FD2-E1F3-CF62-9FBE-070B22B5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3C741-59B2-7376-4B34-E9195AE3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495B-A7E7-0330-2021-02E62180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8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AA2F-B3F1-15FC-F174-E9F31DEC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4367-4618-47AF-9827-6D7D56647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3B778-5E47-2B06-0858-CA434A5A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F56F0-523D-F743-C0D7-1F2E00DA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7DFE-335B-6F32-271A-2DB35572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4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16A2-1F54-E9B0-3DAF-DF2B9FC9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E687A-DC74-95CD-D2FE-BED79B3E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31B64-2AA2-3EC3-F279-95C76F84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23A72-7895-F7C4-20D4-92F75392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22212-72A7-2D4D-3F24-E34FA4DA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B139-B6E9-2285-0F9A-60E6B436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C0A5-B94F-EF7C-7508-66DAE9C3B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D6856-B57D-B687-0D34-237747F49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53ACF-6359-5A02-C77D-A27F8664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E1786-2AEB-4E93-9BF8-ADD1D37B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F47F5-A9DA-5AF7-4228-3C1987DF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71FF-8041-35D6-21B9-04848D7F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6CDE2-413F-4922-57F3-BBD9D0970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7509D-D199-DC08-599E-37BA9624E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926CE-3E9B-0C4E-5164-2A4F26D7D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68BDB-B9E0-8C27-462D-488799410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07DDB-9825-3B8C-86DB-270DA571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F733D-8FD9-D677-3189-28D3C714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B7B33-3795-5737-F2D8-6D97334C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2EA-5B43-E36E-FF03-2DD2B455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0D51A-1A1F-7D45-72D0-B69BA571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4E2D-BDBB-8E6E-0418-F54E18FC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19A97-3952-9D1F-EE0E-C1984F35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2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D9A38-CD9A-89BC-D6F0-F7556225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2276E-815E-2A26-5EC8-A9CD41B2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5DC9A-4F8B-F149-08D8-5069DEB7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5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C588-048D-4C68-4300-B2E7F177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6EDE-A425-BEFD-89DF-1E9A4D99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AB8C5-E3A2-5AD5-F373-C259E6D3A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04047-630D-087E-BE1D-40FE47DB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618D6-13D5-6094-8D93-6B456488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FA1B6-5E89-6445-10DC-BA753ACF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3DCD-86C4-CF0D-15E1-AC44D3CA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D7EFF-57E6-5312-ADED-EAD7B8022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0FC2-57A4-6322-CECB-59070501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D842D-B9FA-92F2-DB72-69263EE8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94BD-7C42-358F-91C4-DEEF046B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768B-A2F7-2C8E-2D67-8B0A0C2D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D5D3-98E2-23EA-837A-651F902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23D27-737F-35E4-A420-F3704210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82DAF-E943-4E15-88E8-8A4E01AC9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0C665-E571-0040-B681-224989AF49F6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8C8D-A882-6512-A4CD-66DCEBA1B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CA69-D006-2BD0-834E-1E83DB6A5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1DF33-2CA0-244F-974B-15F08A22C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mmunitiesmendwound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C70C9-1AA6-684B-A9B1-35BC658BBF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5882D8-9F74-2A46-BEAB-A118D82D6C7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C9867-7F68-CF4D-92D0-C8C932F5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pic>
        <p:nvPicPr>
          <p:cNvPr id="2" name="Google Shape;105;p1">
            <a:extLst>
              <a:ext uri="{FF2B5EF4-FFF2-40B4-BE49-F238E27FC236}">
                <a16:creationId xmlns:a16="http://schemas.microsoft.com/office/drawing/2014/main" id="{6D053E15-F93F-495F-3FDF-BB975FB60F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51" r="12971" b="10093"/>
          <a:stretch/>
        </p:blipFill>
        <p:spPr>
          <a:xfrm>
            <a:off x="401572" y="1968981"/>
            <a:ext cx="4433977" cy="2920037"/>
          </a:xfrm>
          <a:prstGeom prst="rect">
            <a:avLst/>
          </a:prstGeom>
          <a:noFill/>
          <a:ln>
            <a:noFill/>
          </a:ln>
          <a:effectLst>
            <a:glow rad="435474">
              <a:schemeClr val="accent1">
                <a:alpha val="40000"/>
              </a:schemeClr>
            </a:glow>
            <a:softEdge rad="80792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D12CAA-831E-EB2B-4E71-138FDE48A4EF}"/>
              </a:ext>
            </a:extLst>
          </p:cNvPr>
          <p:cNvSpPr txBox="1"/>
          <p:nvPr/>
        </p:nvSpPr>
        <p:spPr>
          <a:xfrm>
            <a:off x="401572" y="6114696"/>
            <a:ext cx="389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20" b="1" dirty="0">
                <a:solidFill>
                  <a:schemeClr val="bg1"/>
                </a:solidFill>
              </a:rPr>
              <a:t>Jesus E. Toro</a:t>
            </a:r>
          </a:p>
          <a:p>
            <a:r>
              <a:rPr lang="en-US" sz="1820" b="1" dirty="0">
                <a:solidFill>
                  <a:schemeClr val="bg1"/>
                </a:solidFill>
              </a:rPr>
              <a:t>3</a:t>
            </a:r>
            <a:r>
              <a:rPr lang="en-US" sz="1820" b="1" baseline="30000" dirty="0">
                <a:solidFill>
                  <a:schemeClr val="bg1"/>
                </a:solidFill>
              </a:rPr>
              <a:t>rd</a:t>
            </a:r>
            <a:r>
              <a:rPr lang="en-US" sz="1820" b="1" dirty="0">
                <a:solidFill>
                  <a:schemeClr val="bg1"/>
                </a:solidFill>
              </a:rPr>
              <a:t> Year Medical Student</a:t>
            </a:r>
          </a:p>
        </p:txBody>
      </p:sp>
    </p:spTree>
    <p:extLst>
      <p:ext uri="{BB962C8B-B14F-4D97-AF65-F5344CB8AC3E}">
        <p14:creationId xmlns:p14="http://schemas.microsoft.com/office/powerpoint/2010/main" val="58519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5B08A-606C-B37C-C2AB-843D1EFF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D2910E-96BE-4679-C074-6FA7899D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917642-F1D3-F4A0-C0BC-7AAEC7D3B0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875" y="-1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820D9-3717-F530-E562-E00BB4041EB2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364DC-65DC-9004-343A-25BC7AC62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pic>
        <p:nvPicPr>
          <p:cNvPr id="3" name="Google Shape;105;p1">
            <a:extLst>
              <a:ext uri="{FF2B5EF4-FFF2-40B4-BE49-F238E27FC236}">
                <a16:creationId xmlns:a16="http://schemas.microsoft.com/office/drawing/2014/main" id="{B4F4C4D2-E1B6-6860-FA52-011A485F9A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451" r="12971" b="10093"/>
          <a:stretch/>
        </p:blipFill>
        <p:spPr>
          <a:xfrm>
            <a:off x="217714" y="1968981"/>
            <a:ext cx="4433977" cy="2920037"/>
          </a:xfrm>
          <a:prstGeom prst="rect">
            <a:avLst/>
          </a:prstGeom>
          <a:noFill/>
          <a:ln>
            <a:noFill/>
          </a:ln>
          <a:effectLst>
            <a:glow rad="435474">
              <a:schemeClr val="accent1">
                <a:alpha val="40000"/>
              </a:schemeClr>
            </a:glow>
            <a:softEdge rad="80792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EC7E3-ABFA-55CE-BCA1-1B1A5BAD6DD1}"/>
              </a:ext>
            </a:extLst>
          </p:cNvPr>
          <p:cNvSpPr txBox="1"/>
          <p:nvPr/>
        </p:nvSpPr>
        <p:spPr>
          <a:xfrm>
            <a:off x="6040760" y="863378"/>
            <a:ext cx="6151240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SOUTHERN CALIFORNIA WOUND CARE: </a:t>
            </a:r>
          </a:p>
          <a:p>
            <a:r>
              <a:rPr lang="en-US" sz="1900" b="1" dirty="0">
                <a:solidFill>
                  <a:schemeClr val="bg1"/>
                </a:solidFill>
              </a:rPr>
              <a:t>OMNI WOUND PHYSICIANS</a:t>
            </a: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MISSION VIEJO &gt; APPLE VALLEY &gt; RANCHO PALOS VERDES</a:t>
            </a: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SOCIAL DETERMINANTS OF HEALTH</a:t>
            </a: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THAT “ONE PATIENT”</a:t>
            </a: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SURPLUS OF CLEAN, UNUSED SUPLIES – WASTED</a:t>
            </a:r>
          </a:p>
          <a:p>
            <a:endParaRPr lang="en-US" sz="1900" b="1" dirty="0">
              <a:solidFill>
                <a:schemeClr val="bg1"/>
              </a:solidFill>
            </a:endParaRPr>
          </a:p>
          <a:p>
            <a:endParaRPr lang="en-US" sz="1900" b="1" dirty="0">
              <a:solidFill>
                <a:schemeClr val="bg1"/>
              </a:solidFill>
            </a:endParaRPr>
          </a:p>
          <a:p>
            <a:r>
              <a:rPr lang="en-US" sz="1900" b="1" dirty="0">
                <a:solidFill>
                  <a:schemeClr val="bg1"/>
                </a:solidFill>
              </a:rPr>
              <a:t>CONTRIBUTIONS TOWARDS NARROWING THE GAP</a:t>
            </a:r>
          </a:p>
        </p:txBody>
      </p:sp>
      <p:pic>
        <p:nvPicPr>
          <p:cNvPr id="9" name="Picture 8" descr="A map of a city&#10;&#10;Description automatically generated">
            <a:extLst>
              <a:ext uri="{FF2B5EF4-FFF2-40B4-BE49-F238E27FC236}">
                <a16:creationId xmlns:a16="http://schemas.microsoft.com/office/drawing/2014/main" id="{565A6F83-AB90-99D9-0049-EDF25F327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4" y="1098940"/>
            <a:ext cx="5678294" cy="48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1EBDC-BFCA-1466-7583-2FE9BA576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5598E-E93A-02FF-9148-894333DC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A20A06-3C7A-37E1-3F21-DA1E705A60DA}"/>
              </a:ext>
            </a:extLst>
          </p:cNvPr>
          <p:cNvSpPr/>
          <p:nvPr/>
        </p:nvSpPr>
        <p:spPr>
          <a:xfrm>
            <a:off x="0" y="-1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DF0A-90F0-11F8-FBD0-F622CC96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732E7-17B7-0B49-438E-BAF2F08DC768}"/>
              </a:ext>
            </a:extLst>
          </p:cNvPr>
          <p:cNvSpPr txBox="1"/>
          <p:nvPr/>
        </p:nvSpPr>
        <p:spPr>
          <a:xfrm>
            <a:off x="744002" y="1443840"/>
            <a:ext cx="6684432" cy="4801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🩹 </a:t>
            </a:r>
            <a:r>
              <a:rPr lang="en-US" b="1" dirty="0">
                <a:solidFill>
                  <a:schemeClr val="bg1"/>
                </a:solidFill>
              </a:rPr>
              <a:t>INCREASE ACCESS TO WOUND CARE SUPPLIES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🤲 </a:t>
            </a:r>
            <a:r>
              <a:rPr lang="en-US" b="1" dirty="0">
                <a:solidFill>
                  <a:schemeClr val="bg1"/>
                </a:solidFill>
              </a:rPr>
              <a:t>SUPPORT CONTINUITY OF CARE FOR BED-BOUND OR RECENTLY DISCHARGED PATIENTS (i.e., HOSPITALS, CLINICS, OR HOSPICE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🏗️ </a:t>
            </a:r>
            <a:r>
              <a:rPr lang="en-US" b="1" dirty="0">
                <a:solidFill>
                  <a:schemeClr val="bg1"/>
                </a:solidFill>
              </a:rPr>
              <a:t>BUILD SUSTAINABLE PARTNERSHIPS WITH FREE CLINICS AND LOCAL ORGANIZATIONS </a:t>
            </a: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👥 </a:t>
            </a:r>
            <a:r>
              <a:rPr lang="en-US" b="1" dirty="0">
                <a:solidFill>
                  <a:schemeClr val="bg1"/>
                </a:solidFill>
              </a:rPr>
              <a:t>TAP INTO COMMUNITY COMPASSION TO ADDRESS POOR ACCESS TO COMPASSIONATE END-OF-LIFE CARE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50B2F-56BC-E8DD-2030-76245D004977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37107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7883-6603-02EE-D7A9-B4102DF9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3FB9F0-EB55-958F-6831-B17BCE45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C633CA-318A-5D28-3F04-ED230B23D439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5D626-250E-3DE8-D3E8-CAD07208D2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8B9F24-5533-0D00-3639-BA1594820E09}"/>
              </a:ext>
            </a:extLst>
          </p:cNvPr>
          <p:cNvSpPr txBox="1"/>
          <p:nvPr/>
        </p:nvSpPr>
        <p:spPr>
          <a:xfrm>
            <a:off x="465083" y="2204200"/>
            <a:ext cx="5058387" cy="36933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SUPPLIES COLLECTED FROM…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🧑‍🤝‍🧑  </a:t>
            </a:r>
            <a:r>
              <a:rPr lang="en-US" b="1" dirty="0">
                <a:solidFill>
                  <a:schemeClr val="bg1"/>
                </a:solidFill>
              </a:rPr>
              <a:t>DONATING FAMILIES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🏥  </a:t>
            </a:r>
            <a:r>
              <a:rPr lang="en-US" b="1" dirty="0">
                <a:solidFill>
                  <a:schemeClr val="bg1"/>
                </a:solidFill>
              </a:rPr>
              <a:t>WOUND CARE CLINICS/PRIVATE                                              COMPANIES </a:t>
            </a:r>
          </a:p>
          <a:p>
            <a:r>
              <a:rPr lang="en-US" b="1" dirty="0">
                <a:solidFill>
                  <a:schemeClr val="bg1"/>
                </a:solidFill>
              </a:rPr>
              <a:t>	- OMNI Wound Physicians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THEN REDISTRIBUTED TO… 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FREE CLINICS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DIRECT DELIVERY TO PATIENTS*</a:t>
            </a:r>
          </a:p>
        </p:txBody>
      </p:sp>
      <p:pic>
        <p:nvPicPr>
          <p:cNvPr id="2" name="Picture 1" descr="A diagram of a diagram of a donation&#10;&#10;Description automatically generated with medium confidence">
            <a:extLst>
              <a:ext uri="{FF2B5EF4-FFF2-40B4-BE49-F238E27FC236}">
                <a16:creationId xmlns:a16="http://schemas.microsoft.com/office/drawing/2014/main" id="{E065FB04-CB12-0954-95FB-E5A13F445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574" y="2760093"/>
            <a:ext cx="6335016" cy="2581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0B1D6-A94B-B35D-7087-52A59B94CC3C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6405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B3D7-B457-E366-707B-9EF11FE95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95C91-23ED-45A8-0101-520AD0440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BCCA08-A956-7B9B-7B0F-D010625D48AD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0CC69-98CA-FF69-A7C8-629B4A8A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E63853-8EFB-BF41-2632-748300345AB8}"/>
              </a:ext>
            </a:extLst>
          </p:cNvPr>
          <p:cNvSpPr txBox="1"/>
          <p:nvPr/>
        </p:nvSpPr>
        <p:spPr>
          <a:xfrm>
            <a:off x="346549" y="1046926"/>
            <a:ext cx="6420021" cy="50383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PATIENT DONATIONS: ~$2600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OMNI DONATIONS TO DATE: ~$5,000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OTHER PRIVATE DONATIONS: ~$1,000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UCR SOM SUMMER SERVICE SCHOLARSHIP: $3,000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DEDICATED CLIMATE-CONTROLLED STORAGE UNIT (RIVERSIDE)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SURVEY-BASED SUPPLY REQUEST SYSTEM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1EE3AD-839C-88DB-CF83-FC33A6D5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91" y="1043010"/>
            <a:ext cx="5908009" cy="4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F41BC-2073-7D63-1402-960009F89805}"/>
              </a:ext>
            </a:extLst>
          </p:cNvPr>
          <p:cNvSpPr txBox="1"/>
          <p:nvPr/>
        </p:nvSpPr>
        <p:spPr>
          <a:xfrm>
            <a:off x="6766570" y="5441742"/>
            <a:ext cx="642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Inventory as of </a:t>
            </a:r>
            <a:r>
              <a:rPr lang="en-US" b="1" u="sng" dirty="0">
                <a:solidFill>
                  <a:schemeClr val="bg1"/>
                </a:solidFill>
              </a:rPr>
              <a:t>January 6,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2A7251-6FFE-C588-68DB-1C5BE253E1BA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Milestones</a:t>
            </a:r>
          </a:p>
        </p:txBody>
      </p:sp>
    </p:spTree>
    <p:extLst>
      <p:ext uri="{BB962C8B-B14F-4D97-AF65-F5344CB8AC3E}">
        <p14:creationId xmlns:p14="http://schemas.microsoft.com/office/powerpoint/2010/main" val="275540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7040A-CDC6-3AB1-11C7-0B8A90AC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491D7-2483-88D7-AAF0-9ECB84CAB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63B2C9-2237-EB97-33A7-D9485C1DB282}"/>
              </a:ext>
            </a:extLst>
          </p:cNvPr>
          <p:cNvSpPr/>
          <p:nvPr/>
        </p:nvSpPr>
        <p:spPr>
          <a:xfrm>
            <a:off x="-30694" y="27476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C39FC-8EE9-F0D8-D0A3-DE2EFDFE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72372-A33D-1A9E-7AA9-494E3C20FFF1}"/>
              </a:ext>
            </a:extLst>
          </p:cNvPr>
          <p:cNvSpPr txBox="1"/>
          <p:nvPr/>
        </p:nvSpPr>
        <p:spPr>
          <a:xfrm>
            <a:off x="346549" y="1791987"/>
            <a:ext cx="7104118" cy="46228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ONGOING OWP PARTNERSHIP (MONTHLY)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CENTRALIZED INVENTORY PUBLICLY ACCESSABLE TO CLINICS &amp; PATIENTS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SEEKING CONTINUING GRANT &amp; SCHOLARSHIP SUPPORT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VOLUNTEER EXPANSION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CHAISR PARTNERSHIP TO IMPROVE COMMUNITY OUTREACH EFFORTS</a:t>
            </a:r>
          </a:p>
        </p:txBody>
      </p:sp>
      <p:pic>
        <p:nvPicPr>
          <p:cNvPr id="4" name="Picture 3" descr="A person in a blue and white circle with a blue and white background&#10;&#10;Description automatically generated">
            <a:extLst>
              <a:ext uri="{FF2B5EF4-FFF2-40B4-BE49-F238E27FC236}">
                <a16:creationId xmlns:a16="http://schemas.microsoft.com/office/drawing/2014/main" id="{671395B1-7B54-E699-6A0F-13780225E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926" y="41487"/>
            <a:ext cx="2240969" cy="2987959"/>
          </a:xfrm>
          <a:prstGeom prst="rect">
            <a:avLst/>
          </a:prstGeom>
        </p:spPr>
      </p:pic>
      <p:pic>
        <p:nvPicPr>
          <p:cNvPr id="9" name="Picture 8" descr="A poster with a person's face&#10;&#10;Description automatically generated">
            <a:extLst>
              <a:ext uri="{FF2B5EF4-FFF2-40B4-BE49-F238E27FC236}">
                <a16:creationId xmlns:a16="http://schemas.microsoft.com/office/drawing/2014/main" id="{2E446E50-71FA-7A32-2E83-097F781CE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831" y="3080178"/>
            <a:ext cx="2203160" cy="2937546"/>
          </a:xfrm>
          <a:prstGeom prst="rect">
            <a:avLst/>
          </a:prstGeom>
        </p:spPr>
      </p:pic>
      <p:pic>
        <p:nvPicPr>
          <p:cNvPr id="12" name="Picture 11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A797197-3AFB-A660-C11E-525B83CAD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372" y="3791161"/>
            <a:ext cx="2095501" cy="2794002"/>
          </a:xfrm>
          <a:prstGeom prst="rect">
            <a:avLst/>
          </a:prstGeom>
        </p:spPr>
      </p:pic>
      <p:pic>
        <p:nvPicPr>
          <p:cNvPr id="14" name="Picture 13" descr="A person with a blue shirt&#10;&#10;Description automatically generated">
            <a:extLst>
              <a:ext uri="{FF2B5EF4-FFF2-40B4-BE49-F238E27FC236}">
                <a16:creationId xmlns:a16="http://schemas.microsoft.com/office/drawing/2014/main" id="{1938D478-79D2-0718-94B5-0F0439E3F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046" y="929870"/>
            <a:ext cx="2095501" cy="2794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6BF4E-A1BB-1B70-9451-42C41C6173A4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19850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E7CF-C0FB-4553-DB30-F523D17B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E14E17-8BDF-350B-C268-B380814F6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5811C0-E3FB-E69B-C855-1B2F298C35E9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BD0D4-E08B-FFB6-8A7B-F17E1374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CCD43-1277-9EE0-D8BA-2B7AC30112BB}"/>
              </a:ext>
            </a:extLst>
          </p:cNvPr>
          <p:cNvSpPr txBox="1"/>
          <p:nvPr/>
        </p:nvSpPr>
        <p:spPr>
          <a:xfrm>
            <a:off x="1312892" y="1325315"/>
            <a:ext cx="9356251" cy="4207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LOGISTICS ARE A LIMITING FACTOR – PICKUP COORDINATION IS VITAL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EMOTIONAL ASPECT OF POST-MORTEM DONATIONS MUST BE HANDLED WITH CARE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CLINICS NEED SIMPLE, LOW-BARRIER METHODS TO REQUEST/ACCESS SUPPLIES</a:t>
            </a: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COMMUNITY GOODWILL EXISTS, BUT AWARENESS IS STILL A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6DCF9-CADC-9BAD-F889-477B9A3F3269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85150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876AB-080A-B1F2-E314-1D910FA67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D20A8A-A5A0-743B-43EF-6B819CD3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4FA47F-51B8-12CA-9689-21F783261540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8B324-AD6C-7BB1-5DE4-6F3E63DC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1549D5-0368-1F5A-7C70-68F725775C6A}"/>
              </a:ext>
            </a:extLst>
          </p:cNvPr>
          <p:cNvSpPr txBox="1"/>
          <p:nvPr/>
        </p:nvSpPr>
        <p:spPr>
          <a:xfrm>
            <a:off x="744002" y="1514585"/>
            <a:ext cx="7987862" cy="48290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 for Disease Control and Prevention. (2024). 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Social determinants of health (SDOH)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Feight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Forsyth, A., &amp;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Tettelbach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(2023). Navigating obstacles impacting the sustainability of Medicare-funded wound care pricing. 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Wound Care, 32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(11), 720–726.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Merzel, C., &amp;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D'Afflitti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(2003). Reconsidering community-based health promotion: Promise, performance, and potential. 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American Journal of Public Health, 93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557–574. 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Nussbaum, S. R., Carter, M. J., Fife, C. E.,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DaVanzo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Haught, R.,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Nusgart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&amp; Cartwright, D. (2018). An economic evaluation of the impact, cost, and Medicare policy implications of chronic nonhealing wounds. </a:t>
            </a:r>
            <a:r>
              <a:rPr lang="en-US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Value in Health, 21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27–32. 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03314-80EF-67E4-E32F-D8379836D9B0}"/>
              </a:ext>
            </a:extLst>
          </p:cNvPr>
          <p:cNvSpPr txBox="1"/>
          <p:nvPr/>
        </p:nvSpPr>
        <p:spPr>
          <a:xfrm>
            <a:off x="744002" y="70314"/>
            <a:ext cx="4625717" cy="929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5218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5262-49B7-595D-A5A1-4BCDDF00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4D17C2-BFD1-7437-2B60-09F7898A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0"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9A093-D0D9-457F-74D5-FE0A9A92515A}"/>
              </a:ext>
            </a:extLst>
          </p:cNvPr>
          <p:cNvSpPr/>
          <p:nvPr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2A2D8-48BD-9F91-4912-D981B5FC6528}"/>
              </a:ext>
            </a:extLst>
          </p:cNvPr>
          <p:cNvSpPr txBox="1"/>
          <p:nvPr/>
        </p:nvSpPr>
        <p:spPr>
          <a:xfrm>
            <a:off x="1535371" y="1335865"/>
            <a:ext cx="9151951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EDCD3-3501-B530-B57D-B5969B76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66994" y="6248521"/>
            <a:ext cx="1223434" cy="37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5A778-D256-E7EB-2750-34B244B55C74}"/>
              </a:ext>
            </a:extLst>
          </p:cNvPr>
          <p:cNvSpPr txBox="1"/>
          <p:nvPr/>
        </p:nvSpPr>
        <p:spPr>
          <a:xfrm>
            <a:off x="84667" y="585493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Program Email: </a:t>
            </a:r>
            <a:r>
              <a:rPr lang="en-US" b="1" dirty="0">
                <a:solidFill>
                  <a:schemeClr val="bg1"/>
                </a:solidFill>
                <a:hlinkClick r:id="rId4"/>
              </a:rPr>
              <a:t>communitiesmendwounds@gmail.com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Personal:  jtorr204@medsch.ucr.edu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423</Words>
  <Application>Microsoft Macintosh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-webkit-standard</vt:lpstr>
      <vt:lpstr>Aptos</vt:lpstr>
      <vt:lpstr>Aptos Display</vt:lpstr>
      <vt:lpstr>Arial</vt:lpstr>
      <vt:lpstr>Fira Sans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Toro</dc:creator>
  <cp:lastModifiedBy>Jesus Toro</cp:lastModifiedBy>
  <cp:revision>4</cp:revision>
  <dcterms:created xsi:type="dcterms:W3CDTF">2025-06-13T15:47:07Z</dcterms:created>
  <dcterms:modified xsi:type="dcterms:W3CDTF">2025-06-27T19:31:42Z</dcterms:modified>
</cp:coreProperties>
</file>