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B14C3-CDE2-43E8-A4DA-CE7F9BAA9E90}" v="19" dt="2025-06-26T22:30:56.43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94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a Gomez" userId="0518e0609a90a248" providerId="LiveId" clId="{415B14C3-CDE2-43E8-A4DA-CE7F9BAA9E90}"/>
    <pc:docChg chg="undo custSel addSld modSld modShowInfo">
      <pc:chgData name="Maya Gomez" userId="0518e0609a90a248" providerId="LiveId" clId="{415B14C3-CDE2-43E8-A4DA-CE7F9BAA9E90}" dt="2025-06-26T22:50:44.059" v="249" actId="13926"/>
      <pc:docMkLst>
        <pc:docMk/>
      </pc:docMkLst>
      <pc:sldChg chg="modSp mod">
        <pc:chgData name="Maya Gomez" userId="0518e0609a90a248" providerId="LiveId" clId="{415B14C3-CDE2-43E8-A4DA-CE7F9BAA9E90}" dt="2025-06-26T22:50:44.059" v="249" actId="13926"/>
        <pc:sldMkLst>
          <pc:docMk/>
          <pc:sldMk cId="0" sldId="259"/>
        </pc:sldMkLst>
        <pc:spChg chg="mod">
          <ac:chgData name="Maya Gomez" userId="0518e0609a90a248" providerId="LiveId" clId="{415B14C3-CDE2-43E8-A4DA-CE7F9BAA9E90}" dt="2025-06-26T22:50:44.059" v="249" actId="13926"/>
          <ac:spMkLst>
            <pc:docMk/>
            <pc:sldMk cId="0" sldId="259"/>
            <ac:spMk id="4" creationId="{00000000-0000-0000-0000-000000000000}"/>
          </ac:spMkLst>
        </pc:spChg>
        <pc:spChg chg="mod">
          <ac:chgData name="Maya Gomez" userId="0518e0609a90a248" providerId="LiveId" clId="{415B14C3-CDE2-43E8-A4DA-CE7F9BAA9E90}" dt="2025-06-26T22:49:30.740" v="245" actId="13926"/>
          <ac:spMkLst>
            <pc:docMk/>
            <pc:sldMk cId="0" sldId="259"/>
            <ac:spMk id="5" creationId="{00000000-0000-0000-0000-000000000000}"/>
          </ac:spMkLst>
        </pc:spChg>
      </pc:sldChg>
      <pc:sldChg chg="modSp mod">
        <pc:chgData name="Maya Gomez" userId="0518e0609a90a248" providerId="LiveId" clId="{415B14C3-CDE2-43E8-A4DA-CE7F9BAA9E90}" dt="2025-06-26T22:50:18.824" v="248" actId="13926"/>
        <pc:sldMkLst>
          <pc:docMk/>
          <pc:sldMk cId="0" sldId="260"/>
        </pc:sldMkLst>
        <pc:spChg chg="mod">
          <ac:chgData name="Maya Gomez" userId="0518e0609a90a248" providerId="LiveId" clId="{415B14C3-CDE2-43E8-A4DA-CE7F9BAA9E90}" dt="2025-06-26T22:50:18.824" v="248" actId="13926"/>
          <ac:spMkLst>
            <pc:docMk/>
            <pc:sldMk cId="0" sldId="260"/>
            <ac:spMk id="19" creationId="{00000000-0000-0000-0000-000000000000}"/>
          </ac:spMkLst>
        </pc:spChg>
      </pc:sldChg>
      <pc:sldChg chg="addSp delSp modSp mod">
        <pc:chgData name="Maya Gomez" userId="0518e0609a90a248" providerId="LiveId" clId="{415B14C3-CDE2-43E8-A4DA-CE7F9BAA9E90}" dt="2025-06-26T21:38:17.788" v="66" actId="1076"/>
        <pc:sldMkLst>
          <pc:docMk/>
          <pc:sldMk cId="0" sldId="263"/>
        </pc:sldMkLst>
        <pc:spChg chg="mod">
          <ac:chgData name="Maya Gomez" userId="0518e0609a90a248" providerId="LiveId" clId="{415B14C3-CDE2-43E8-A4DA-CE7F9BAA9E90}" dt="2025-06-26T21:35:01.322" v="47" actId="20577"/>
          <ac:spMkLst>
            <pc:docMk/>
            <pc:sldMk cId="0" sldId="263"/>
            <ac:spMk id="8" creationId="{00000000-0000-0000-0000-000000000000}"/>
          </ac:spMkLst>
        </pc:spChg>
        <pc:picChg chg="del">
          <ac:chgData name="Maya Gomez" userId="0518e0609a90a248" providerId="LiveId" clId="{415B14C3-CDE2-43E8-A4DA-CE7F9BAA9E90}" dt="2025-06-26T21:37:31.475" v="54" actId="478"/>
          <ac:picMkLst>
            <pc:docMk/>
            <pc:sldMk cId="0" sldId="263"/>
            <ac:picMk id="6" creationId="{00000000-0000-0000-0000-000000000000}"/>
          </ac:picMkLst>
        </pc:picChg>
        <pc:picChg chg="del mod">
          <ac:chgData name="Maya Gomez" userId="0518e0609a90a248" providerId="LiveId" clId="{415B14C3-CDE2-43E8-A4DA-CE7F9BAA9E90}" dt="2025-06-26T21:37:55.493" v="60" actId="478"/>
          <ac:picMkLst>
            <pc:docMk/>
            <pc:sldMk cId="0" sldId="263"/>
            <ac:picMk id="7" creationId="{00000000-0000-0000-0000-000000000000}"/>
          </ac:picMkLst>
        </pc:picChg>
        <pc:picChg chg="add mod">
          <ac:chgData name="Maya Gomez" userId="0518e0609a90a248" providerId="LiveId" clId="{415B14C3-CDE2-43E8-A4DA-CE7F9BAA9E90}" dt="2025-06-26T21:37:44.629" v="58" actId="14100"/>
          <ac:picMkLst>
            <pc:docMk/>
            <pc:sldMk cId="0" sldId="263"/>
            <ac:picMk id="10" creationId="{9702FFA5-C50F-EC82-5A70-9DCD0AAF6DAF}"/>
          </ac:picMkLst>
        </pc:picChg>
        <pc:picChg chg="add mod">
          <ac:chgData name="Maya Gomez" userId="0518e0609a90a248" providerId="LiveId" clId="{415B14C3-CDE2-43E8-A4DA-CE7F9BAA9E90}" dt="2025-06-26T21:38:17.788" v="66" actId="1076"/>
          <ac:picMkLst>
            <pc:docMk/>
            <pc:sldMk cId="0" sldId="263"/>
            <ac:picMk id="12" creationId="{37F10BF0-B494-F988-563C-81F26F93CC99}"/>
          </ac:picMkLst>
        </pc:picChg>
      </pc:sldChg>
      <pc:sldChg chg="addSp delSp modSp mod">
        <pc:chgData name="Maya Gomez" userId="0518e0609a90a248" providerId="LiveId" clId="{415B14C3-CDE2-43E8-A4DA-CE7F9BAA9E90}" dt="2025-06-26T21:39:38.008" v="75" actId="14100"/>
        <pc:sldMkLst>
          <pc:docMk/>
          <pc:sldMk cId="0" sldId="264"/>
        </pc:sldMkLst>
        <pc:spChg chg="mod">
          <ac:chgData name="Maya Gomez" userId="0518e0609a90a248" providerId="LiveId" clId="{415B14C3-CDE2-43E8-A4DA-CE7F9BAA9E90}" dt="2025-06-26T21:35:14.743" v="49" actId="14100"/>
          <ac:spMkLst>
            <pc:docMk/>
            <pc:sldMk cId="0" sldId="264"/>
            <ac:spMk id="7" creationId="{00000000-0000-0000-0000-000000000000}"/>
          </ac:spMkLst>
        </pc:spChg>
        <pc:picChg chg="del">
          <ac:chgData name="Maya Gomez" userId="0518e0609a90a248" providerId="LiveId" clId="{415B14C3-CDE2-43E8-A4DA-CE7F9BAA9E90}" dt="2025-06-26T21:39:00.761" v="67" actId="478"/>
          <ac:picMkLst>
            <pc:docMk/>
            <pc:sldMk cId="0" sldId="264"/>
            <ac:picMk id="6" creationId="{00000000-0000-0000-0000-000000000000}"/>
          </ac:picMkLst>
        </pc:picChg>
        <pc:picChg chg="add mod">
          <ac:chgData name="Maya Gomez" userId="0518e0609a90a248" providerId="LiveId" clId="{415B14C3-CDE2-43E8-A4DA-CE7F9BAA9E90}" dt="2025-06-26T21:39:38.008" v="75" actId="14100"/>
          <ac:picMkLst>
            <pc:docMk/>
            <pc:sldMk cId="0" sldId="264"/>
            <ac:picMk id="9" creationId="{7D437B86-0442-8E0E-996E-BAEC8559865B}"/>
          </ac:picMkLst>
        </pc:picChg>
      </pc:sldChg>
      <pc:sldChg chg="addSp delSp modSp mod">
        <pc:chgData name="Maya Gomez" userId="0518e0609a90a248" providerId="LiveId" clId="{415B14C3-CDE2-43E8-A4DA-CE7F9BAA9E90}" dt="2025-06-26T22:31:51.292" v="241" actId="20577"/>
        <pc:sldMkLst>
          <pc:docMk/>
          <pc:sldMk cId="0" sldId="267"/>
        </pc:sldMkLst>
        <pc:spChg chg="add del mod">
          <ac:chgData name="Maya Gomez" userId="0518e0609a90a248" providerId="LiveId" clId="{415B14C3-CDE2-43E8-A4DA-CE7F9BAA9E90}" dt="2025-06-26T21:54:01.954" v="192" actId="478"/>
          <ac:spMkLst>
            <pc:docMk/>
            <pc:sldMk cId="0" sldId="267"/>
            <ac:spMk id="18" creationId="{BC32F567-CFCC-1003-0342-4E71031E2A14}"/>
          </ac:spMkLst>
        </pc:spChg>
        <pc:spChg chg="add mod">
          <ac:chgData name="Maya Gomez" userId="0518e0609a90a248" providerId="LiveId" clId="{415B14C3-CDE2-43E8-A4DA-CE7F9BAA9E90}" dt="2025-06-26T22:31:51.292" v="241" actId="20577"/>
          <ac:spMkLst>
            <pc:docMk/>
            <pc:sldMk cId="0" sldId="267"/>
            <ac:spMk id="20" creationId="{FFFB5AB5-A151-8631-A9E8-CE4B125EF180}"/>
          </ac:spMkLst>
        </pc:spChg>
        <pc:grpChg chg="add del">
          <ac:chgData name="Maya Gomez" userId="0518e0609a90a248" providerId="LiveId" clId="{415B14C3-CDE2-43E8-A4DA-CE7F9BAA9E90}" dt="2025-06-26T21:47:52.182" v="101" actId="478"/>
          <ac:grpSpMkLst>
            <pc:docMk/>
            <pc:sldMk cId="0" sldId="267"/>
            <ac:grpSpMk id="10" creationId="{00000000-0000-0000-0000-000000000000}"/>
          </ac:grpSpMkLst>
        </pc:grpChg>
        <pc:graphicFrameChg chg="add mod modGraphic">
          <ac:chgData name="Maya Gomez" userId="0518e0609a90a248" providerId="LiveId" clId="{415B14C3-CDE2-43E8-A4DA-CE7F9BAA9E90}" dt="2025-06-26T22:31:12.746" v="234" actId="14100"/>
          <ac:graphicFrameMkLst>
            <pc:docMk/>
            <pc:sldMk cId="0" sldId="267"/>
            <ac:graphicFrameMk id="16" creationId="{3EA2C131-DF63-DD59-DEBE-BA67B79EAB63}"/>
          </ac:graphicFrameMkLst>
        </pc:graphicFrameChg>
        <pc:picChg chg="add del">
          <ac:chgData name="Maya Gomez" userId="0518e0609a90a248" providerId="LiveId" clId="{415B14C3-CDE2-43E8-A4DA-CE7F9BAA9E90}" dt="2025-06-26T21:47:51.049" v="100" actId="478"/>
          <ac:picMkLst>
            <pc:docMk/>
            <pc:sldMk cId="0" sldId="267"/>
            <ac:picMk id="7" creationId="{00000000-0000-0000-0000-000000000000}"/>
          </ac:picMkLst>
        </pc:picChg>
        <pc:picChg chg="del">
          <ac:chgData name="Maya Gomez" userId="0518e0609a90a248" providerId="LiveId" clId="{415B14C3-CDE2-43E8-A4DA-CE7F9BAA9E90}" dt="2025-06-26T21:47:53.400" v="102" actId="478"/>
          <ac:picMkLst>
            <pc:docMk/>
            <pc:sldMk cId="0" sldId="267"/>
            <ac:picMk id="8" creationId="{00000000-0000-0000-0000-000000000000}"/>
          </ac:picMkLst>
        </pc:picChg>
        <pc:picChg chg="del">
          <ac:chgData name="Maya Gomez" userId="0518e0609a90a248" providerId="LiveId" clId="{415B14C3-CDE2-43E8-A4DA-CE7F9BAA9E90}" dt="2025-06-26T21:47:54.579" v="103" actId="478"/>
          <ac:picMkLst>
            <pc:docMk/>
            <pc:sldMk cId="0" sldId="267"/>
            <ac:picMk id="9" creationId="{00000000-0000-0000-0000-000000000000}"/>
          </ac:picMkLst>
        </pc:picChg>
      </pc:sldChg>
      <pc:sldChg chg="addSp delSp modSp new mod">
        <pc:chgData name="Maya Gomez" userId="0518e0609a90a248" providerId="LiveId" clId="{415B14C3-CDE2-43E8-A4DA-CE7F9BAA9E90}" dt="2025-06-26T21:54:35.797" v="204" actId="1076"/>
        <pc:sldMkLst>
          <pc:docMk/>
          <pc:sldMk cId="3423203389" sldId="272"/>
        </pc:sldMkLst>
        <pc:spChg chg="del">
          <ac:chgData name="Maya Gomez" userId="0518e0609a90a248" providerId="LiveId" clId="{415B14C3-CDE2-43E8-A4DA-CE7F9BAA9E90}" dt="2025-06-26T21:52:35.899" v="181" actId="478"/>
          <ac:spMkLst>
            <pc:docMk/>
            <pc:sldMk cId="3423203389" sldId="272"/>
            <ac:spMk id="2" creationId="{839C2079-FEC9-FB54-BB77-81A5370F2B88}"/>
          </ac:spMkLst>
        </pc:spChg>
        <pc:spChg chg="add mod">
          <ac:chgData name="Maya Gomez" userId="0518e0609a90a248" providerId="LiveId" clId="{415B14C3-CDE2-43E8-A4DA-CE7F9BAA9E90}" dt="2025-06-26T21:54:35.797" v="204" actId="1076"/>
          <ac:spMkLst>
            <pc:docMk/>
            <pc:sldMk cId="3423203389" sldId="272"/>
            <ac:spMk id="4" creationId="{7DD902E8-B92A-C47B-4371-E2F8F4584B60}"/>
          </ac:spMkLst>
        </pc:spChg>
        <pc:spChg chg="add del">
          <ac:chgData name="Maya Gomez" userId="0518e0609a90a248" providerId="LiveId" clId="{415B14C3-CDE2-43E8-A4DA-CE7F9BAA9E90}" dt="2025-06-26T21:54:17.408" v="195" actId="478"/>
          <ac:spMkLst>
            <pc:docMk/>
            <pc:sldMk cId="3423203389" sldId="272"/>
            <ac:spMk id="6" creationId="{F0112B5D-976F-6864-06E1-7177DA0A0D10}"/>
          </ac:spMkLst>
        </pc:spChg>
        <pc:spChg chg="add mod">
          <ac:chgData name="Maya Gomez" userId="0518e0609a90a248" providerId="LiveId" clId="{415B14C3-CDE2-43E8-A4DA-CE7F9BAA9E90}" dt="2025-06-26T21:54:29.988" v="203" actId="14100"/>
          <ac:spMkLst>
            <pc:docMk/>
            <pc:sldMk cId="3423203389" sldId="272"/>
            <ac:spMk id="7" creationId="{9A98165D-F51F-2783-EEA0-6D004CF0717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32221"/>
            <a:ext cx="4625903" cy="68160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1480" y="2056496"/>
            <a:ext cx="7795360" cy="96211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98335" y="0"/>
            <a:ext cx="6489664" cy="759551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568983" y="4454365"/>
            <a:ext cx="5719015" cy="58326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26511" y="4558717"/>
            <a:ext cx="5261488" cy="5728281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88361" y="4979778"/>
            <a:ext cx="4899639" cy="530722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18559" y="0"/>
            <a:ext cx="4469439" cy="391739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664262" y="129040"/>
            <a:ext cx="3854195" cy="438552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956406" y="461941"/>
            <a:ext cx="3246770" cy="371603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4851220" y="2287758"/>
            <a:ext cx="835025" cy="450215"/>
          </a:xfrm>
          <a:custGeom>
            <a:avLst/>
            <a:gdLst/>
            <a:ahLst/>
            <a:cxnLst/>
            <a:rect l="l" t="t" r="r" b="b"/>
            <a:pathLst>
              <a:path w="835025" h="450214">
                <a:moveTo>
                  <a:pt x="417436" y="291144"/>
                </a:moveTo>
                <a:lnTo>
                  <a:pt x="417154" y="291144"/>
                </a:lnTo>
                <a:lnTo>
                  <a:pt x="0" y="145597"/>
                </a:lnTo>
                <a:lnTo>
                  <a:pt x="417295" y="0"/>
                </a:lnTo>
                <a:lnTo>
                  <a:pt x="834591" y="145597"/>
                </a:lnTo>
                <a:lnTo>
                  <a:pt x="772872" y="167130"/>
                </a:lnTo>
                <a:lnTo>
                  <a:pt x="772872" y="172924"/>
                </a:lnTo>
                <a:lnTo>
                  <a:pt x="756271" y="172924"/>
                </a:lnTo>
                <a:lnTo>
                  <a:pt x="417436" y="291144"/>
                </a:lnTo>
                <a:close/>
              </a:path>
              <a:path w="835025" h="450214">
                <a:moveTo>
                  <a:pt x="796824" y="414161"/>
                </a:moveTo>
                <a:lnTo>
                  <a:pt x="732318" y="414161"/>
                </a:lnTo>
                <a:lnTo>
                  <a:pt x="746742" y="329624"/>
                </a:lnTo>
                <a:lnTo>
                  <a:pt x="746324" y="329289"/>
                </a:lnTo>
                <a:lnTo>
                  <a:pt x="741655" y="324621"/>
                </a:lnTo>
                <a:lnTo>
                  <a:pt x="738781" y="318172"/>
                </a:lnTo>
                <a:lnTo>
                  <a:pt x="738781" y="311049"/>
                </a:lnTo>
                <a:lnTo>
                  <a:pt x="756271" y="286743"/>
                </a:lnTo>
                <a:lnTo>
                  <a:pt x="756271" y="172924"/>
                </a:lnTo>
                <a:lnTo>
                  <a:pt x="772872" y="172924"/>
                </a:lnTo>
                <a:lnTo>
                  <a:pt x="772872" y="286743"/>
                </a:lnTo>
                <a:lnTo>
                  <a:pt x="774614" y="287281"/>
                </a:lnTo>
                <a:lnTo>
                  <a:pt x="780987" y="291144"/>
                </a:lnTo>
                <a:lnTo>
                  <a:pt x="785972" y="296627"/>
                </a:lnTo>
                <a:lnTo>
                  <a:pt x="789219" y="303379"/>
                </a:lnTo>
                <a:lnTo>
                  <a:pt x="790379" y="311049"/>
                </a:lnTo>
                <a:lnTo>
                  <a:pt x="790379" y="318172"/>
                </a:lnTo>
                <a:lnTo>
                  <a:pt x="787487" y="324621"/>
                </a:lnTo>
                <a:lnTo>
                  <a:pt x="782819" y="329289"/>
                </a:lnTo>
                <a:lnTo>
                  <a:pt x="782401" y="329624"/>
                </a:lnTo>
                <a:lnTo>
                  <a:pt x="796824" y="414161"/>
                </a:lnTo>
                <a:close/>
              </a:path>
              <a:path w="835025" h="450214">
                <a:moveTo>
                  <a:pt x="417295" y="449609"/>
                </a:moveTo>
                <a:lnTo>
                  <a:pt x="346620" y="445714"/>
                </a:lnTo>
                <a:lnTo>
                  <a:pt x="285239" y="434866"/>
                </a:lnTo>
                <a:lnTo>
                  <a:pt x="236835" y="418324"/>
                </a:lnTo>
                <a:lnTo>
                  <a:pt x="193692" y="373193"/>
                </a:lnTo>
                <a:lnTo>
                  <a:pt x="193692" y="238092"/>
                </a:lnTo>
                <a:lnTo>
                  <a:pt x="417295" y="316109"/>
                </a:lnTo>
                <a:lnTo>
                  <a:pt x="640898" y="316109"/>
                </a:lnTo>
                <a:lnTo>
                  <a:pt x="640898" y="373193"/>
                </a:lnTo>
                <a:lnTo>
                  <a:pt x="629498" y="397348"/>
                </a:lnTo>
                <a:lnTo>
                  <a:pt x="597755" y="418324"/>
                </a:lnTo>
                <a:lnTo>
                  <a:pt x="549351" y="434866"/>
                </a:lnTo>
                <a:lnTo>
                  <a:pt x="487970" y="445714"/>
                </a:lnTo>
                <a:lnTo>
                  <a:pt x="417295" y="449609"/>
                </a:lnTo>
                <a:close/>
              </a:path>
              <a:path w="835025" h="450214">
                <a:moveTo>
                  <a:pt x="640898" y="316109"/>
                </a:moveTo>
                <a:lnTo>
                  <a:pt x="417295" y="316109"/>
                </a:lnTo>
                <a:lnTo>
                  <a:pt x="640898" y="238092"/>
                </a:lnTo>
                <a:lnTo>
                  <a:pt x="640898" y="3161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241805" y="2231538"/>
            <a:ext cx="709804" cy="6680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6485" y="3305119"/>
            <a:ext cx="5107940" cy="6239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930" y="-26441"/>
            <a:ext cx="13282930" cy="35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50" b="1" i="0">
                <a:solidFill>
                  <a:srgbClr val="112D4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9575" y="3158017"/>
            <a:ext cx="9802495" cy="5842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68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55522" y="-66675"/>
            <a:ext cx="4799330" cy="2745740"/>
            <a:chOff x="13555522" y="-66675"/>
            <a:chExt cx="4799330" cy="2745740"/>
          </a:xfrm>
        </p:grpSpPr>
        <p:sp>
          <p:nvSpPr>
            <p:cNvPr id="3" name="object 3"/>
            <p:cNvSpPr/>
            <p:nvPr/>
          </p:nvSpPr>
          <p:spPr>
            <a:xfrm>
              <a:off x="13555522" y="0"/>
              <a:ext cx="4732655" cy="2679065"/>
            </a:xfrm>
            <a:custGeom>
              <a:avLst/>
              <a:gdLst/>
              <a:ahLst/>
              <a:cxnLst/>
              <a:rect l="l" t="t" r="r" b="b"/>
              <a:pathLst>
                <a:path w="4732655" h="2679065">
                  <a:moveTo>
                    <a:pt x="4732476" y="2678937"/>
                  </a:moveTo>
                  <a:lnTo>
                    <a:pt x="2025380" y="2678937"/>
                  </a:lnTo>
                  <a:lnTo>
                    <a:pt x="1974634" y="2677354"/>
                  </a:lnTo>
                  <a:lnTo>
                    <a:pt x="1924462" y="2672651"/>
                  </a:lnTo>
                  <a:lnTo>
                    <a:pt x="1874987" y="2664898"/>
                  </a:lnTo>
                  <a:lnTo>
                    <a:pt x="1826332" y="2654166"/>
                  </a:lnTo>
                  <a:lnTo>
                    <a:pt x="1778617" y="2640526"/>
                  </a:lnTo>
                  <a:lnTo>
                    <a:pt x="1731966" y="2624047"/>
                  </a:lnTo>
                  <a:lnTo>
                    <a:pt x="1686501" y="2604799"/>
                  </a:lnTo>
                  <a:lnTo>
                    <a:pt x="1642344" y="2582854"/>
                  </a:lnTo>
                  <a:lnTo>
                    <a:pt x="1599617" y="2558280"/>
                  </a:lnTo>
                  <a:lnTo>
                    <a:pt x="1558441" y="2531149"/>
                  </a:lnTo>
                  <a:lnTo>
                    <a:pt x="1518941" y="2501531"/>
                  </a:lnTo>
                  <a:lnTo>
                    <a:pt x="1481237" y="2469496"/>
                  </a:lnTo>
                  <a:lnTo>
                    <a:pt x="1445451" y="2435114"/>
                  </a:lnTo>
                  <a:lnTo>
                    <a:pt x="1411707" y="2398455"/>
                  </a:lnTo>
                  <a:lnTo>
                    <a:pt x="1380126" y="2359591"/>
                  </a:lnTo>
                  <a:lnTo>
                    <a:pt x="1350830" y="2318590"/>
                  </a:lnTo>
                  <a:lnTo>
                    <a:pt x="1323941" y="2275524"/>
                  </a:lnTo>
                  <a:lnTo>
                    <a:pt x="0" y="0"/>
                  </a:lnTo>
                  <a:lnTo>
                    <a:pt x="4732476" y="0"/>
                  </a:lnTo>
                  <a:lnTo>
                    <a:pt x="4732476" y="2678937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291137" y="0"/>
              <a:ext cx="3997325" cy="2122805"/>
            </a:xfrm>
            <a:custGeom>
              <a:avLst/>
              <a:gdLst/>
              <a:ahLst/>
              <a:cxnLst/>
              <a:rect l="l" t="t" r="r" b="b"/>
              <a:pathLst>
                <a:path w="3997325" h="2122805">
                  <a:moveTo>
                    <a:pt x="3996862" y="2122787"/>
                  </a:moveTo>
                  <a:lnTo>
                    <a:pt x="1577970" y="2122787"/>
                  </a:lnTo>
                  <a:lnTo>
                    <a:pt x="1529297" y="2120802"/>
                  </a:lnTo>
                  <a:lnTo>
                    <a:pt x="1481393" y="2114925"/>
                  </a:lnTo>
                  <a:lnTo>
                    <a:pt x="1434460" y="2105271"/>
                  </a:lnTo>
                  <a:lnTo>
                    <a:pt x="1388697" y="2091956"/>
                  </a:lnTo>
                  <a:lnTo>
                    <a:pt x="1344305" y="2075095"/>
                  </a:lnTo>
                  <a:lnTo>
                    <a:pt x="1301486" y="2054803"/>
                  </a:lnTo>
                  <a:lnTo>
                    <a:pt x="1260440" y="2031197"/>
                  </a:lnTo>
                  <a:lnTo>
                    <a:pt x="1221367" y="2004390"/>
                  </a:lnTo>
                  <a:lnTo>
                    <a:pt x="1184469" y="1974500"/>
                  </a:lnTo>
                  <a:lnTo>
                    <a:pt x="1149946" y="1941641"/>
                  </a:lnTo>
                  <a:lnTo>
                    <a:pt x="1117999" y="1905929"/>
                  </a:lnTo>
                  <a:lnTo>
                    <a:pt x="1088829" y="1867479"/>
                  </a:lnTo>
                  <a:lnTo>
                    <a:pt x="1062636" y="1826407"/>
                  </a:lnTo>
                  <a:lnTo>
                    <a:pt x="0" y="0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13736" y="0"/>
              <a:ext cx="1169035" cy="1529080"/>
            </a:xfrm>
            <a:custGeom>
              <a:avLst/>
              <a:gdLst/>
              <a:ahLst/>
              <a:cxnLst/>
              <a:rect l="l" t="t" r="r" b="b"/>
              <a:pathLst>
                <a:path w="1169034" h="1529080">
                  <a:moveTo>
                    <a:pt x="1168680" y="1528934"/>
                  </a:moveTo>
                  <a:lnTo>
                    <a:pt x="1091348" y="1515551"/>
                  </a:lnTo>
                  <a:lnTo>
                    <a:pt x="1045586" y="1502236"/>
                  </a:lnTo>
                  <a:lnTo>
                    <a:pt x="1001194" y="1485375"/>
                  </a:lnTo>
                  <a:lnTo>
                    <a:pt x="958375" y="1465083"/>
                  </a:lnTo>
                  <a:lnTo>
                    <a:pt x="917329" y="1441477"/>
                  </a:lnTo>
                  <a:lnTo>
                    <a:pt x="878257" y="1414671"/>
                  </a:lnTo>
                  <a:lnTo>
                    <a:pt x="841359" y="1384780"/>
                  </a:lnTo>
                  <a:lnTo>
                    <a:pt x="806836" y="1351921"/>
                  </a:lnTo>
                  <a:lnTo>
                    <a:pt x="774889" y="1316209"/>
                  </a:lnTo>
                  <a:lnTo>
                    <a:pt x="745719" y="1277759"/>
                  </a:lnTo>
                  <a:lnTo>
                    <a:pt x="719527" y="1236687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1797" y="4069996"/>
            <a:ext cx="7906202" cy="62170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602933" y="-114299"/>
            <a:ext cx="1313180" cy="1471930"/>
            <a:chOff x="16602933" y="-114299"/>
            <a:chExt cx="1313180" cy="1471930"/>
          </a:xfrm>
        </p:grpSpPr>
        <p:sp>
          <p:nvSpPr>
            <p:cNvPr id="8" name="object 8"/>
            <p:cNvSpPr/>
            <p:nvPr/>
          </p:nvSpPr>
          <p:spPr>
            <a:xfrm>
              <a:off x="16717233" y="0"/>
              <a:ext cx="1084580" cy="885190"/>
            </a:xfrm>
            <a:custGeom>
              <a:avLst/>
              <a:gdLst/>
              <a:ahLst/>
              <a:cxnLst/>
              <a:rect l="l" t="t" r="r" b="b"/>
              <a:pathLst>
                <a:path w="1084580" h="885190">
                  <a:moveTo>
                    <a:pt x="1067724" y="0"/>
                  </a:moveTo>
                  <a:lnTo>
                    <a:pt x="1077798" y="24326"/>
                  </a:lnTo>
                  <a:lnTo>
                    <a:pt x="1084064" y="71706"/>
                  </a:lnTo>
                  <a:lnTo>
                    <a:pt x="1084064" y="492898"/>
                  </a:lnTo>
                  <a:lnTo>
                    <a:pt x="1077798" y="540278"/>
                  </a:lnTo>
                  <a:lnTo>
                    <a:pt x="1059810" y="583718"/>
                  </a:lnTo>
                  <a:lnTo>
                    <a:pt x="1031309" y="621111"/>
                  </a:lnTo>
                  <a:lnTo>
                    <a:pt x="993507" y="650354"/>
                  </a:lnTo>
                  <a:lnTo>
                    <a:pt x="632588" y="860343"/>
                  </a:lnTo>
                  <a:lnTo>
                    <a:pt x="588545" y="878663"/>
                  </a:lnTo>
                  <a:lnTo>
                    <a:pt x="542031" y="884770"/>
                  </a:lnTo>
                  <a:lnTo>
                    <a:pt x="495518" y="878663"/>
                  </a:lnTo>
                  <a:lnTo>
                    <a:pt x="451475" y="860343"/>
                  </a:lnTo>
                  <a:lnTo>
                    <a:pt x="90556" y="650353"/>
                  </a:lnTo>
                  <a:lnTo>
                    <a:pt x="52754" y="621111"/>
                  </a:lnTo>
                  <a:lnTo>
                    <a:pt x="24253" y="583717"/>
                  </a:lnTo>
                  <a:lnTo>
                    <a:pt x="6265" y="540278"/>
                  </a:lnTo>
                  <a:lnTo>
                    <a:pt x="0" y="492898"/>
                  </a:lnTo>
                  <a:lnTo>
                    <a:pt x="0" y="71706"/>
                  </a:lnTo>
                  <a:lnTo>
                    <a:pt x="6265" y="24326"/>
                  </a:lnTo>
                  <a:lnTo>
                    <a:pt x="16338" y="0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95563" y="521141"/>
              <a:ext cx="727471" cy="83623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731840"/>
            <a:ext cx="8741983" cy="10529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46848" y="2182067"/>
            <a:ext cx="7648573" cy="46672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56682" y="699438"/>
            <a:ext cx="6471285" cy="281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5250" b="0" spc="-509" dirty="0">
                <a:solidFill>
                  <a:srgbClr val="000000"/>
                </a:solidFill>
                <a:latin typeface="Arial Black"/>
                <a:cs typeface="Arial Black"/>
              </a:rPr>
              <a:t>Enhancing</a:t>
            </a:r>
            <a:r>
              <a:rPr sz="5250" b="0" spc="-49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5250" b="0" spc="-509" dirty="0">
                <a:solidFill>
                  <a:srgbClr val="000000"/>
                </a:solidFill>
                <a:latin typeface="Arial Black"/>
                <a:cs typeface="Arial Black"/>
              </a:rPr>
              <a:t>MyChart </a:t>
            </a:r>
            <a:r>
              <a:rPr sz="5250" b="0" spc="-540" dirty="0">
                <a:solidFill>
                  <a:srgbClr val="000000"/>
                </a:solidFill>
                <a:latin typeface="Arial Black"/>
                <a:cs typeface="Arial Black"/>
              </a:rPr>
              <a:t>Literacy</a:t>
            </a:r>
            <a:r>
              <a:rPr sz="5250" b="0" spc="-47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5250" b="0" spc="-520" dirty="0">
                <a:solidFill>
                  <a:srgbClr val="000000"/>
                </a:solidFill>
                <a:latin typeface="Arial Black"/>
                <a:cs typeface="Arial Black"/>
              </a:rPr>
              <a:t>Among</a:t>
            </a:r>
            <a:r>
              <a:rPr sz="5250" b="0" spc="-47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5250" b="0" spc="-500" dirty="0">
                <a:solidFill>
                  <a:srgbClr val="000000"/>
                </a:solidFill>
                <a:latin typeface="Arial Black"/>
                <a:cs typeface="Arial Black"/>
              </a:rPr>
              <a:t>Staff </a:t>
            </a:r>
            <a:r>
              <a:rPr sz="5250" b="0" spc="-390" dirty="0">
                <a:solidFill>
                  <a:srgbClr val="000000"/>
                </a:solidFill>
                <a:latin typeface="Arial Black"/>
                <a:cs typeface="Arial Black"/>
              </a:rPr>
              <a:t>through</a:t>
            </a:r>
            <a:endParaRPr sz="525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868" y="3750083"/>
            <a:ext cx="8825865" cy="58426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08305" marR="5080">
              <a:lnSpc>
                <a:spcPts val="9240"/>
              </a:lnSpc>
              <a:spcBef>
                <a:spcPts val="580"/>
              </a:spcBef>
            </a:pPr>
            <a:r>
              <a:rPr sz="7850" b="1" spc="-540" dirty="0">
                <a:solidFill>
                  <a:srgbClr val="338AE7"/>
                </a:solidFill>
                <a:latin typeface="Tahoma"/>
                <a:cs typeface="Tahoma"/>
              </a:rPr>
              <a:t>CONSENT/ACCESS </a:t>
            </a:r>
            <a:r>
              <a:rPr sz="7850" b="1" spc="-625" dirty="0">
                <a:solidFill>
                  <a:srgbClr val="338AE7"/>
                </a:solidFill>
                <a:latin typeface="Tahoma"/>
                <a:cs typeface="Tahoma"/>
              </a:rPr>
              <a:t>FLOWCHART</a:t>
            </a:r>
            <a:endParaRPr sz="7850" dirty="0">
              <a:latin typeface="Tahoma"/>
              <a:cs typeface="Tahoma"/>
            </a:endParaRPr>
          </a:p>
          <a:p>
            <a:pPr marL="408305" marR="1183005">
              <a:lnSpc>
                <a:spcPct val="116700"/>
              </a:lnSpc>
              <a:spcBef>
                <a:spcPts val="585"/>
              </a:spcBef>
            </a:pPr>
            <a:r>
              <a:rPr sz="5250" spc="-525" dirty="0">
                <a:latin typeface="Arial Black"/>
                <a:cs typeface="Arial Black"/>
              </a:rPr>
              <a:t>at</a:t>
            </a:r>
            <a:r>
              <a:rPr sz="5250" spc="-484" dirty="0">
                <a:latin typeface="Arial Black"/>
                <a:cs typeface="Arial Black"/>
              </a:rPr>
              <a:t> </a:t>
            </a:r>
            <a:r>
              <a:rPr sz="5250" spc="-480" dirty="0">
                <a:latin typeface="Arial Black"/>
                <a:cs typeface="Arial Black"/>
              </a:rPr>
              <a:t>the </a:t>
            </a:r>
            <a:r>
              <a:rPr sz="5250" spc="-325" dirty="0">
                <a:latin typeface="Arial Black"/>
                <a:cs typeface="Arial Black"/>
              </a:rPr>
              <a:t>Indian</a:t>
            </a:r>
            <a:r>
              <a:rPr sz="5250" spc="-484" dirty="0">
                <a:latin typeface="Arial Black"/>
                <a:cs typeface="Arial Black"/>
              </a:rPr>
              <a:t> </a:t>
            </a:r>
            <a:r>
              <a:rPr sz="5250" spc="-540" dirty="0">
                <a:latin typeface="Arial Black"/>
                <a:cs typeface="Arial Black"/>
              </a:rPr>
              <a:t>Health </a:t>
            </a:r>
            <a:r>
              <a:rPr sz="5250" spc="-490" dirty="0">
                <a:latin typeface="Arial Black"/>
                <a:cs typeface="Arial Black"/>
              </a:rPr>
              <a:t>Center</a:t>
            </a:r>
            <a:r>
              <a:rPr sz="5250" spc="-475" dirty="0">
                <a:latin typeface="Arial Black"/>
                <a:cs typeface="Arial Black"/>
              </a:rPr>
              <a:t> </a:t>
            </a:r>
            <a:r>
              <a:rPr sz="5250" spc="-495" dirty="0">
                <a:latin typeface="Arial Black"/>
                <a:cs typeface="Arial Black"/>
              </a:rPr>
              <a:t>Pediatrics</a:t>
            </a:r>
            <a:r>
              <a:rPr sz="5250" spc="-475" dirty="0">
                <a:latin typeface="Arial Black"/>
                <a:cs typeface="Arial Black"/>
              </a:rPr>
              <a:t> </a:t>
            </a:r>
            <a:r>
              <a:rPr sz="5250" spc="-505" dirty="0">
                <a:latin typeface="Arial Black"/>
                <a:cs typeface="Arial Black"/>
              </a:rPr>
              <a:t>Clinic</a:t>
            </a:r>
            <a:endParaRPr sz="52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509"/>
              </a:spcBef>
            </a:pPr>
            <a:r>
              <a:rPr sz="4200" spc="-635" dirty="0">
                <a:latin typeface="Arial Black"/>
                <a:cs typeface="Arial Black"/>
              </a:rPr>
              <a:t>BY</a:t>
            </a:r>
            <a:r>
              <a:rPr sz="4200" spc="15" dirty="0">
                <a:latin typeface="Arial Black"/>
                <a:cs typeface="Arial Black"/>
              </a:rPr>
              <a:t> </a:t>
            </a:r>
            <a:r>
              <a:rPr sz="4200" spc="-465" dirty="0">
                <a:latin typeface="Arial Black"/>
                <a:cs typeface="Arial Black"/>
              </a:rPr>
              <a:t>MAYA</a:t>
            </a:r>
            <a:r>
              <a:rPr sz="4200" spc="15" dirty="0">
                <a:latin typeface="Arial Black"/>
                <a:cs typeface="Arial Black"/>
              </a:rPr>
              <a:t> </a:t>
            </a:r>
            <a:r>
              <a:rPr sz="4200" spc="-409" dirty="0">
                <a:latin typeface="Arial Black"/>
                <a:cs typeface="Arial Black"/>
              </a:rPr>
              <a:t>GOMEZ</a:t>
            </a:r>
            <a:endParaRPr sz="42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98335" y="-1"/>
            <a:ext cx="6489700" cy="10287000"/>
            <a:chOff x="11798335" y="-1"/>
            <a:chExt cx="64897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8335" y="0"/>
              <a:ext cx="6489664" cy="75955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21779" y="7255347"/>
              <a:ext cx="1666220" cy="3031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10839" y="0"/>
              <a:ext cx="4077159" cy="33289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2295" y="-1"/>
              <a:ext cx="3095704" cy="235702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4894" y="1450980"/>
            <a:ext cx="6953249" cy="392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630" y="5485986"/>
            <a:ext cx="8372474" cy="3495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8165" y="1342595"/>
            <a:ext cx="7105649" cy="38004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65806" y="5323994"/>
            <a:ext cx="6905624" cy="454342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730" dirty="0"/>
              <a:t>Survey</a:t>
            </a:r>
            <a:r>
              <a:rPr spc="-1240" dirty="0"/>
              <a:t> </a:t>
            </a:r>
            <a:r>
              <a:rPr spc="-2625" dirty="0"/>
              <a:t>1</a:t>
            </a:r>
            <a:r>
              <a:rPr spc="-1240" dirty="0"/>
              <a:t> </a:t>
            </a:r>
            <a:r>
              <a:rPr spc="-195" dirty="0"/>
              <a:t>-</a:t>
            </a:r>
            <a:r>
              <a:rPr spc="-1235" dirty="0"/>
              <a:t> </a:t>
            </a:r>
            <a:r>
              <a:rPr spc="-434" dirty="0"/>
              <a:t>Staff</a:t>
            </a:r>
            <a:r>
              <a:rPr spc="-1240" dirty="0"/>
              <a:t> </a:t>
            </a:r>
            <a:r>
              <a:rPr spc="-660" dirty="0"/>
              <a:t>Confidence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832" y="0"/>
            <a:ext cx="1691060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98335" y="-1"/>
            <a:ext cx="6489700" cy="10287000"/>
            <a:chOff x="11798335" y="-1"/>
            <a:chExt cx="64897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98335" y="0"/>
              <a:ext cx="6489664" cy="75955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21779" y="7255347"/>
              <a:ext cx="1666220" cy="3031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10839" y="0"/>
              <a:ext cx="4077159" cy="33289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2295" y="-1"/>
              <a:ext cx="3095704" cy="235702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730" dirty="0"/>
              <a:t>Survey</a:t>
            </a:r>
            <a:r>
              <a:rPr spc="-1240" dirty="0"/>
              <a:t> </a:t>
            </a:r>
            <a:r>
              <a:rPr spc="-670" dirty="0"/>
              <a:t>2</a:t>
            </a:r>
            <a:r>
              <a:rPr spc="-1240" dirty="0"/>
              <a:t> </a:t>
            </a:r>
            <a:r>
              <a:rPr spc="-195" dirty="0"/>
              <a:t>-</a:t>
            </a:r>
            <a:r>
              <a:rPr spc="-1240" dirty="0"/>
              <a:t> </a:t>
            </a:r>
            <a:r>
              <a:rPr spc="-434" dirty="0"/>
              <a:t>Staff</a:t>
            </a:r>
            <a:r>
              <a:rPr spc="-1235" dirty="0"/>
              <a:t> </a:t>
            </a:r>
            <a:r>
              <a:rPr spc="-580" dirty="0"/>
              <a:t>Satisfaction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EA2C131-DF63-DD59-DEBE-BA67B79EA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140102"/>
              </p:ext>
            </p:extLst>
          </p:nvPr>
        </p:nvGraphicFramePr>
        <p:xfrm>
          <a:off x="211329" y="2644140"/>
          <a:ext cx="11979180" cy="72237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989590">
                  <a:extLst>
                    <a:ext uri="{9D8B030D-6E8A-4147-A177-3AD203B41FA5}">
                      <a16:colId xmlns:a16="http://schemas.microsoft.com/office/drawing/2014/main" val="1954855433"/>
                    </a:ext>
                  </a:extLst>
                </a:gridCol>
                <a:gridCol w="5989590">
                  <a:extLst>
                    <a:ext uri="{9D8B030D-6E8A-4147-A177-3AD203B41FA5}">
                      <a16:colId xmlns:a16="http://schemas.microsoft.com/office/drawing/2014/main" val="161304745"/>
                    </a:ext>
                  </a:extLst>
                </a:gridCol>
              </a:tblGrid>
              <a:tr h="323127">
                <a:tc>
                  <a:txBody>
                    <a:bodyPr/>
                    <a:lstStyle/>
                    <a:p>
                      <a:r>
                        <a:rPr lang="en-US" sz="2400" b="1" dirty="0"/>
                        <a:t>Survey Question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Average Response 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2314643"/>
                  </a:ext>
                </a:extLst>
              </a:tr>
              <a:tr h="840129">
                <a:tc>
                  <a:txBody>
                    <a:bodyPr/>
                    <a:lstStyle/>
                    <a:p>
                      <a:r>
                        <a:rPr lang="en-US" sz="2400" dirty="0"/>
                        <a:t>How confident do you feel in your ability to explain MyChart access levels and consent requirements after using the new flowchart?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110875"/>
                  </a:ext>
                </a:extLst>
              </a:tr>
              <a:tr h="840129">
                <a:tc>
                  <a:txBody>
                    <a:bodyPr/>
                    <a:lstStyle/>
                    <a:p>
                      <a:r>
                        <a:rPr lang="en-US" sz="2400" dirty="0"/>
                        <a:t>How useful do you find the flowchart for handling MyChart proxy access enrollment for non-English speaking patients?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4.75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264920"/>
                  </a:ext>
                </a:extLst>
              </a:tr>
              <a:tr h="581628">
                <a:tc>
                  <a:txBody>
                    <a:bodyPr/>
                    <a:lstStyle/>
                    <a:p>
                      <a:r>
                        <a:rPr lang="en-US" sz="2400" dirty="0"/>
                        <a:t>How likely are you to use this flowchart in the future?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5861932"/>
                  </a:ext>
                </a:extLst>
              </a:tr>
              <a:tr h="1098630">
                <a:tc>
                  <a:txBody>
                    <a:bodyPr/>
                    <a:lstStyle/>
                    <a:p>
                      <a:r>
                        <a:rPr lang="en-US" sz="2400" dirty="0"/>
                        <a:t>How well do you understand the different MyChart proxy access levels and consent requirements for various groups after examining the flowchart?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322871"/>
                  </a:ext>
                </a:extLst>
              </a:tr>
              <a:tr h="581628">
                <a:tc>
                  <a:txBody>
                    <a:bodyPr/>
                    <a:lstStyle/>
                    <a:p>
                      <a:r>
                        <a:rPr lang="en-US" sz="2400" dirty="0"/>
                        <a:t>Overall, how satisfied are you with the information provided in this project?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976441"/>
                  </a:ext>
                </a:extLst>
              </a:tr>
              <a:tr h="840129">
                <a:tc>
                  <a:txBody>
                    <a:bodyPr/>
                    <a:lstStyle/>
                    <a:p>
                      <a:r>
                        <a:rPr lang="en-US" sz="2400" dirty="0"/>
                        <a:t>How easy is the flowchart to use when explaining MyChart proxy access enrollment to patients and their guardians?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4.75 /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07744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FFB5AB5-A151-8631-A9E8-CE4B125EF180}"/>
              </a:ext>
            </a:extLst>
          </p:cNvPr>
          <p:cNvSpPr txBox="1"/>
          <p:nvPr/>
        </p:nvSpPr>
        <p:spPr>
          <a:xfrm>
            <a:off x="262411" y="1476970"/>
            <a:ext cx="93787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/>
              <a:t>Scale: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5 = Highest positive response (e.g., Very Confident, Very Useful)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1 = Lowest response (e.g., Not Confident at all, Not Useful at all)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D902E8-B92A-C47B-4371-E2F8F4584B60}"/>
              </a:ext>
            </a:extLst>
          </p:cNvPr>
          <p:cNvSpPr txBox="1"/>
          <p:nvPr/>
        </p:nvSpPr>
        <p:spPr>
          <a:xfrm>
            <a:off x="685800" y="1638300"/>
            <a:ext cx="12678832" cy="726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staff found most helpful about the new flowchart:</a:t>
            </a:r>
            <a:endParaRPr lang="en-US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 Clear descriptions of MyChart’s purpose and the types of access available.</a:t>
            </a:r>
          </a:p>
          <a:p>
            <a:pPr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 Visual representation of the access and enrollment process.</a:t>
            </a:r>
          </a:p>
          <a:p>
            <a:pPr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 Improved clarity for accurate patient enrollment, especially valuable given the previous lack of formal training.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9A98165D-F51F-2783-EEA0-6D004CF07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930" y="-26441"/>
            <a:ext cx="16654270" cy="136255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730" dirty="0"/>
              <a:t>Survey</a:t>
            </a:r>
            <a:r>
              <a:rPr spc="-1240" dirty="0"/>
              <a:t> </a:t>
            </a:r>
            <a:r>
              <a:rPr spc="-670" dirty="0"/>
              <a:t>2</a:t>
            </a:r>
            <a:r>
              <a:rPr spc="-1240" dirty="0"/>
              <a:t> </a:t>
            </a:r>
            <a:r>
              <a:rPr spc="-195" dirty="0"/>
              <a:t>-</a:t>
            </a:r>
            <a:r>
              <a:rPr spc="-1240" dirty="0"/>
              <a:t> </a:t>
            </a:r>
            <a:r>
              <a:rPr spc="-434" dirty="0"/>
              <a:t>Staff</a:t>
            </a:r>
            <a:r>
              <a:rPr spc="-1235" dirty="0"/>
              <a:t> </a:t>
            </a:r>
            <a:r>
              <a:rPr spc="-580" dirty="0"/>
              <a:t>Satisfaction</a:t>
            </a:r>
            <a:r>
              <a:rPr lang="en-US" spc="-580" dirty="0"/>
              <a:t> cont.</a:t>
            </a:r>
            <a:endParaRPr spc="-580" dirty="0"/>
          </a:p>
        </p:txBody>
      </p:sp>
    </p:spTree>
    <p:extLst>
      <p:ext uri="{BB962C8B-B14F-4D97-AF65-F5344CB8AC3E}">
        <p14:creationId xmlns:p14="http://schemas.microsoft.com/office/powerpoint/2010/main" val="3423203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2140" y="5500736"/>
            <a:ext cx="8424545" cy="4954270"/>
            <a:chOff x="-114301" y="5447510"/>
            <a:chExt cx="8424545" cy="4954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4944" y="5561810"/>
              <a:ext cx="2992642" cy="33577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04944" y="5561810"/>
              <a:ext cx="2990850" cy="3357879"/>
            </a:xfrm>
            <a:custGeom>
              <a:avLst/>
              <a:gdLst/>
              <a:ahLst/>
              <a:cxnLst/>
              <a:rect l="l" t="t" r="r" b="b"/>
              <a:pathLst>
                <a:path w="2990850" h="3357879">
                  <a:moveTo>
                    <a:pt x="2990840" y="2351309"/>
                  </a:moveTo>
                  <a:lnTo>
                    <a:pt x="2981813" y="2413039"/>
                  </a:lnTo>
                  <a:lnTo>
                    <a:pt x="2968613" y="2456967"/>
                  </a:lnTo>
                  <a:lnTo>
                    <a:pt x="2950533" y="2498895"/>
                  </a:lnTo>
                  <a:lnTo>
                    <a:pt x="2927805" y="2538419"/>
                  </a:lnTo>
                  <a:lnTo>
                    <a:pt x="2900660" y="2575135"/>
                  </a:lnTo>
                  <a:lnTo>
                    <a:pt x="2869332" y="2608640"/>
                  </a:lnTo>
                  <a:lnTo>
                    <a:pt x="2834051" y="2638530"/>
                  </a:lnTo>
                  <a:lnTo>
                    <a:pt x="2795054" y="2664400"/>
                  </a:lnTo>
                  <a:lnTo>
                    <a:pt x="1693932" y="3305055"/>
                  </a:lnTo>
                  <a:lnTo>
                    <a:pt x="1652226" y="3326116"/>
                  </a:lnTo>
                  <a:lnTo>
                    <a:pt x="1608864" y="3341911"/>
                  </a:lnTo>
                  <a:lnTo>
                    <a:pt x="1564317" y="3352441"/>
                  </a:lnTo>
                  <a:lnTo>
                    <a:pt x="1519060" y="3357705"/>
                  </a:lnTo>
                  <a:lnTo>
                    <a:pt x="1473567" y="3357704"/>
                  </a:lnTo>
                  <a:lnTo>
                    <a:pt x="1428311" y="3352437"/>
                  </a:lnTo>
                  <a:lnTo>
                    <a:pt x="1383765" y="3341905"/>
                  </a:lnTo>
                  <a:lnTo>
                    <a:pt x="1340404" y="3326108"/>
                  </a:lnTo>
                  <a:lnTo>
                    <a:pt x="1298703" y="3305049"/>
                  </a:lnTo>
                  <a:lnTo>
                    <a:pt x="197580" y="2664395"/>
                  </a:lnTo>
                  <a:lnTo>
                    <a:pt x="158582" y="2638522"/>
                  </a:lnTo>
                  <a:lnTo>
                    <a:pt x="123303" y="2608631"/>
                  </a:lnTo>
                  <a:lnTo>
                    <a:pt x="91977" y="2575126"/>
                  </a:lnTo>
                  <a:lnTo>
                    <a:pt x="64834" y="2538409"/>
                  </a:lnTo>
                  <a:lnTo>
                    <a:pt x="42108" y="2498886"/>
                  </a:lnTo>
                  <a:lnTo>
                    <a:pt x="24030" y="2456959"/>
                  </a:lnTo>
                  <a:lnTo>
                    <a:pt x="10832" y="2413032"/>
                  </a:lnTo>
                  <a:lnTo>
                    <a:pt x="2745" y="2367508"/>
                  </a:lnTo>
                  <a:lnTo>
                    <a:pt x="0" y="2320793"/>
                  </a:lnTo>
                  <a:lnTo>
                    <a:pt x="0" y="1036844"/>
                  </a:lnTo>
                  <a:lnTo>
                    <a:pt x="2753" y="990127"/>
                  </a:lnTo>
                  <a:lnTo>
                    <a:pt x="10847" y="944606"/>
                  </a:lnTo>
                  <a:lnTo>
                    <a:pt x="24052" y="900683"/>
                  </a:lnTo>
                  <a:lnTo>
                    <a:pt x="42137" y="858762"/>
                  </a:lnTo>
                  <a:lnTo>
                    <a:pt x="64867" y="819245"/>
                  </a:lnTo>
                  <a:lnTo>
                    <a:pt x="92012" y="782537"/>
                  </a:lnTo>
                  <a:lnTo>
                    <a:pt x="123340" y="749040"/>
                  </a:lnTo>
                  <a:lnTo>
                    <a:pt x="158617" y="719157"/>
                  </a:lnTo>
                  <a:lnTo>
                    <a:pt x="197613" y="693291"/>
                  </a:lnTo>
                  <a:lnTo>
                    <a:pt x="1298732" y="52640"/>
                  </a:lnTo>
                  <a:lnTo>
                    <a:pt x="1340431" y="31584"/>
                  </a:lnTo>
                  <a:lnTo>
                    <a:pt x="1383787" y="15792"/>
                  </a:lnTo>
                  <a:lnTo>
                    <a:pt x="1428326" y="5264"/>
                  </a:lnTo>
                  <a:lnTo>
                    <a:pt x="1473575" y="0"/>
                  </a:lnTo>
                  <a:lnTo>
                    <a:pt x="1519060" y="0"/>
                  </a:lnTo>
                  <a:lnTo>
                    <a:pt x="1564309" y="5263"/>
                  </a:lnTo>
                  <a:lnTo>
                    <a:pt x="1608849" y="15790"/>
                  </a:lnTo>
                  <a:lnTo>
                    <a:pt x="1652205" y="31581"/>
                  </a:lnTo>
                  <a:lnTo>
                    <a:pt x="1693904" y="52637"/>
                  </a:lnTo>
                  <a:lnTo>
                    <a:pt x="2795025" y="693287"/>
                  </a:lnTo>
                  <a:lnTo>
                    <a:pt x="2834023" y="719152"/>
                  </a:lnTo>
                  <a:lnTo>
                    <a:pt x="2869302" y="749035"/>
                  </a:lnTo>
                  <a:lnTo>
                    <a:pt x="2900630" y="782532"/>
                  </a:lnTo>
                  <a:lnTo>
                    <a:pt x="2927776" y="819242"/>
                  </a:lnTo>
                  <a:lnTo>
                    <a:pt x="2950508" y="858759"/>
                  </a:lnTo>
                  <a:lnTo>
                    <a:pt x="2968592" y="900682"/>
                  </a:lnTo>
                  <a:lnTo>
                    <a:pt x="2981798" y="944606"/>
                  </a:lnTo>
                  <a:lnTo>
                    <a:pt x="2989892" y="990129"/>
                  </a:lnTo>
                  <a:lnTo>
                    <a:pt x="2990818" y="1006398"/>
                  </a:lnTo>
                </a:path>
              </a:pathLst>
            </a:custGeom>
            <a:ln w="228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2309" y="6276907"/>
              <a:ext cx="3236445" cy="36414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82309" y="6276907"/>
              <a:ext cx="3236595" cy="3641725"/>
            </a:xfrm>
            <a:custGeom>
              <a:avLst/>
              <a:gdLst/>
              <a:ahLst/>
              <a:cxnLst/>
              <a:rect l="l" t="t" r="r" b="b"/>
              <a:pathLst>
                <a:path w="3236595" h="3641725">
                  <a:moveTo>
                    <a:pt x="1815796" y="52631"/>
                  </a:moveTo>
                  <a:lnTo>
                    <a:pt x="3038808" y="764198"/>
                  </a:lnTo>
                  <a:lnTo>
                    <a:pt x="3077808" y="790061"/>
                  </a:lnTo>
                  <a:lnTo>
                    <a:pt x="3113089" y="819943"/>
                  </a:lnTo>
                  <a:lnTo>
                    <a:pt x="3144421" y="853440"/>
                  </a:lnTo>
                  <a:lnTo>
                    <a:pt x="3171569" y="890150"/>
                  </a:lnTo>
                  <a:lnTo>
                    <a:pt x="3194303" y="929668"/>
                  </a:lnTo>
                  <a:lnTo>
                    <a:pt x="3212390" y="971592"/>
                  </a:lnTo>
                  <a:lnTo>
                    <a:pt x="3225598" y="1015518"/>
                  </a:lnTo>
                  <a:lnTo>
                    <a:pt x="3233694" y="1061043"/>
                  </a:lnTo>
                  <a:lnTo>
                    <a:pt x="3236445" y="1107759"/>
                  </a:lnTo>
                  <a:lnTo>
                    <a:pt x="3236448" y="2533548"/>
                  </a:lnTo>
                  <a:lnTo>
                    <a:pt x="3233706" y="2580269"/>
                  </a:lnTo>
                  <a:lnTo>
                    <a:pt x="3225619" y="2625798"/>
                  </a:lnTo>
                  <a:lnTo>
                    <a:pt x="3212420" y="2669730"/>
                  </a:lnTo>
                  <a:lnTo>
                    <a:pt x="3194339" y="2711661"/>
                  </a:lnTo>
                  <a:lnTo>
                    <a:pt x="3171610" y="2751189"/>
                  </a:lnTo>
                  <a:lnTo>
                    <a:pt x="3144463" y="2787908"/>
                  </a:lnTo>
                  <a:lnTo>
                    <a:pt x="3113132" y="2821415"/>
                  </a:lnTo>
                  <a:lnTo>
                    <a:pt x="3077848" y="2851307"/>
                  </a:lnTo>
                  <a:lnTo>
                    <a:pt x="3038849" y="2877177"/>
                  </a:lnTo>
                  <a:lnTo>
                    <a:pt x="1815835" y="3588750"/>
                  </a:lnTo>
                  <a:lnTo>
                    <a:pt x="1774126" y="3609813"/>
                  </a:lnTo>
                  <a:lnTo>
                    <a:pt x="1730760" y="3625609"/>
                  </a:lnTo>
                  <a:lnTo>
                    <a:pt x="1686210" y="3636139"/>
                  </a:lnTo>
                  <a:lnTo>
                    <a:pt x="1640950" y="3641402"/>
                  </a:lnTo>
                  <a:lnTo>
                    <a:pt x="1595454" y="3641399"/>
                  </a:lnTo>
                  <a:lnTo>
                    <a:pt x="1550195" y="3636130"/>
                  </a:lnTo>
                  <a:lnTo>
                    <a:pt x="1505647" y="3625595"/>
                  </a:lnTo>
                  <a:lnTo>
                    <a:pt x="1462285" y="3609794"/>
                  </a:lnTo>
                  <a:lnTo>
                    <a:pt x="1420583" y="3588734"/>
                  </a:lnTo>
                  <a:lnTo>
                    <a:pt x="197570" y="2877161"/>
                  </a:lnTo>
                  <a:lnTo>
                    <a:pt x="158570" y="2851286"/>
                  </a:lnTo>
                  <a:lnTo>
                    <a:pt x="123292" y="2821392"/>
                  </a:lnTo>
                  <a:lnTo>
                    <a:pt x="91966" y="2787884"/>
                  </a:lnTo>
                  <a:lnTo>
                    <a:pt x="64825" y="2751166"/>
                  </a:lnTo>
                  <a:lnTo>
                    <a:pt x="42100" y="2711640"/>
                  </a:lnTo>
                  <a:lnTo>
                    <a:pt x="24024" y="2669712"/>
                  </a:lnTo>
                  <a:lnTo>
                    <a:pt x="10828" y="2625783"/>
                  </a:lnTo>
                  <a:lnTo>
                    <a:pt x="2744" y="2580259"/>
                  </a:lnTo>
                  <a:lnTo>
                    <a:pt x="0" y="2533544"/>
                  </a:lnTo>
                  <a:lnTo>
                    <a:pt x="1" y="1107758"/>
                  </a:lnTo>
                  <a:lnTo>
                    <a:pt x="2754" y="1061042"/>
                  </a:lnTo>
                  <a:lnTo>
                    <a:pt x="10850" y="1015522"/>
                  </a:lnTo>
                  <a:lnTo>
                    <a:pt x="24056" y="971600"/>
                  </a:lnTo>
                  <a:lnTo>
                    <a:pt x="42140" y="929679"/>
                  </a:lnTo>
                  <a:lnTo>
                    <a:pt x="64871" y="890164"/>
                  </a:lnTo>
                  <a:lnTo>
                    <a:pt x="92017" y="853456"/>
                  </a:lnTo>
                  <a:lnTo>
                    <a:pt x="123344" y="819960"/>
                  </a:lnTo>
                  <a:lnTo>
                    <a:pt x="158621" y="790079"/>
                  </a:lnTo>
                  <a:lnTo>
                    <a:pt x="197616" y="764213"/>
                  </a:lnTo>
                  <a:lnTo>
                    <a:pt x="1420626" y="52643"/>
                  </a:lnTo>
                  <a:lnTo>
                    <a:pt x="1462324" y="31587"/>
                  </a:lnTo>
                  <a:lnTo>
                    <a:pt x="1505678" y="15794"/>
                  </a:lnTo>
                  <a:lnTo>
                    <a:pt x="1550216" y="5265"/>
                  </a:lnTo>
                  <a:lnTo>
                    <a:pt x="1595465" y="0"/>
                  </a:lnTo>
                  <a:lnTo>
                    <a:pt x="1640950" y="0"/>
                  </a:lnTo>
                  <a:lnTo>
                    <a:pt x="1686199" y="5260"/>
                  </a:lnTo>
                  <a:lnTo>
                    <a:pt x="1730739" y="15786"/>
                  </a:lnTo>
                  <a:lnTo>
                    <a:pt x="1774096" y="31576"/>
                  </a:lnTo>
                  <a:lnTo>
                    <a:pt x="1815796" y="52631"/>
                  </a:lnTo>
                </a:path>
              </a:pathLst>
            </a:custGeom>
            <a:ln w="228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883751"/>
              <a:ext cx="3002269" cy="34032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1" y="6883750"/>
              <a:ext cx="3000375" cy="3403600"/>
            </a:xfrm>
            <a:custGeom>
              <a:avLst/>
              <a:gdLst/>
              <a:ahLst/>
              <a:cxnLst/>
              <a:rect l="l" t="t" r="r" b="b"/>
              <a:pathLst>
                <a:path w="3000375" h="3403600">
                  <a:moveTo>
                    <a:pt x="3000157" y="3021915"/>
                  </a:moveTo>
                  <a:lnTo>
                    <a:pt x="2991447" y="3078312"/>
                  </a:lnTo>
                  <a:lnTo>
                    <a:pt x="2978248" y="3122244"/>
                  </a:lnTo>
                  <a:lnTo>
                    <a:pt x="2960168" y="3164176"/>
                  </a:lnTo>
                  <a:lnTo>
                    <a:pt x="2937439" y="3203704"/>
                  </a:lnTo>
                  <a:lnTo>
                    <a:pt x="2910292" y="3240424"/>
                  </a:lnTo>
                  <a:lnTo>
                    <a:pt x="2878961" y="3273932"/>
                  </a:lnTo>
                  <a:lnTo>
                    <a:pt x="2843677" y="3303824"/>
                  </a:lnTo>
                  <a:lnTo>
                    <a:pt x="2804678" y="3329695"/>
                  </a:lnTo>
                  <a:lnTo>
                    <a:pt x="2678208" y="3403164"/>
                  </a:lnTo>
                </a:path>
                <a:path w="3000375" h="3403600">
                  <a:moveTo>
                    <a:pt x="0" y="592101"/>
                  </a:moveTo>
                  <a:lnTo>
                    <a:pt x="927199" y="52643"/>
                  </a:lnTo>
                  <a:lnTo>
                    <a:pt x="968897" y="31587"/>
                  </a:lnTo>
                  <a:lnTo>
                    <a:pt x="1012252" y="15795"/>
                  </a:lnTo>
                  <a:lnTo>
                    <a:pt x="1056791" y="5266"/>
                  </a:lnTo>
                  <a:lnTo>
                    <a:pt x="1102039" y="1"/>
                  </a:lnTo>
                  <a:lnTo>
                    <a:pt x="1147525" y="0"/>
                  </a:lnTo>
                  <a:lnTo>
                    <a:pt x="1192774" y="5262"/>
                  </a:lnTo>
                  <a:lnTo>
                    <a:pt x="1237313" y="15788"/>
                  </a:lnTo>
                  <a:lnTo>
                    <a:pt x="1280670" y="31579"/>
                  </a:lnTo>
                  <a:lnTo>
                    <a:pt x="1322370" y="52634"/>
                  </a:lnTo>
                  <a:lnTo>
                    <a:pt x="2804633" y="915038"/>
                  </a:lnTo>
                  <a:lnTo>
                    <a:pt x="2843633" y="940901"/>
                  </a:lnTo>
                  <a:lnTo>
                    <a:pt x="2878914" y="970782"/>
                  </a:lnTo>
                  <a:lnTo>
                    <a:pt x="2910246" y="1004279"/>
                  </a:lnTo>
                  <a:lnTo>
                    <a:pt x="2937395" y="1040989"/>
                  </a:lnTo>
                  <a:lnTo>
                    <a:pt x="2960129" y="1080507"/>
                  </a:lnTo>
                  <a:lnTo>
                    <a:pt x="2978216" y="1122431"/>
                  </a:lnTo>
                  <a:lnTo>
                    <a:pt x="2991424" y="1166357"/>
                  </a:lnTo>
                  <a:lnTo>
                    <a:pt x="2999520" y="1211881"/>
                  </a:lnTo>
                  <a:lnTo>
                    <a:pt x="3000152" y="1222847"/>
                  </a:lnTo>
                </a:path>
              </a:pathLst>
            </a:custGeom>
            <a:ln w="228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3070" y="7282383"/>
              <a:ext cx="1663540" cy="16510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83620" y="365182"/>
            <a:ext cx="626542" cy="62654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18122" y="7931677"/>
            <a:ext cx="2085339" cy="2146300"/>
          </a:xfrm>
          <a:custGeom>
            <a:avLst/>
            <a:gdLst/>
            <a:ahLst/>
            <a:cxnLst/>
            <a:rect l="l" t="t" r="r" b="b"/>
            <a:pathLst>
              <a:path w="2085339" h="2146300">
                <a:moveTo>
                  <a:pt x="1345070" y="495299"/>
                </a:moveTo>
                <a:lnTo>
                  <a:pt x="1277813" y="495299"/>
                </a:lnTo>
                <a:lnTo>
                  <a:pt x="1277813" y="88899"/>
                </a:lnTo>
                <a:lnTo>
                  <a:pt x="1279028" y="88899"/>
                </a:lnTo>
                <a:lnTo>
                  <a:pt x="1281360" y="76199"/>
                </a:lnTo>
                <a:lnTo>
                  <a:pt x="1289175" y="63499"/>
                </a:lnTo>
                <a:lnTo>
                  <a:pt x="1309567" y="50799"/>
                </a:lnTo>
                <a:lnTo>
                  <a:pt x="1345873" y="25399"/>
                </a:lnTo>
                <a:lnTo>
                  <a:pt x="1401431" y="0"/>
                </a:lnTo>
                <a:lnTo>
                  <a:pt x="1547902" y="0"/>
                </a:lnTo>
                <a:lnTo>
                  <a:pt x="1570980" y="25399"/>
                </a:lnTo>
                <a:lnTo>
                  <a:pt x="1580434" y="63499"/>
                </a:lnTo>
                <a:lnTo>
                  <a:pt x="1422854" y="63499"/>
                </a:lnTo>
                <a:lnTo>
                  <a:pt x="1383301" y="76199"/>
                </a:lnTo>
                <a:lnTo>
                  <a:pt x="1358261" y="88899"/>
                </a:lnTo>
                <a:lnTo>
                  <a:pt x="1345071" y="101599"/>
                </a:lnTo>
                <a:lnTo>
                  <a:pt x="1345071" y="393699"/>
                </a:lnTo>
                <a:lnTo>
                  <a:pt x="1580468" y="393699"/>
                </a:lnTo>
                <a:lnTo>
                  <a:pt x="1580468" y="431799"/>
                </a:lnTo>
                <a:lnTo>
                  <a:pt x="1422284" y="431799"/>
                </a:lnTo>
                <a:lnTo>
                  <a:pt x="1382666" y="444499"/>
                </a:lnTo>
                <a:lnTo>
                  <a:pt x="1357878" y="457199"/>
                </a:lnTo>
                <a:lnTo>
                  <a:pt x="1345070" y="469899"/>
                </a:lnTo>
                <a:lnTo>
                  <a:pt x="1345070" y="495299"/>
                </a:lnTo>
                <a:close/>
              </a:path>
              <a:path w="2085339" h="2146300">
                <a:moveTo>
                  <a:pt x="1580468" y="393699"/>
                </a:moveTo>
                <a:lnTo>
                  <a:pt x="1345071" y="393699"/>
                </a:lnTo>
                <a:lnTo>
                  <a:pt x="1370296" y="380999"/>
                </a:lnTo>
                <a:lnTo>
                  <a:pt x="1400838" y="368299"/>
                </a:lnTo>
                <a:lnTo>
                  <a:pt x="1513211" y="368299"/>
                </a:lnTo>
                <a:lnTo>
                  <a:pt x="1513211" y="63499"/>
                </a:lnTo>
                <a:lnTo>
                  <a:pt x="1614096" y="63499"/>
                </a:lnTo>
                <a:lnTo>
                  <a:pt x="1690047" y="50799"/>
                </a:lnTo>
                <a:lnTo>
                  <a:pt x="1758444" y="50799"/>
                </a:lnTo>
                <a:lnTo>
                  <a:pt x="1816549" y="25399"/>
                </a:lnTo>
                <a:lnTo>
                  <a:pt x="1861625" y="12699"/>
                </a:lnTo>
                <a:lnTo>
                  <a:pt x="1890935" y="0"/>
                </a:lnTo>
                <a:lnTo>
                  <a:pt x="1941108" y="0"/>
                </a:lnTo>
                <a:lnTo>
                  <a:pt x="1946119" y="12699"/>
                </a:lnTo>
                <a:lnTo>
                  <a:pt x="1949278" y="12699"/>
                </a:lnTo>
                <a:lnTo>
                  <a:pt x="1950376" y="25399"/>
                </a:lnTo>
                <a:lnTo>
                  <a:pt x="1950376" y="76199"/>
                </a:lnTo>
                <a:lnTo>
                  <a:pt x="1883120" y="76199"/>
                </a:lnTo>
                <a:lnTo>
                  <a:pt x="1844660" y="88899"/>
                </a:lnTo>
                <a:lnTo>
                  <a:pt x="1797220" y="101599"/>
                </a:lnTo>
                <a:lnTo>
                  <a:pt x="1742108" y="114299"/>
                </a:lnTo>
                <a:lnTo>
                  <a:pt x="1680632" y="126999"/>
                </a:lnTo>
                <a:lnTo>
                  <a:pt x="1580468" y="126999"/>
                </a:lnTo>
                <a:lnTo>
                  <a:pt x="1580468" y="393699"/>
                </a:lnTo>
                <a:close/>
              </a:path>
              <a:path w="2085339" h="2146300">
                <a:moveTo>
                  <a:pt x="51012" y="2146299"/>
                </a:moveTo>
                <a:lnTo>
                  <a:pt x="18532" y="2146299"/>
                </a:lnTo>
                <a:lnTo>
                  <a:pt x="8003" y="2133599"/>
                </a:lnTo>
                <a:lnTo>
                  <a:pt x="1665" y="2120899"/>
                </a:lnTo>
                <a:lnTo>
                  <a:pt x="0" y="2108199"/>
                </a:lnTo>
                <a:lnTo>
                  <a:pt x="3491" y="2095499"/>
                </a:lnTo>
                <a:lnTo>
                  <a:pt x="104377" y="1892299"/>
                </a:lnTo>
                <a:lnTo>
                  <a:pt x="109046" y="1892299"/>
                </a:lnTo>
                <a:lnTo>
                  <a:pt x="115206" y="1879599"/>
                </a:lnTo>
                <a:lnTo>
                  <a:pt x="130715" y="1879599"/>
                </a:lnTo>
                <a:lnTo>
                  <a:pt x="385262" y="1854199"/>
                </a:lnTo>
                <a:lnTo>
                  <a:pt x="470754" y="1638299"/>
                </a:lnTo>
                <a:lnTo>
                  <a:pt x="472767" y="711199"/>
                </a:lnTo>
                <a:lnTo>
                  <a:pt x="472850" y="673099"/>
                </a:lnTo>
                <a:lnTo>
                  <a:pt x="472961" y="622299"/>
                </a:lnTo>
                <a:lnTo>
                  <a:pt x="473071" y="571499"/>
                </a:lnTo>
                <a:lnTo>
                  <a:pt x="124212" y="165099"/>
                </a:lnTo>
                <a:lnTo>
                  <a:pt x="112547" y="152399"/>
                </a:lnTo>
                <a:lnTo>
                  <a:pt x="104779" y="139699"/>
                </a:lnTo>
                <a:lnTo>
                  <a:pt x="101112" y="114299"/>
                </a:lnTo>
                <a:lnTo>
                  <a:pt x="101750" y="88899"/>
                </a:lnTo>
                <a:lnTo>
                  <a:pt x="106705" y="76199"/>
                </a:lnTo>
                <a:lnTo>
                  <a:pt x="115657" y="50799"/>
                </a:lnTo>
                <a:lnTo>
                  <a:pt x="128230" y="38099"/>
                </a:lnTo>
                <a:lnTo>
                  <a:pt x="144048" y="25399"/>
                </a:lnTo>
                <a:lnTo>
                  <a:pt x="173787" y="12699"/>
                </a:lnTo>
                <a:lnTo>
                  <a:pt x="236100" y="12699"/>
                </a:lnTo>
                <a:lnTo>
                  <a:pt x="263420" y="38099"/>
                </a:lnTo>
                <a:lnTo>
                  <a:pt x="305026" y="76199"/>
                </a:lnTo>
                <a:lnTo>
                  <a:pt x="186410" y="76199"/>
                </a:lnTo>
                <a:lnTo>
                  <a:pt x="174161" y="88899"/>
                </a:lnTo>
                <a:lnTo>
                  <a:pt x="169563" y="88899"/>
                </a:lnTo>
                <a:lnTo>
                  <a:pt x="167198" y="114299"/>
                </a:lnTo>
                <a:lnTo>
                  <a:pt x="169628" y="114299"/>
                </a:lnTo>
                <a:lnTo>
                  <a:pt x="532216" y="546099"/>
                </a:lnTo>
                <a:lnTo>
                  <a:pt x="537470" y="546099"/>
                </a:lnTo>
                <a:lnTo>
                  <a:pt x="540328" y="558799"/>
                </a:lnTo>
                <a:lnTo>
                  <a:pt x="540247" y="927099"/>
                </a:lnTo>
                <a:lnTo>
                  <a:pt x="538407" y="1511299"/>
                </a:lnTo>
                <a:lnTo>
                  <a:pt x="538287" y="1549399"/>
                </a:lnTo>
                <a:lnTo>
                  <a:pt x="538167" y="1587499"/>
                </a:lnTo>
                <a:lnTo>
                  <a:pt x="538127" y="1600199"/>
                </a:lnTo>
                <a:lnTo>
                  <a:pt x="887893" y="1600199"/>
                </a:lnTo>
                <a:lnTo>
                  <a:pt x="647783" y="1638299"/>
                </a:lnTo>
                <a:lnTo>
                  <a:pt x="529193" y="1663699"/>
                </a:lnTo>
                <a:lnTo>
                  <a:pt x="430648" y="1917699"/>
                </a:lnTo>
                <a:lnTo>
                  <a:pt x="356923" y="1917699"/>
                </a:lnTo>
                <a:lnTo>
                  <a:pt x="156361" y="1943099"/>
                </a:lnTo>
                <a:lnTo>
                  <a:pt x="63655" y="2133599"/>
                </a:lnTo>
                <a:lnTo>
                  <a:pt x="58192" y="2133599"/>
                </a:lnTo>
                <a:lnTo>
                  <a:pt x="51012" y="2146299"/>
                </a:lnTo>
                <a:close/>
              </a:path>
              <a:path w="2085339" h="2146300">
                <a:moveTo>
                  <a:pt x="610544" y="292099"/>
                </a:moveTo>
                <a:lnTo>
                  <a:pt x="540793" y="292099"/>
                </a:lnTo>
                <a:lnTo>
                  <a:pt x="539717" y="279399"/>
                </a:lnTo>
                <a:lnTo>
                  <a:pt x="538827" y="279399"/>
                </a:lnTo>
                <a:lnTo>
                  <a:pt x="538219" y="266699"/>
                </a:lnTo>
                <a:lnTo>
                  <a:pt x="537995" y="266699"/>
                </a:lnTo>
                <a:lnTo>
                  <a:pt x="537995" y="190499"/>
                </a:lnTo>
                <a:lnTo>
                  <a:pt x="544012" y="152399"/>
                </a:lnTo>
                <a:lnTo>
                  <a:pt x="560986" y="114299"/>
                </a:lnTo>
                <a:lnTo>
                  <a:pt x="587300" y="76199"/>
                </a:lnTo>
                <a:lnTo>
                  <a:pt x="621341" y="50799"/>
                </a:lnTo>
                <a:lnTo>
                  <a:pt x="661491" y="38099"/>
                </a:lnTo>
                <a:lnTo>
                  <a:pt x="706135" y="25399"/>
                </a:lnTo>
                <a:lnTo>
                  <a:pt x="750780" y="38099"/>
                </a:lnTo>
                <a:lnTo>
                  <a:pt x="790930" y="50799"/>
                </a:lnTo>
                <a:lnTo>
                  <a:pt x="824970" y="76199"/>
                </a:lnTo>
                <a:lnTo>
                  <a:pt x="833742" y="88899"/>
                </a:lnTo>
                <a:lnTo>
                  <a:pt x="706136" y="88899"/>
                </a:lnTo>
                <a:lnTo>
                  <a:pt x="666903" y="101599"/>
                </a:lnTo>
                <a:lnTo>
                  <a:pt x="634831" y="126999"/>
                </a:lnTo>
                <a:lnTo>
                  <a:pt x="613191" y="152399"/>
                </a:lnTo>
                <a:lnTo>
                  <a:pt x="605251" y="190499"/>
                </a:lnTo>
                <a:lnTo>
                  <a:pt x="605251" y="266699"/>
                </a:lnTo>
                <a:lnTo>
                  <a:pt x="610544" y="292099"/>
                </a:lnTo>
                <a:close/>
              </a:path>
              <a:path w="2085339" h="2146300">
                <a:moveTo>
                  <a:pt x="1406197" y="647699"/>
                </a:moveTo>
                <a:lnTo>
                  <a:pt x="1332329" y="647699"/>
                </a:lnTo>
                <a:lnTo>
                  <a:pt x="1337742" y="634999"/>
                </a:lnTo>
                <a:lnTo>
                  <a:pt x="1341742" y="634999"/>
                </a:lnTo>
                <a:lnTo>
                  <a:pt x="1344221" y="622299"/>
                </a:lnTo>
                <a:lnTo>
                  <a:pt x="1345071" y="622299"/>
                </a:lnTo>
                <a:lnTo>
                  <a:pt x="1343273" y="609599"/>
                </a:lnTo>
                <a:lnTo>
                  <a:pt x="1338199" y="596899"/>
                </a:lnTo>
                <a:lnTo>
                  <a:pt x="1330330" y="584199"/>
                </a:lnTo>
                <a:lnTo>
                  <a:pt x="1320145" y="584199"/>
                </a:lnTo>
                <a:lnTo>
                  <a:pt x="804491" y="431799"/>
                </a:lnTo>
                <a:lnTo>
                  <a:pt x="651453" y="431799"/>
                </a:lnTo>
                <a:lnTo>
                  <a:pt x="601915" y="406399"/>
                </a:lnTo>
                <a:lnTo>
                  <a:pt x="555818" y="393699"/>
                </a:lnTo>
                <a:lnTo>
                  <a:pt x="212321" y="76199"/>
                </a:lnTo>
                <a:lnTo>
                  <a:pt x="305026" y="76199"/>
                </a:lnTo>
                <a:lnTo>
                  <a:pt x="540793" y="292099"/>
                </a:lnTo>
                <a:lnTo>
                  <a:pt x="610544" y="292099"/>
                </a:lnTo>
                <a:lnTo>
                  <a:pt x="613191" y="304799"/>
                </a:lnTo>
                <a:lnTo>
                  <a:pt x="634831" y="330199"/>
                </a:lnTo>
                <a:lnTo>
                  <a:pt x="666903" y="355599"/>
                </a:lnTo>
                <a:lnTo>
                  <a:pt x="706136" y="368299"/>
                </a:lnTo>
                <a:lnTo>
                  <a:pt x="834773" y="368299"/>
                </a:lnTo>
                <a:lnTo>
                  <a:pt x="1277813" y="495299"/>
                </a:lnTo>
                <a:lnTo>
                  <a:pt x="1345070" y="495299"/>
                </a:lnTo>
                <a:lnTo>
                  <a:pt x="1345070" y="520699"/>
                </a:lnTo>
                <a:lnTo>
                  <a:pt x="1372378" y="533399"/>
                </a:lnTo>
                <a:lnTo>
                  <a:pt x="1393631" y="558799"/>
                </a:lnTo>
                <a:lnTo>
                  <a:pt x="1407418" y="584199"/>
                </a:lnTo>
                <a:lnTo>
                  <a:pt x="1412327" y="622299"/>
                </a:lnTo>
                <a:lnTo>
                  <a:pt x="1409832" y="634999"/>
                </a:lnTo>
                <a:lnTo>
                  <a:pt x="1406197" y="647699"/>
                </a:lnTo>
                <a:close/>
              </a:path>
              <a:path w="2085339" h="2146300">
                <a:moveTo>
                  <a:pt x="1931789" y="431799"/>
                </a:moveTo>
                <a:lnTo>
                  <a:pt x="1685203" y="431799"/>
                </a:lnTo>
                <a:lnTo>
                  <a:pt x="1749888" y="419099"/>
                </a:lnTo>
                <a:lnTo>
                  <a:pt x="1805921" y="406399"/>
                </a:lnTo>
                <a:lnTo>
                  <a:pt x="1851075" y="393699"/>
                </a:lnTo>
                <a:lnTo>
                  <a:pt x="1883120" y="380999"/>
                </a:lnTo>
                <a:lnTo>
                  <a:pt x="1883120" y="76199"/>
                </a:lnTo>
                <a:lnTo>
                  <a:pt x="1950376" y="76199"/>
                </a:lnTo>
                <a:lnTo>
                  <a:pt x="1950376" y="393699"/>
                </a:lnTo>
                <a:lnTo>
                  <a:pt x="1949075" y="406399"/>
                </a:lnTo>
                <a:lnTo>
                  <a:pt x="1945356" y="419099"/>
                </a:lnTo>
                <a:lnTo>
                  <a:pt x="1939501" y="419099"/>
                </a:lnTo>
                <a:lnTo>
                  <a:pt x="1931789" y="431799"/>
                </a:lnTo>
                <a:close/>
              </a:path>
              <a:path w="2085339" h="2146300">
                <a:moveTo>
                  <a:pt x="834773" y="368299"/>
                </a:moveTo>
                <a:lnTo>
                  <a:pt x="706136" y="368299"/>
                </a:lnTo>
                <a:lnTo>
                  <a:pt x="745369" y="355599"/>
                </a:lnTo>
                <a:lnTo>
                  <a:pt x="777439" y="330199"/>
                </a:lnTo>
                <a:lnTo>
                  <a:pt x="799079" y="304799"/>
                </a:lnTo>
                <a:lnTo>
                  <a:pt x="807019" y="266699"/>
                </a:lnTo>
                <a:lnTo>
                  <a:pt x="807019" y="190499"/>
                </a:lnTo>
                <a:lnTo>
                  <a:pt x="799079" y="152399"/>
                </a:lnTo>
                <a:lnTo>
                  <a:pt x="777439" y="126999"/>
                </a:lnTo>
                <a:lnTo>
                  <a:pt x="745369" y="101599"/>
                </a:lnTo>
                <a:lnTo>
                  <a:pt x="706136" y="88899"/>
                </a:lnTo>
                <a:lnTo>
                  <a:pt x="833742" y="88899"/>
                </a:lnTo>
                <a:lnTo>
                  <a:pt x="851285" y="114299"/>
                </a:lnTo>
                <a:lnTo>
                  <a:pt x="868259" y="152399"/>
                </a:lnTo>
                <a:lnTo>
                  <a:pt x="874276" y="190499"/>
                </a:lnTo>
                <a:lnTo>
                  <a:pt x="874276" y="266699"/>
                </a:lnTo>
                <a:lnTo>
                  <a:pt x="871519" y="292099"/>
                </a:lnTo>
                <a:lnTo>
                  <a:pt x="863633" y="317499"/>
                </a:lnTo>
                <a:lnTo>
                  <a:pt x="851192" y="342899"/>
                </a:lnTo>
                <a:lnTo>
                  <a:pt x="834773" y="368299"/>
                </a:lnTo>
                <a:close/>
              </a:path>
              <a:path w="2085339" h="2146300">
                <a:moveTo>
                  <a:pt x="1686205" y="495299"/>
                </a:moveTo>
                <a:lnTo>
                  <a:pt x="1577801" y="495299"/>
                </a:lnTo>
                <a:lnTo>
                  <a:pt x="1545776" y="482599"/>
                </a:lnTo>
                <a:lnTo>
                  <a:pt x="1522698" y="469899"/>
                </a:lnTo>
                <a:lnTo>
                  <a:pt x="1513244" y="431799"/>
                </a:lnTo>
                <a:lnTo>
                  <a:pt x="1921507" y="431799"/>
                </a:lnTo>
                <a:lnTo>
                  <a:pt x="1859137" y="457199"/>
                </a:lnTo>
                <a:lnTo>
                  <a:pt x="1810401" y="469899"/>
                </a:lnTo>
                <a:lnTo>
                  <a:pt x="1752198" y="482599"/>
                </a:lnTo>
                <a:lnTo>
                  <a:pt x="1686205" y="495299"/>
                </a:lnTo>
                <a:close/>
              </a:path>
              <a:path w="2085339" h="2146300">
                <a:moveTo>
                  <a:pt x="1551374" y="1295399"/>
                </a:moveTo>
                <a:lnTo>
                  <a:pt x="1130856" y="1295399"/>
                </a:lnTo>
                <a:lnTo>
                  <a:pt x="1202907" y="1282699"/>
                </a:lnTo>
                <a:lnTo>
                  <a:pt x="1117293" y="965199"/>
                </a:lnTo>
                <a:lnTo>
                  <a:pt x="829318" y="825499"/>
                </a:lnTo>
                <a:lnTo>
                  <a:pt x="820072" y="825499"/>
                </a:lnTo>
                <a:lnTo>
                  <a:pt x="813448" y="812799"/>
                </a:lnTo>
                <a:lnTo>
                  <a:pt x="809866" y="812799"/>
                </a:lnTo>
                <a:lnTo>
                  <a:pt x="809745" y="800099"/>
                </a:lnTo>
                <a:lnTo>
                  <a:pt x="841042" y="596899"/>
                </a:lnTo>
                <a:lnTo>
                  <a:pt x="842766" y="584199"/>
                </a:lnTo>
                <a:lnTo>
                  <a:pt x="845747" y="584199"/>
                </a:lnTo>
                <a:lnTo>
                  <a:pt x="849872" y="571499"/>
                </a:lnTo>
                <a:lnTo>
                  <a:pt x="880877" y="571499"/>
                </a:lnTo>
                <a:lnTo>
                  <a:pt x="1233059" y="634999"/>
                </a:lnTo>
                <a:lnTo>
                  <a:pt x="902125" y="634999"/>
                </a:lnTo>
                <a:lnTo>
                  <a:pt x="880155" y="774699"/>
                </a:lnTo>
                <a:lnTo>
                  <a:pt x="1159295" y="901699"/>
                </a:lnTo>
                <a:lnTo>
                  <a:pt x="1165791" y="914399"/>
                </a:lnTo>
                <a:lnTo>
                  <a:pt x="1175385" y="914399"/>
                </a:lnTo>
                <a:lnTo>
                  <a:pt x="1178113" y="927099"/>
                </a:lnTo>
                <a:lnTo>
                  <a:pt x="1269115" y="1269999"/>
                </a:lnTo>
                <a:lnTo>
                  <a:pt x="1546182" y="1269999"/>
                </a:lnTo>
                <a:lnTo>
                  <a:pt x="1551374" y="1295399"/>
                </a:lnTo>
                <a:close/>
              </a:path>
              <a:path w="2085339" h="2146300">
                <a:moveTo>
                  <a:pt x="1546182" y="1269999"/>
                </a:moveTo>
                <a:lnTo>
                  <a:pt x="1277813" y="1269999"/>
                </a:lnTo>
                <a:lnTo>
                  <a:pt x="1277813" y="711199"/>
                </a:lnTo>
                <a:lnTo>
                  <a:pt x="902125" y="634999"/>
                </a:lnTo>
                <a:lnTo>
                  <a:pt x="1233059" y="634999"/>
                </a:lnTo>
                <a:lnTo>
                  <a:pt x="1303495" y="647699"/>
                </a:lnTo>
                <a:lnTo>
                  <a:pt x="1406197" y="647699"/>
                </a:lnTo>
                <a:lnTo>
                  <a:pt x="1402561" y="660399"/>
                </a:lnTo>
                <a:lnTo>
                  <a:pt x="1390839" y="673099"/>
                </a:lnTo>
                <a:lnTo>
                  <a:pt x="1374988" y="698499"/>
                </a:lnTo>
                <a:lnTo>
                  <a:pt x="1368005" y="698499"/>
                </a:lnTo>
                <a:lnTo>
                  <a:pt x="1360640" y="711199"/>
                </a:lnTo>
                <a:lnTo>
                  <a:pt x="1345070" y="711199"/>
                </a:lnTo>
                <a:lnTo>
                  <a:pt x="1345070" y="1257299"/>
                </a:lnTo>
                <a:lnTo>
                  <a:pt x="1541423" y="1257299"/>
                </a:lnTo>
                <a:lnTo>
                  <a:pt x="1546182" y="1269999"/>
                </a:lnTo>
                <a:close/>
              </a:path>
              <a:path w="2085339" h="2146300">
                <a:moveTo>
                  <a:pt x="887893" y="1600199"/>
                </a:moveTo>
                <a:lnTo>
                  <a:pt x="538127" y="1600199"/>
                </a:lnTo>
                <a:lnTo>
                  <a:pt x="610374" y="1574799"/>
                </a:lnTo>
                <a:lnTo>
                  <a:pt x="675036" y="1003299"/>
                </a:lnTo>
                <a:lnTo>
                  <a:pt x="678653" y="990599"/>
                </a:lnTo>
                <a:lnTo>
                  <a:pt x="686038" y="977899"/>
                </a:lnTo>
                <a:lnTo>
                  <a:pt x="696280" y="965199"/>
                </a:lnTo>
                <a:lnTo>
                  <a:pt x="750241" y="965199"/>
                </a:lnTo>
                <a:lnTo>
                  <a:pt x="1019264" y="1041399"/>
                </a:lnTo>
                <a:lnTo>
                  <a:pt x="738549" y="1041399"/>
                </a:lnTo>
                <a:lnTo>
                  <a:pt x="679546" y="1562099"/>
                </a:lnTo>
                <a:lnTo>
                  <a:pt x="1064276" y="1562099"/>
                </a:lnTo>
                <a:lnTo>
                  <a:pt x="1056714" y="1574799"/>
                </a:lnTo>
                <a:lnTo>
                  <a:pt x="1047967" y="1574799"/>
                </a:lnTo>
                <a:lnTo>
                  <a:pt x="887893" y="1600199"/>
                </a:lnTo>
                <a:close/>
              </a:path>
              <a:path w="2085339" h="2146300">
                <a:moveTo>
                  <a:pt x="1070268" y="1562099"/>
                </a:moveTo>
                <a:lnTo>
                  <a:pt x="679546" y="1562099"/>
                </a:lnTo>
                <a:lnTo>
                  <a:pt x="1016900" y="1511299"/>
                </a:lnTo>
                <a:lnTo>
                  <a:pt x="1074052" y="1333499"/>
                </a:lnTo>
                <a:lnTo>
                  <a:pt x="985671" y="1092199"/>
                </a:lnTo>
                <a:lnTo>
                  <a:pt x="738549" y="1041399"/>
                </a:lnTo>
                <a:lnTo>
                  <a:pt x="1033612" y="1041399"/>
                </a:lnTo>
                <a:lnTo>
                  <a:pt x="1038952" y="1054099"/>
                </a:lnTo>
                <a:lnTo>
                  <a:pt x="1042713" y="1054099"/>
                </a:lnTo>
                <a:lnTo>
                  <a:pt x="1130856" y="1295399"/>
                </a:lnTo>
                <a:lnTo>
                  <a:pt x="1551374" y="1295399"/>
                </a:lnTo>
                <a:lnTo>
                  <a:pt x="1553970" y="1308099"/>
                </a:lnTo>
                <a:lnTo>
                  <a:pt x="1486380" y="1308099"/>
                </a:lnTo>
                <a:lnTo>
                  <a:pt x="1250359" y="1333499"/>
                </a:lnTo>
                <a:lnTo>
                  <a:pt x="1135749" y="1371599"/>
                </a:lnTo>
                <a:lnTo>
                  <a:pt x="1074305" y="1549399"/>
                </a:lnTo>
                <a:lnTo>
                  <a:pt x="1070268" y="1562099"/>
                </a:lnTo>
                <a:close/>
              </a:path>
              <a:path w="2085339" h="2146300">
                <a:moveTo>
                  <a:pt x="1541423" y="1257299"/>
                </a:moveTo>
                <a:lnTo>
                  <a:pt x="1345070" y="1257299"/>
                </a:lnTo>
                <a:lnTo>
                  <a:pt x="1509040" y="1231899"/>
                </a:lnTo>
                <a:lnTo>
                  <a:pt x="1521854" y="1244599"/>
                </a:lnTo>
                <a:lnTo>
                  <a:pt x="1532981" y="1244599"/>
                </a:lnTo>
                <a:lnTo>
                  <a:pt x="1541423" y="1257299"/>
                </a:lnTo>
                <a:close/>
              </a:path>
              <a:path w="2085339" h="2146300">
                <a:moveTo>
                  <a:pt x="1633006" y="1803399"/>
                </a:moveTo>
                <a:lnTo>
                  <a:pt x="1595357" y="1803399"/>
                </a:lnTo>
                <a:lnTo>
                  <a:pt x="1586241" y="1790699"/>
                </a:lnTo>
                <a:lnTo>
                  <a:pt x="1581125" y="1777999"/>
                </a:lnTo>
                <a:lnTo>
                  <a:pt x="1486380" y="1308099"/>
                </a:lnTo>
                <a:lnTo>
                  <a:pt x="1553970" y="1308099"/>
                </a:lnTo>
                <a:lnTo>
                  <a:pt x="1585121" y="1460499"/>
                </a:lnTo>
                <a:lnTo>
                  <a:pt x="1859181" y="1536699"/>
                </a:lnTo>
                <a:lnTo>
                  <a:pt x="1600070" y="1536699"/>
                </a:lnTo>
                <a:lnTo>
                  <a:pt x="1647068" y="1765299"/>
                </a:lnTo>
                <a:lnTo>
                  <a:pt x="1647044" y="1777999"/>
                </a:lnTo>
                <a:lnTo>
                  <a:pt x="1642072" y="1790699"/>
                </a:lnTo>
                <a:lnTo>
                  <a:pt x="1633006" y="1803399"/>
                </a:lnTo>
                <a:close/>
              </a:path>
              <a:path w="2085339" h="2146300">
                <a:moveTo>
                  <a:pt x="2063085" y="2146299"/>
                </a:moveTo>
                <a:lnTo>
                  <a:pt x="2032314" y="2146299"/>
                </a:lnTo>
                <a:lnTo>
                  <a:pt x="2024911" y="2133599"/>
                </a:lnTo>
                <a:lnTo>
                  <a:pt x="2019769" y="2120899"/>
                </a:lnTo>
                <a:lnTo>
                  <a:pt x="1823845" y="1600199"/>
                </a:lnTo>
                <a:lnTo>
                  <a:pt x="1600070" y="1536699"/>
                </a:lnTo>
                <a:lnTo>
                  <a:pt x="1859181" y="1536699"/>
                </a:lnTo>
                <a:lnTo>
                  <a:pt x="1866311" y="1549399"/>
                </a:lnTo>
                <a:lnTo>
                  <a:pt x="1877442" y="1549399"/>
                </a:lnTo>
                <a:lnTo>
                  <a:pt x="1880988" y="1562099"/>
                </a:lnTo>
                <a:lnTo>
                  <a:pt x="2082756" y="2095499"/>
                </a:lnTo>
                <a:lnTo>
                  <a:pt x="2084869" y="2108199"/>
                </a:lnTo>
                <a:lnTo>
                  <a:pt x="2081873" y="2120899"/>
                </a:lnTo>
                <a:lnTo>
                  <a:pt x="2074402" y="2133599"/>
                </a:lnTo>
                <a:lnTo>
                  <a:pt x="2063085" y="2146299"/>
                </a:lnTo>
                <a:close/>
              </a:path>
              <a:path w="2085339" h="2146300">
                <a:moveTo>
                  <a:pt x="1536864" y="2006599"/>
                </a:moveTo>
                <a:lnTo>
                  <a:pt x="1494566" y="2006599"/>
                </a:lnTo>
                <a:lnTo>
                  <a:pt x="1487202" y="1993899"/>
                </a:lnTo>
                <a:lnTo>
                  <a:pt x="1481980" y="1993899"/>
                </a:lnTo>
                <a:lnTo>
                  <a:pt x="1420538" y="1841499"/>
                </a:lnTo>
                <a:lnTo>
                  <a:pt x="1334430" y="1803399"/>
                </a:lnTo>
                <a:lnTo>
                  <a:pt x="1319866" y="1803399"/>
                </a:lnTo>
                <a:lnTo>
                  <a:pt x="1314979" y="1790699"/>
                </a:lnTo>
                <a:lnTo>
                  <a:pt x="1312099" y="1777999"/>
                </a:lnTo>
                <a:lnTo>
                  <a:pt x="1278471" y="1612899"/>
                </a:lnTo>
                <a:lnTo>
                  <a:pt x="1278495" y="1600199"/>
                </a:lnTo>
                <a:lnTo>
                  <a:pt x="1283466" y="1587499"/>
                </a:lnTo>
                <a:lnTo>
                  <a:pt x="1292533" y="1574799"/>
                </a:lnTo>
                <a:lnTo>
                  <a:pt x="1330145" y="1574799"/>
                </a:lnTo>
                <a:lnTo>
                  <a:pt x="1339275" y="1587499"/>
                </a:lnTo>
                <a:lnTo>
                  <a:pt x="1344414" y="1600199"/>
                </a:lnTo>
                <a:lnTo>
                  <a:pt x="1374233" y="1752599"/>
                </a:lnTo>
                <a:lnTo>
                  <a:pt x="1456595" y="1777999"/>
                </a:lnTo>
                <a:lnTo>
                  <a:pt x="1463257" y="1777999"/>
                </a:lnTo>
                <a:lnTo>
                  <a:pt x="1469033" y="1790699"/>
                </a:lnTo>
                <a:lnTo>
                  <a:pt x="1473737" y="1790699"/>
                </a:lnTo>
                <a:lnTo>
                  <a:pt x="1477185" y="1803399"/>
                </a:lnTo>
                <a:lnTo>
                  <a:pt x="1544442" y="1968499"/>
                </a:lnTo>
                <a:lnTo>
                  <a:pt x="1546846" y="1981199"/>
                </a:lnTo>
                <a:lnTo>
                  <a:pt x="1544118" y="1993899"/>
                </a:lnTo>
                <a:lnTo>
                  <a:pt x="1536864" y="2006599"/>
                </a:lnTo>
                <a:close/>
              </a:path>
              <a:path w="2085339" h="2146300">
                <a:moveTo>
                  <a:pt x="1011839" y="2146299"/>
                </a:moveTo>
                <a:lnTo>
                  <a:pt x="981796" y="2146299"/>
                </a:lnTo>
                <a:lnTo>
                  <a:pt x="972621" y="2133599"/>
                </a:lnTo>
                <a:lnTo>
                  <a:pt x="967516" y="2120899"/>
                </a:lnTo>
                <a:lnTo>
                  <a:pt x="967346" y="2108199"/>
                </a:lnTo>
                <a:lnTo>
                  <a:pt x="1043008" y="1701799"/>
                </a:lnTo>
                <a:lnTo>
                  <a:pt x="1047999" y="1689099"/>
                </a:lnTo>
                <a:lnTo>
                  <a:pt x="1057026" y="1676399"/>
                </a:lnTo>
                <a:lnTo>
                  <a:pt x="1094632" y="1676399"/>
                </a:lnTo>
                <a:lnTo>
                  <a:pt x="1103807" y="1689099"/>
                </a:lnTo>
                <a:lnTo>
                  <a:pt x="1108913" y="1701799"/>
                </a:lnTo>
                <a:lnTo>
                  <a:pt x="1109082" y="1714499"/>
                </a:lnTo>
                <a:lnTo>
                  <a:pt x="1033418" y="2120899"/>
                </a:lnTo>
                <a:lnTo>
                  <a:pt x="1029217" y="2133599"/>
                </a:lnTo>
                <a:lnTo>
                  <a:pt x="1021732" y="2133599"/>
                </a:lnTo>
                <a:lnTo>
                  <a:pt x="1011839" y="2146299"/>
                </a:lnTo>
                <a:close/>
              </a:path>
              <a:path w="2085339" h="2146300">
                <a:moveTo>
                  <a:pt x="752244" y="1816099"/>
                </a:moveTo>
                <a:lnTo>
                  <a:pt x="726559" y="1816099"/>
                </a:lnTo>
                <a:lnTo>
                  <a:pt x="739166" y="1803399"/>
                </a:lnTo>
                <a:lnTo>
                  <a:pt x="752244" y="1816099"/>
                </a:lnTo>
                <a:close/>
              </a:path>
              <a:path w="2085339" h="2146300">
                <a:moveTo>
                  <a:pt x="700290" y="2031999"/>
                </a:moveTo>
                <a:lnTo>
                  <a:pt x="543841" y="2031999"/>
                </a:lnTo>
                <a:lnTo>
                  <a:pt x="548546" y="2019299"/>
                </a:lnTo>
                <a:lnTo>
                  <a:pt x="560984" y="2019299"/>
                </a:lnTo>
                <a:lnTo>
                  <a:pt x="647089" y="1981199"/>
                </a:lnTo>
                <a:lnTo>
                  <a:pt x="708533" y="1828799"/>
                </a:lnTo>
                <a:lnTo>
                  <a:pt x="715867" y="1816099"/>
                </a:lnTo>
                <a:lnTo>
                  <a:pt x="763417" y="1816099"/>
                </a:lnTo>
                <a:lnTo>
                  <a:pt x="770671" y="1828799"/>
                </a:lnTo>
                <a:lnTo>
                  <a:pt x="773400" y="1841499"/>
                </a:lnTo>
                <a:lnTo>
                  <a:pt x="770996" y="1854199"/>
                </a:lnTo>
                <a:lnTo>
                  <a:pt x="703739" y="2019299"/>
                </a:lnTo>
                <a:lnTo>
                  <a:pt x="700290" y="2031999"/>
                </a:lnTo>
                <a:close/>
              </a:path>
              <a:path w="2085339" h="2146300">
                <a:moveTo>
                  <a:pt x="388499" y="2006599"/>
                </a:moveTo>
                <a:lnTo>
                  <a:pt x="346203" y="2006599"/>
                </a:lnTo>
                <a:lnTo>
                  <a:pt x="338949" y="1993899"/>
                </a:lnTo>
                <a:lnTo>
                  <a:pt x="336221" y="1981199"/>
                </a:lnTo>
                <a:lnTo>
                  <a:pt x="338625" y="1968499"/>
                </a:lnTo>
                <a:lnTo>
                  <a:pt x="356923" y="1917699"/>
                </a:lnTo>
                <a:lnTo>
                  <a:pt x="430648" y="1917699"/>
                </a:lnTo>
                <a:lnTo>
                  <a:pt x="401085" y="1993899"/>
                </a:lnTo>
                <a:lnTo>
                  <a:pt x="395863" y="1993899"/>
                </a:lnTo>
                <a:lnTo>
                  <a:pt x="388499" y="2006599"/>
                </a:lnTo>
                <a:close/>
              </a:path>
              <a:path w="2085339" h="2146300">
                <a:moveTo>
                  <a:pt x="563373" y="2146299"/>
                </a:moveTo>
                <a:lnTo>
                  <a:pt x="532249" y="2146299"/>
                </a:lnTo>
                <a:lnTo>
                  <a:pt x="521075" y="2133599"/>
                </a:lnTo>
                <a:lnTo>
                  <a:pt x="513821" y="2120899"/>
                </a:lnTo>
                <a:lnTo>
                  <a:pt x="511093" y="2108199"/>
                </a:lnTo>
                <a:lnTo>
                  <a:pt x="513497" y="2095499"/>
                </a:lnTo>
                <a:lnTo>
                  <a:pt x="540393" y="2031999"/>
                </a:lnTo>
                <a:lnTo>
                  <a:pt x="695586" y="2031999"/>
                </a:lnTo>
                <a:lnTo>
                  <a:pt x="689810" y="2044699"/>
                </a:lnTo>
                <a:lnTo>
                  <a:pt x="683148" y="2044699"/>
                </a:lnTo>
                <a:lnTo>
                  <a:pt x="597041" y="2070099"/>
                </a:lnTo>
                <a:lnTo>
                  <a:pt x="575959" y="2120899"/>
                </a:lnTo>
                <a:lnTo>
                  <a:pt x="570738" y="2133599"/>
                </a:lnTo>
                <a:lnTo>
                  <a:pt x="563373" y="2146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43972" y="1410992"/>
            <a:ext cx="4205605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0" b="1" spc="-825" dirty="0">
                <a:solidFill>
                  <a:srgbClr val="112D4E"/>
                </a:solidFill>
                <a:latin typeface="Tahoma"/>
                <a:cs typeface="Tahoma"/>
              </a:rPr>
              <a:t>Outcome</a:t>
            </a:r>
            <a:endParaRPr sz="85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16099" y="1757450"/>
            <a:ext cx="126265" cy="12626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16099" y="3731777"/>
            <a:ext cx="126265" cy="12626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816099" y="6693268"/>
            <a:ext cx="126265" cy="1262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816099" y="8174014"/>
            <a:ext cx="126265" cy="12626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138073" y="1506614"/>
            <a:ext cx="7380605" cy="7922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90"/>
              </a:spcBef>
            </a:pPr>
            <a:r>
              <a:rPr sz="2800" spc="114" dirty="0">
                <a:latin typeface="Tahoma"/>
                <a:cs typeface="Tahoma"/>
              </a:rPr>
              <a:t>50%</a:t>
            </a:r>
            <a:r>
              <a:rPr sz="2800" spc="-18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of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staff</a:t>
            </a:r>
            <a:r>
              <a:rPr sz="2800" spc="-18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reported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they</a:t>
            </a:r>
            <a:r>
              <a:rPr sz="2800" spc="-18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felt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“very</a:t>
            </a:r>
            <a:r>
              <a:rPr sz="2800" spc="-18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confident” </a:t>
            </a:r>
            <a:r>
              <a:rPr sz="2800" dirty="0">
                <a:latin typeface="Tahoma"/>
                <a:cs typeface="Tahoma"/>
              </a:rPr>
              <a:t>in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ability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to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explain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MyChart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access </a:t>
            </a:r>
            <a:r>
              <a:rPr sz="2800" dirty="0">
                <a:latin typeface="Tahoma"/>
                <a:cs typeface="Tahoma"/>
              </a:rPr>
              <a:t>levels/consent</a:t>
            </a:r>
            <a:r>
              <a:rPr sz="2800" spc="-12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requirements</a:t>
            </a:r>
            <a:r>
              <a:rPr sz="2800" spc="-125" dirty="0">
                <a:latin typeface="Tahoma"/>
                <a:cs typeface="Tahoma"/>
              </a:rPr>
              <a:t> </a:t>
            </a:r>
            <a:r>
              <a:rPr sz="2800" spc="120" dirty="0">
                <a:latin typeface="Tahoma"/>
                <a:cs typeface="Tahoma"/>
              </a:rPr>
              <a:t>-</a:t>
            </a:r>
            <a:r>
              <a:rPr sz="2800" spc="-12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improved</a:t>
            </a:r>
            <a:r>
              <a:rPr sz="2800" spc="-12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staff literacy</a:t>
            </a:r>
            <a:endParaRPr sz="2800">
              <a:latin typeface="Tahoma"/>
              <a:cs typeface="Tahoma"/>
            </a:endParaRPr>
          </a:p>
          <a:p>
            <a:pPr marL="12700" marR="321945">
              <a:lnSpc>
                <a:spcPts val="3890"/>
              </a:lnSpc>
              <a:spcBef>
                <a:spcPts val="215"/>
              </a:spcBef>
            </a:pPr>
            <a:r>
              <a:rPr sz="2800" spc="114" dirty="0">
                <a:latin typeface="Tahoma"/>
                <a:cs typeface="Tahoma"/>
              </a:rPr>
              <a:t>75%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found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the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flowchart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“very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easy”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to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use </a:t>
            </a:r>
            <a:r>
              <a:rPr sz="2800" spc="-40" dirty="0">
                <a:latin typeface="Tahoma"/>
                <a:cs typeface="Tahoma"/>
              </a:rPr>
              <a:t>when</a:t>
            </a:r>
            <a:r>
              <a:rPr sz="2800" spc="-17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explaining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MyChart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proxy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access </a:t>
            </a:r>
            <a:r>
              <a:rPr sz="2800" dirty="0">
                <a:latin typeface="Tahoma"/>
                <a:cs typeface="Tahoma"/>
              </a:rPr>
              <a:t>enrollment</a:t>
            </a:r>
            <a:r>
              <a:rPr sz="2800" spc="-12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to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patients/guardians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spc="120" dirty="0">
                <a:latin typeface="Tahoma"/>
                <a:cs typeface="Tahoma"/>
              </a:rPr>
              <a:t>-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improved staff</a:t>
            </a:r>
            <a:r>
              <a:rPr sz="2800" spc="-15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understanding,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addresses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Health </a:t>
            </a:r>
            <a:r>
              <a:rPr sz="2800" dirty="0">
                <a:latin typeface="Tahoma"/>
                <a:cs typeface="Tahoma"/>
              </a:rPr>
              <a:t>Literacy/Access</a:t>
            </a:r>
            <a:r>
              <a:rPr sz="2800" spc="12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to</a:t>
            </a:r>
            <a:r>
              <a:rPr sz="2800" spc="125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Health</a:t>
            </a:r>
            <a:r>
              <a:rPr sz="2800" spc="12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Services/Access</a:t>
            </a:r>
            <a:r>
              <a:rPr sz="2800" spc="125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to </a:t>
            </a:r>
            <a:r>
              <a:rPr sz="2800" dirty="0">
                <a:latin typeface="Tahoma"/>
                <a:cs typeface="Tahoma"/>
              </a:rPr>
              <a:t>Primary</a:t>
            </a:r>
            <a:r>
              <a:rPr sz="2800" spc="-135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Care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800" spc="114" dirty="0">
                <a:latin typeface="Tahoma"/>
                <a:cs typeface="Tahoma"/>
              </a:rPr>
              <a:t>75%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found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the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flowchart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“very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useful”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for</a:t>
            </a:r>
            <a:endParaRPr sz="2800">
              <a:latin typeface="Tahoma"/>
              <a:cs typeface="Tahoma"/>
            </a:endParaRPr>
          </a:p>
          <a:p>
            <a:pPr marL="12700" marR="1013460">
              <a:lnSpc>
                <a:spcPts val="3890"/>
              </a:lnSpc>
              <a:spcBef>
                <a:spcPts val="215"/>
              </a:spcBef>
            </a:pPr>
            <a:r>
              <a:rPr sz="2800" dirty="0">
                <a:latin typeface="Tahoma"/>
                <a:cs typeface="Tahoma"/>
              </a:rPr>
              <a:t>handling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non-English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speaking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patients</a:t>
            </a:r>
            <a:r>
              <a:rPr sz="2800" spc="-170" dirty="0">
                <a:latin typeface="Tahoma"/>
                <a:cs typeface="Tahoma"/>
              </a:rPr>
              <a:t> </a:t>
            </a:r>
            <a:r>
              <a:rPr sz="2800" spc="70" dirty="0">
                <a:latin typeface="Tahoma"/>
                <a:cs typeface="Tahoma"/>
              </a:rPr>
              <a:t>- </a:t>
            </a:r>
            <a:r>
              <a:rPr sz="2800" dirty="0">
                <a:latin typeface="Tahoma"/>
                <a:cs typeface="Tahoma"/>
              </a:rPr>
              <a:t>addresses</a:t>
            </a:r>
            <a:r>
              <a:rPr sz="2800" spc="-4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Language/Literacy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800" spc="150" dirty="0">
                <a:latin typeface="Tahoma"/>
                <a:cs typeface="Tahoma"/>
              </a:rPr>
              <a:t>100%</a:t>
            </a:r>
            <a:r>
              <a:rPr sz="2800" spc="-16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of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staff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said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they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were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“very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likely”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to</a:t>
            </a:r>
            <a:endParaRPr sz="2800">
              <a:latin typeface="Tahoma"/>
              <a:cs typeface="Tahoma"/>
            </a:endParaRPr>
          </a:p>
          <a:p>
            <a:pPr marL="12700" marR="1010285">
              <a:lnSpc>
                <a:spcPts val="3890"/>
              </a:lnSpc>
              <a:spcBef>
                <a:spcPts val="100"/>
              </a:spcBef>
            </a:pPr>
            <a:r>
              <a:rPr sz="2800" dirty="0">
                <a:latin typeface="Tahoma"/>
                <a:cs typeface="Tahoma"/>
              </a:rPr>
              <a:t>use</a:t>
            </a:r>
            <a:r>
              <a:rPr sz="2800" spc="-20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the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flowchart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in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the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spc="-35" dirty="0">
                <a:latin typeface="Tahoma"/>
                <a:cs typeface="Tahoma"/>
              </a:rPr>
              <a:t>future,</a:t>
            </a:r>
            <a:r>
              <a:rPr sz="2800" spc="-20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and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“very </a:t>
            </a:r>
            <a:r>
              <a:rPr sz="2800" dirty="0">
                <a:latin typeface="Tahoma"/>
                <a:cs typeface="Tahoma"/>
              </a:rPr>
              <a:t>satisfied”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with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the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information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provided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683021" y="348463"/>
            <a:ext cx="3770629" cy="58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spc="-370" dirty="0"/>
              <a:t>Data</a:t>
            </a:r>
            <a:r>
              <a:rPr sz="3650" spc="-520" dirty="0"/>
              <a:t> </a:t>
            </a:r>
            <a:r>
              <a:rPr sz="3650" spc="-355" dirty="0"/>
              <a:t>Interpretation</a:t>
            </a:r>
            <a:endParaRPr sz="3650"/>
          </a:p>
        </p:txBody>
      </p:sp>
      <p:sp>
        <p:nvSpPr>
          <p:cNvPr id="19" name="object 19"/>
          <p:cNvSpPr/>
          <p:nvPr/>
        </p:nvSpPr>
        <p:spPr>
          <a:xfrm>
            <a:off x="6283966" y="6116170"/>
            <a:ext cx="835025" cy="450215"/>
          </a:xfrm>
          <a:custGeom>
            <a:avLst/>
            <a:gdLst/>
            <a:ahLst/>
            <a:cxnLst/>
            <a:rect l="l" t="t" r="r" b="b"/>
            <a:pathLst>
              <a:path w="835025" h="450215">
                <a:moveTo>
                  <a:pt x="417436" y="291144"/>
                </a:moveTo>
                <a:lnTo>
                  <a:pt x="417154" y="291144"/>
                </a:lnTo>
                <a:lnTo>
                  <a:pt x="0" y="145597"/>
                </a:lnTo>
                <a:lnTo>
                  <a:pt x="417295" y="0"/>
                </a:lnTo>
                <a:lnTo>
                  <a:pt x="834591" y="145597"/>
                </a:lnTo>
                <a:lnTo>
                  <a:pt x="772872" y="167130"/>
                </a:lnTo>
                <a:lnTo>
                  <a:pt x="772872" y="172924"/>
                </a:lnTo>
                <a:lnTo>
                  <a:pt x="756271" y="172924"/>
                </a:lnTo>
                <a:lnTo>
                  <a:pt x="417436" y="291144"/>
                </a:lnTo>
                <a:close/>
              </a:path>
              <a:path w="835025" h="450215">
                <a:moveTo>
                  <a:pt x="796824" y="414161"/>
                </a:moveTo>
                <a:lnTo>
                  <a:pt x="732318" y="414161"/>
                </a:lnTo>
                <a:lnTo>
                  <a:pt x="746742" y="329624"/>
                </a:lnTo>
                <a:lnTo>
                  <a:pt x="746324" y="329289"/>
                </a:lnTo>
                <a:lnTo>
                  <a:pt x="741655" y="324621"/>
                </a:lnTo>
                <a:lnTo>
                  <a:pt x="738781" y="318172"/>
                </a:lnTo>
                <a:lnTo>
                  <a:pt x="738781" y="311049"/>
                </a:lnTo>
                <a:lnTo>
                  <a:pt x="756271" y="286743"/>
                </a:lnTo>
                <a:lnTo>
                  <a:pt x="756271" y="172924"/>
                </a:lnTo>
                <a:lnTo>
                  <a:pt x="772872" y="172924"/>
                </a:lnTo>
                <a:lnTo>
                  <a:pt x="772872" y="286743"/>
                </a:lnTo>
                <a:lnTo>
                  <a:pt x="774614" y="287281"/>
                </a:lnTo>
                <a:lnTo>
                  <a:pt x="780987" y="291144"/>
                </a:lnTo>
                <a:lnTo>
                  <a:pt x="785972" y="296627"/>
                </a:lnTo>
                <a:lnTo>
                  <a:pt x="789219" y="303379"/>
                </a:lnTo>
                <a:lnTo>
                  <a:pt x="790379" y="311049"/>
                </a:lnTo>
                <a:lnTo>
                  <a:pt x="790379" y="318172"/>
                </a:lnTo>
                <a:lnTo>
                  <a:pt x="787487" y="324621"/>
                </a:lnTo>
                <a:lnTo>
                  <a:pt x="782819" y="329289"/>
                </a:lnTo>
                <a:lnTo>
                  <a:pt x="782401" y="329624"/>
                </a:lnTo>
                <a:lnTo>
                  <a:pt x="796824" y="414161"/>
                </a:lnTo>
                <a:close/>
              </a:path>
              <a:path w="835025" h="450215">
                <a:moveTo>
                  <a:pt x="417295" y="449609"/>
                </a:moveTo>
                <a:lnTo>
                  <a:pt x="346620" y="445714"/>
                </a:lnTo>
                <a:lnTo>
                  <a:pt x="285239" y="434866"/>
                </a:lnTo>
                <a:lnTo>
                  <a:pt x="236835" y="418324"/>
                </a:lnTo>
                <a:lnTo>
                  <a:pt x="193692" y="373193"/>
                </a:lnTo>
                <a:lnTo>
                  <a:pt x="193692" y="238092"/>
                </a:lnTo>
                <a:lnTo>
                  <a:pt x="417295" y="316109"/>
                </a:lnTo>
                <a:lnTo>
                  <a:pt x="640898" y="316109"/>
                </a:lnTo>
                <a:lnTo>
                  <a:pt x="640898" y="373193"/>
                </a:lnTo>
                <a:lnTo>
                  <a:pt x="629498" y="397348"/>
                </a:lnTo>
                <a:lnTo>
                  <a:pt x="597755" y="418324"/>
                </a:lnTo>
                <a:lnTo>
                  <a:pt x="549351" y="434866"/>
                </a:lnTo>
                <a:lnTo>
                  <a:pt x="487970" y="445714"/>
                </a:lnTo>
                <a:lnTo>
                  <a:pt x="417295" y="449609"/>
                </a:lnTo>
                <a:close/>
              </a:path>
              <a:path w="835025" h="450215">
                <a:moveTo>
                  <a:pt x="640898" y="316109"/>
                </a:moveTo>
                <a:lnTo>
                  <a:pt x="417295" y="316109"/>
                </a:lnTo>
                <a:lnTo>
                  <a:pt x="640898" y="238092"/>
                </a:lnTo>
                <a:lnTo>
                  <a:pt x="640898" y="3161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6385476" y="7877677"/>
            <a:ext cx="624840" cy="560705"/>
            <a:chOff x="6385476" y="7877677"/>
            <a:chExt cx="624840" cy="560705"/>
          </a:xfrm>
        </p:grpSpPr>
        <p:sp>
          <p:nvSpPr>
            <p:cNvPr id="21" name="object 21"/>
            <p:cNvSpPr/>
            <p:nvPr/>
          </p:nvSpPr>
          <p:spPr>
            <a:xfrm>
              <a:off x="6514500" y="7877677"/>
              <a:ext cx="367665" cy="367665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6833" y="367308"/>
                  </a:moveTo>
                  <a:lnTo>
                    <a:pt x="180436" y="367308"/>
                  </a:lnTo>
                  <a:lnTo>
                    <a:pt x="177377" y="366036"/>
                  </a:lnTo>
                  <a:lnTo>
                    <a:pt x="138311" y="326706"/>
                  </a:lnTo>
                  <a:lnTo>
                    <a:pt x="102753" y="289296"/>
                  </a:lnTo>
                  <a:lnTo>
                    <a:pt x="70052" y="251566"/>
                  </a:lnTo>
                  <a:lnTo>
                    <a:pt x="41756" y="213434"/>
                  </a:lnTo>
                  <a:lnTo>
                    <a:pt x="19631" y="175163"/>
                  </a:lnTo>
                  <a:lnTo>
                    <a:pt x="5176" y="136634"/>
                  </a:lnTo>
                  <a:lnTo>
                    <a:pt x="0" y="97859"/>
                  </a:lnTo>
                  <a:lnTo>
                    <a:pt x="7697" y="59808"/>
                  </a:lnTo>
                  <a:lnTo>
                    <a:pt x="28680" y="28696"/>
                  </a:lnTo>
                  <a:lnTo>
                    <a:pt x="59777" y="7702"/>
                  </a:lnTo>
                  <a:lnTo>
                    <a:pt x="97815" y="0"/>
                  </a:lnTo>
                  <a:lnTo>
                    <a:pt x="124840" y="2920"/>
                  </a:lnTo>
                  <a:lnTo>
                    <a:pt x="148754" y="11235"/>
                  </a:lnTo>
                  <a:lnTo>
                    <a:pt x="168429" y="24102"/>
                  </a:lnTo>
                  <a:lnTo>
                    <a:pt x="97815" y="24102"/>
                  </a:lnTo>
                  <a:lnTo>
                    <a:pt x="69155" y="29906"/>
                  </a:lnTo>
                  <a:lnTo>
                    <a:pt x="45723" y="45726"/>
                  </a:lnTo>
                  <a:lnTo>
                    <a:pt x="29910" y="69174"/>
                  </a:lnTo>
                  <a:lnTo>
                    <a:pt x="24107" y="97859"/>
                  </a:lnTo>
                  <a:lnTo>
                    <a:pt x="30287" y="136634"/>
                  </a:lnTo>
                  <a:lnTo>
                    <a:pt x="47718" y="177085"/>
                  </a:lnTo>
                  <a:lnTo>
                    <a:pt x="73920" y="217310"/>
                  </a:lnTo>
                  <a:lnTo>
                    <a:pt x="106777" y="257695"/>
                  </a:lnTo>
                  <a:lnTo>
                    <a:pt x="144080" y="298054"/>
                  </a:lnTo>
                  <a:lnTo>
                    <a:pt x="183624" y="338203"/>
                  </a:lnTo>
                  <a:lnTo>
                    <a:pt x="217534" y="338203"/>
                  </a:lnTo>
                  <a:lnTo>
                    <a:pt x="189900" y="366036"/>
                  </a:lnTo>
                  <a:lnTo>
                    <a:pt x="186833" y="367308"/>
                  </a:lnTo>
                  <a:close/>
                </a:path>
                <a:path w="367665" h="367665">
                  <a:moveTo>
                    <a:pt x="216777" y="41356"/>
                  </a:moveTo>
                  <a:lnTo>
                    <a:pt x="183767" y="41356"/>
                  </a:lnTo>
                  <a:lnTo>
                    <a:pt x="198388" y="23650"/>
                  </a:lnTo>
                  <a:lnTo>
                    <a:pt x="217761" y="10683"/>
                  </a:lnTo>
                  <a:lnTo>
                    <a:pt x="241544" y="2713"/>
                  </a:lnTo>
                  <a:lnTo>
                    <a:pt x="269397" y="0"/>
                  </a:lnTo>
                  <a:lnTo>
                    <a:pt x="307455" y="7702"/>
                  </a:lnTo>
                  <a:lnTo>
                    <a:pt x="331759" y="24102"/>
                  </a:lnTo>
                  <a:lnTo>
                    <a:pt x="269397" y="24102"/>
                  </a:lnTo>
                  <a:lnTo>
                    <a:pt x="246507" y="26284"/>
                  </a:lnTo>
                  <a:lnTo>
                    <a:pt x="224291" y="34465"/>
                  </a:lnTo>
                  <a:lnTo>
                    <a:pt x="216777" y="41356"/>
                  </a:lnTo>
                  <a:close/>
                </a:path>
                <a:path w="367665" h="367665">
                  <a:moveTo>
                    <a:pt x="189170" y="88918"/>
                  </a:moveTo>
                  <a:lnTo>
                    <a:pt x="177076" y="88410"/>
                  </a:lnTo>
                  <a:lnTo>
                    <a:pt x="172145" y="83700"/>
                  </a:lnTo>
                  <a:lnTo>
                    <a:pt x="171713" y="78639"/>
                  </a:lnTo>
                  <a:lnTo>
                    <a:pt x="171630" y="77667"/>
                  </a:lnTo>
                  <a:lnTo>
                    <a:pt x="163624" y="54461"/>
                  </a:lnTo>
                  <a:lnTo>
                    <a:pt x="146447" y="37697"/>
                  </a:lnTo>
                  <a:lnTo>
                    <a:pt x="123407" y="27526"/>
                  </a:lnTo>
                  <a:lnTo>
                    <a:pt x="97815" y="24102"/>
                  </a:lnTo>
                  <a:lnTo>
                    <a:pt x="168429" y="24102"/>
                  </a:lnTo>
                  <a:lnTo>
                    <a:pt x="168687" y="24271"/>
                  </a:lnTo>
                  <a:lnTo>
                    <a:pt x="183767" y="41356"/>
                  </a:lnTo>
                  <a:lnTo>
                    <a:pt x="216777" y="41356"/>
                  </a:lnTo>
                  <a:lnTo>
                    <a:pt x="206155" y="51099"/>
                  </a:lnTo>
                  <a:lnTo>
                    <a:pt x="195503" y="78639"/>
                  </a:lnTo>
                  <a:lnTo>
                    <a:pt x="194488" y="84615"/>
                  </a:lnTo>
                  <a:lnTo>
                    <a:pt x="189170" y="88918"/>
                  </a:lnTo>
                  <a:close/>
                </a:path>
                <a:path w="367665" h="367665">
                  <a:moveTo>
                    <a:pt x="217534" y="338203"/>
                  </a:moveTo>
                  <a:lnTo>
                    <a:pt x="183624" y="338203"/>
                  </a:lnTo>
                  <a:lnTo>
                    <a:pt x="223158" y="298054"/>
                  </a:lnTo>
                  <a:lnTo>
                    <a:pt x="260461" y="257695"/>
                  </a:lnTo>
                  <a:lnTo>
                    <a:pt x="293322" y="217310"/>
                  </a:lnTo>
                  <a:lnTo>
                    <a:pt x="319530" y="177085"/>
                  </a:lnTo>
                  <a:lnTo>
                    <a:pt x="336875" y="137207"/>
                  </a:lnTo>
                  <a:lnTo>
                    <a:pt x="343147" y="97859"/>
                  </a:lnTo>
                  <a:lnTo>
                    <a:pt x="337342" y="69174"/>
                  </a:lnTo>
                  <a:lnTo>
                    <a:pt x="321521" y="45726"/>
                  </a:lnTo>
                  <a:lnTo>
                    <a:pt x="298075" y="29906"/>
                  </a:lnTo>
                  <a:lnTo>
                    <a:pt x="269397" y="24102"/>
                  </a:lnTo>
                  <a:lnTo>
                    <a:pt x="331759" y="24102"/>
                  </a:lnTo>
                  <a:lnTo>
                    <a:pt x="338568" y="28696"/>
                  </a:lnTo>
                  <a:lnTo>
                    <a:pt x="359561" y="59808"/>
                  </a:lnTo>
                  <a:lnTo>
                    <a:pt x="367263" y="97859"/>
                  </a:lnTo>
                  <a:lnTo>
                    <a:pt x="362089" y="136634"/>
                  </a:lnTo>
                  <a:lnTo>
                    <a:pt x="347635" y="175163"/>
                  </a:lnTo>
                  <a:lnTo>
                    <a:pt x="325508" y="213434"/>
                  </a:lnTo>
                  <a:lnTo>
                    <a:pt x="297315" y="251427"/>
                  </a:lnTo>
                  <a:lnTo>
                    <a:pt x="264662" y="289122"/>
                  </a:lnTo>
                  <a:lnTo>
                    <a:pt x="229156" y="326497"/>
                  </a:lnTo>
                  <a:lnTo>
                    <a:pt x="217534" y="338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40585" y="7998531"/>
              <a:ext cx="113999" cy="11402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85476" y="7986144"/>
              <a:ext cx="234950" cy="382905"/>
            </a:xfrm>
            <a:custGeom>
              <a:avLst/>
              <a:gdLst/>
              <a:ahLst/>
              <a:cxnLst/>
              <a:rect l="l" t="t" r="r" b="b"/>
              <a:pathLst>
                <a:path w="234950" h="382904">
                  <a:moveTo>
                    <a:pt x="147713" y="382890"/>
                  </a:moveTo>
                  <a:lnTo>
                    <a:pt x="142259" y="382890"/>
                  </a:lnTo>
                  <a:lnTo>
                    <a:pt x="138807" y="381361"/>
                  </a:lnTo>
                  <a:lnTo>
                    <a:pt x="132317" y="373448"/>
                  </a:lnTo>
                  <a:lnTo>
                    <a:pt x="104708" y="340436"/>
                  </a:lnTo>
                  <a:lnTo>
                    <a:pt x="69300" y="296911"/>
                  </a:lnTo>
                  <a:lnTo>
                    <a:pt x="46727" y="265992"/>
                  </a:lnTo>
                  <a:lnTo>
                    <a:pt x="29262" y="231783"/>
                  </a:lnTo>
                  <a:lnTo>
                    <a:pt x="9196" y="181559"/>
                  </a:lnTo>
                  <a:lnTo>
                    <a:pt x="0" y="137532"/>
                  </a:lnTo>
                  <a:lnTo>
                    <a:pt x="1248" y="121776"/>
                  </a:lnTo>
                  <a:lnTo>
                    <a:pt x="25965" y="16933"/>
                  </a:lnTo>
                  <a:lnTo>
                    <a:pt x="46565" y="0"/>
                  </a:lnTo>
                  <a:lnTo>
                    <a:pt x="61756" y="4810"/>
                  </a:lnTo>
                  <a:lnTo>
                    <a:pt x="75396" y="18704"/>
                  </a:lnTo>
                  <a:lnTo>
                    <a:pt x="78289" y="25102"/>
                  </a:lnTo>
                  <a:lnTo>
                    <a:pt x="48795" y="25102"/>
                  </a:lnTo>
                  <a:lnTo>
                    <a:pt x="24722" y="127294"/>
                  </a:lnTo>
                  <a:lnTo>
                    <a:pt x="42055" y="200571"/>
                  </a:lnTo>
                  <a:lnTo>
                    <a:pt x="59418" y="238697"/>
                  </a:lnTo>
                  <a:lnTo>
                    <a:pt x="88331" y="282104"/>
                  </a:lnTo>
                  <a:lnTo>
                    <a:pt x="123344" y="325132"/>
                  </a:lnTo>
                  <a:lnTo>
                    <a:pt x="148757" y="355536"/>
                  </a:lnTo>
                  <a:lnTo>
                    <a:pt x="199690" y="355536"/>
                  </a:lnTo>
                  <a:lnTo>
                    <a:pt x="151701" y="381361"/>
                  </a:lnTo>
                  <a:lnTo>
                    <a:pt x="149679" y="382419"/>
                  </a:lnTo>
                  <a:lnTo>
                    <a:pt x="147713" y="382890"/>
                  </a:lnTo>
                  <a:close/>
                </a:path>
                <a:path w="234950" h="382904">
                  <a:moveTo>
                    <a:pt x="139801" y="251915"/>
                  </a:moveTo>
                  <a:lnTo>
                    <a:pt x="129493" y="251915"/>
                  </a:lnTo>
                  <a:lnTo>
                    <a:pt x="120151" y="240893"/>
                  </a:lnTo>
                  <a:lnTo>
                    <a:pt x="113847" y="233345"/>
                  </a:lnTo>
                  <a:lnTo>
                    <a:pt x="103541" y="220892"/>
                  </a:lnTo>
                  <a:lnTo>
                    <a:pt x="94677" y="210079"/>
                  </a:lnTo>
                  <a:lnTo>
                    <a:pt x="92597" y="207627"/>
                  </a:lnTo>
                  <a:lnTo>
                    <a:pt x="91753" y="206598"/>
                  </a:lnTo>
                  <a:lnTo>
                    <a:pt x="91017" y="205412"/>
                  </a:lnTo>
                  <a:lnTo>
                    <a:pt x="88551" y="201566"/>
                  </a:lnTo>
                  <a:lnTo>
                    <a:pt x="67523" y="166841"/>
                  </a:lnTo>
                  <a:lnTo>
                    <a:pt x="57995" y="140879"/>
                  </a:lnTo>
                  <a:lnTo>
                    <a:pt x="57993" y="112388"/>
                  </a:lnTo>
                  <a:lnTo>
                    <a:pt x="65465" y="70512"/>
                  </a:lnTo>
                  <a:lnTo>
                    <a:pt x="65543" y="70076"/>
                  </a:lnTo>
                  <a:lnTo>
                    <a:pt x="65614" y="69797"/>
                  </a:lnTo>
                  <a:lnTo>
                    <a:pt x="63331" y="51489"/>
                  </a:lnTo>
                  <a:lnTo>
                    <a:pt x="58864" y="38264"/>
                  </a:lnTo>
                  <a:lnTo>
                    <a:pt x="53567" y="29632"/>
                  </a:lnTo>
                  <a:lnTo>
                    <a:pt x="48795" y="25102"/>
                  </a:lnTo>
                  <a:lnTo>
                    <a:pt x="78289" y="25102"/>
                  </a:lnTo>
                  <a:lnTo>
                    <a:pt x="85422" y="40874"/>
                  </a:lnTo>
                  <a:lnTo>
                    <a:pt x="89668" y="69797"/>
                  </a:lnTo>
                  <a:lnTo>
                    <a:pt x="89716" y="72306"/>
                  </a:lnTo>
                  <a:lnTo>
                    <a:pt x="84958" y="96332"/>
                  </a:lnTo>
                  <a:lnTo>
                    <a:pt x="82238" y="112388"/>
                  </a:lnTo>
                  <a:lnTo>
                    <a:pt x="82137" y="112988"/>
                  </a:lnTo>
                  <a:lnTo>
                    <a:pt x="80969" y="126019"/>
                  </a:lnTo>
                  <a:lnTo>
                    <a:pt x="81574" y="135214"/>
                  </a:lnTo>
                  <a:lnTo>
                    <a:pt x="81668" y="136643"/>
                  </a:lnTo>
                  <a:lnTo>
                    <a:pt x="84663" y="146879"/>
                  </a:lnTo>
                  <a:lnTo>
                    <a:pt x="135965" y="146879"/>
                  </a:lnTo>
                  <a:lnTo>
                    <a:pt x="143901" y="152751"/>
                  </a:lnTo>
                  <a:lnTo>
                    <a:pt x="150600" y="159309"/>
                  </a:lnTo>
                  <a:lnTo>
                    <a:pt x="105305" y="159309"/>
                  </a:lnTo>
                  <a:lnTo>
                    <a:pt x="105034" y="159673"/>
                  </a:lnTo>
                  <a:lnTo>
                    <a:pt x="104591" y="160438"/>
                  </a:lnTo>
                  <a:lnTo>
                    <a:pt x="103399" y="164867"/>
                  </a:lnTo>
                  <a:lnTo>
                    <a:pt x="103473" y="166841"/>
                  </a:lnTo>
                  <a:lnTo>
                    <a:pt x="103582" y="169718"/>
                  </a:lnTo>
                  <a:lnTo>
                    <a:pt x="103665" y="171915"/>
                  </a:lnTo>
                  <a:lnTo>
                    <a:pt x="132711" y="217823"/>
                  </a:lnTo>
                  <a:lnTo>
                    <a:pt x="143660" y="230986"/>
                  </a:lnTo>
                  <a:lnTo>
                    <a:pt x="147527" y="236054"/>
                  </a:lnTo>
                  <a:lnTo>
                    <a:pt x="148235" y="240707"/>
                  </a:lnTo>
                  <a:lnTo>
                    <a:pt x="143982" y="249306"/>
                  </a:lnTo>
                  <a:lnTo>
                    <a:pt x="139801" y="251915"/>
                  </a:lnTo>
                  <a:close/>
                </a:path>
                <a:path w="234950" h="382904">
                  <a:moveTo>
                    <a:pt x="135965" y="146879"/>
                  </a:moveTo>
                  <a:lnTo>
                    <a:pt x="84663" y="146879"/>
                  </a:lnTo>
                  <a:lnTo>
                    <a:pt x="89609" y="139438"/>
                  </a:lnTo>
                  <a:lnTo>
                    <a:pt x="97579" y="135214"/>
                  </a:lnTo>
                  <a:lnTo>
                    <a:pt x="106828" y="135214"/>
                  </a:lnTo>
                  <a:lnTo>
                    <a:pt x="118386" y="137171"/>
                  </a:lnTo>
                  <a:lnTo>
                    <a:pt x="130760" y="143026"/>
                  </a:lnTo>
                  <a:lnTo>
                    <a:pt x="135965" y="146879"/>
                  </a:lnTo>
                  <a:close/>
                </a:path>
                <a:path w="234950" h="382904">
                  <a:moveTo>
                    <a:pt x="199690" y="355536"/>
                  </a:moveTo>
                  <a:lnTo>
                    <a:pt x="148757" y="355536"/>
                  </a:lnTo>
                  <a:lnTo>
                    <a:pt x="208233" y="323535"/>
                  </a:lnTo>
                  <a:lnTo>
                    <a:pt x="191843" y="250128"/>
                  </a:lnTo>
                  <a:lnTo>
                    <a:pt x="190969" y="245368"/>
                  </a:lnTo>
                  <a:lnTo>
                    <a:pt x="190176" y="240893"/>
                  </a:lnTo>
                  <a:lnTo>
                    <a:pt x="189349" y="236383"/>
                  </a:lnTo>
                  <a:lnTo>
                    <a:pt x="188663" y="235061"/>
                  </a:lnTo>
                  <a:lnTo>
                    <a:pt x="178806" y="224253"/>
                  </a:lnTo>
                  <a:lnTo>
                    <a:pt x="174632" y="219428"/>
                  </a:lnTo>
                  <a:lnTo>
                    <a:pt x="163654" y="207051"/>
                  </a:lnTo>
                  <a:lnTo>
                    <a:pt x="154615" y="197335"/>
                  </a:lnTo>
                  <a:lnTo>
                    <a:pt x="147105" y="189650"/>
                  </a:lnTo>
                  <a:lnTo>
                    <a:pt x="140372" y="183025"/>
                  </a:lnTo>
                  <a:lnTo>
                    <a:pt x="140215" y="182846"/>
                  </a:lnTo>
                  <a:lnTo>
                    <a:pt x="126627" y="169718"/>
                  </a:lnTo>
                  <a:lnTo>
                    <a:pt x="116573" y="162677"/>
                  </a:lnTo>
                  <a:lnTo>
                    <a:pt x="109991" y="159836"/>
                  </a:lnTo>
                  <a:lnTo>
                    <a:pt x="106821" y="159309"/>
                  </a:lnTo>
                  <a:lnTo>
                    <a:pt x="150600" y="159309"/>
                  </a:lnTo>
                  <a:lnTo>
                    <a:pt x="181549" y="190893"/>
                  </a:lnTo>
                  <a:lnTo>
                    <a:pt x="196840" y="208249"/>
                  </a:lnTo>
                  <a:lnTo>
                    <a:pt x="202100" y="214018"/>
                  </a:lnTo>
                  <a:lnTo>
                    <a:pt x="215455" y="245225"/>
                  </a:lnTo>
                  <a:lnTo>
                    <a:pt x="234937" y="332492"/>
                  </a:lnTo>
                  <a:lnTo>
                    <a:pt x="232457" y="337902"/>
                  </a:lnTo>
                  <a:lnTo>
                    <a:pt x="199690" y="355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12754" y="8293026"/>
              <a:ext cx="158251" cy="14244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76371" y="7991626"/>
              <a:ext cx="234315" cy="383540"/>
            </a:xfrm>
            <a:custGeom>
              <a:avLst/>
              <a:gdLst/>
              <a:ahLst/>
              <a:cxnLst/>
              <a:rect l="l" t="t" r="r" b="b"/>
              <a:pathLst>
                <a:path w="234315" h="383540">
                  <a:moveTo>
                    <a:pt x="174750" y="146886"/>
                  </a:moveTo>
                  <a:lnTo>
                    <a:pt x="150303" y="146886"/>
                  </a:lnTo>
                  <a:lnTo>
                    <a:pt x="151739" y="143319"/>
                  </a:lnTo>
                  <a:lnTo>
                    <a:pt x="152726" y="139981"/>
                  </a:lnTo>
                  <a:lnTo>
                    <a:pt x="153216" y="137185"/>
                  </a:lnTo>
                  <a:lnTo>
                    <a:pt x="153312" y="136643"/>
                  </a:lnTo>
                  <a:lnTo>
                    <a:pt x="153923" y="127329"/>
                  </a:lnTo>
                  <a:lnTo>
                    <a:pt x="154008" y="126026"/>
                  </a:lnTo>
                  <a:lnTo>
                    <a:pt x="152841" y="112997"/>
                  </a:lnTo>
                  <a:lnTo>
                    <a:pt x="150024" y="96344"/>
                  </a:lnTo>
                  <a:lnTo>
                    <a:pt x="145270" y="72328"/>
                  </a:lnTo>
                  <a:lnTo>
                    <a:pt x="145312" y="69812"/>
                  </a:lnTo>
                  <a:lnTo>
                    <a:pt x="149560" y="40889"/>
                  </a:lnTo>
                  <a:lnTo>
                    <a:pt x="159587" y="18712"/>
                  </a:lnTo>
                  <a:lnTo>
                    <a:pt x="173225" y="4813"/>
                  </a:lnTo>
                  <a:lnTo>
                    <a:pt x="188414" y="0"/>
                  </a:lnTo>
                  <a:lnTo>
                    <a:pt x="195540" y="1198"/>
                  </a:lnTo>
                  <a:lnTo>
                    <a:pt x="201572" y="4604"/>
                  </a:lnTo>
                  <a:lnTo>
                    <a:pt x="206163" y="9935"/>
                  </a:lnTo>
                  <a:lnTo>
                    <a:pt x="208971" y="16911"/>
                  </a:lnTo>
                  <a:lnTo>
                    <a:pt x="210903" y="25109"/>
                  </a:lnTo>
                  <a:lnTo>
                    <a:pt x="186148" y="25109"/>
                  </a:lnTo>
                  <a:lnTo>
                    <a:pt x="181398" y="29649"/>
                  </a:lnTo>
                  <a:lnTo>
                    <a:pt x="176110" y="38285"/>
                  </a:lnTo>
                  <a:lnTo>
                    <a:pt x="171639" y="51510"/>
                  </a:lnTo>
                  <a:lnTo>
                    <a:pt x="169337" y="69812"/>
                  </a:lnTo>
                  <a:lnTo>
                    <a:pt x="169408" y="70090"/>
                  </a:lnTo>
                  <a:lnTo>
                    <a:pt x="176961" y="112402"/>
                  </a:lnTo>
                  <a:lnTo>
                    <a:pt x="176955" y="140889"/>
                  </a:lnTo>
                  <a:lnTo>
                    <a:pt x="174750" y="146886"/>
                  </a:lnTo>
                  <a:close/>
                </a:path>
                <a:path w="234315" h="383540">
                  <a:moveTo>
                    <a:pt x="117618" y="355572"/>
                  </a:moveTo>
                  <a:lnTo>
                    <a:pt x="86216" y="355572"/>
                  </a:lnTo>
                  <a:lnTo>
                    <a:pt x="111616" y="325175"/>
                  </a:lnTo>
                  <a:lnTo>
                    <a:pt x="128995" y="304101"/>
                  </a:lnTo>
                  <a:lnTo>
                    <a:pt x="163311" y="260499"/>
                  </a:lnTo>
                  <a:lnTo>
                    <a:pt x="193045" y="200570"/>
                  </a:lnTo>
                  <a:lnTo>
                    <a:pt x="207270" y="159227"/>
                  </a:lnTo>
                  <a:lnTo>
                    <a:pt x="210208" y="127329"/>
                  </a:lnTo>
                  <a:lnTo>
                    <a:pt x="186148" y="25109"/>
                  </a:lnTo>
                  <a:lnTo>
                    <a:pt x="210903" y="25109"/>
                  </a:lnTo>
                  <a:lnTo>
                    <a:pt x="233688" y="121790"/>
                  </a:lnTo>
                  <a:lnTo>
                    <a:pt x="231140" y="162673"/>
                  </a:lnTo>
                  <a:lnTo>
                    <a:pt x="214907" y="210849"/>
                  </a:lnTo>
                  <a:lnTo>
                    <a:pt x="195300" y="252778"/>
                  </a:lnTo>
                  <a:lnTo>
                    <a:pt x="165683" y="296924"/>
                  </a:lnTo>
                  <a:lnTo>
                    <a:pt x="130253" y="340463"/>
                  </a:lnTo>
                  <a:lnTo>
                    <a:pt x="117618" y="355572"/>
                  </a:lnTo>
                  <a:close/>
                </a:path>
                <a:path w="234315" h="383540">
                  <a:moveTo>
                    <a:pt x="92720" y="382912"/>
                  </a:moveTo>
                  <a:lnTo>
                    <a:pt x="87259" y="382912"/>
                  </a:lnTo>
                  <a:lnTo>
                    <a:pt x="85294" y="382447"/>
                  </a:lnTo>
                  <a:lnTo>
                    <a:pt x="2487" y="337902"/>
                  </a:lnTo>
                  <a:lnTo>
                    <a:pt x="0" y="332492"/>
                  </a:lnTo>
                  <a:lnTo>
                    <a:pt x="19526" y="245260"/>
                  </a:lnTo>
                  <a:lnTo>
                    <a:pt x="20950" y="237305"/>
                  </a:lnTo>
                  <a:lnTo>
                    <a:pt x="38169" y="208221"/>
                  </a:lnTo>
                  <a:lnTo>
                    <a:pt x="42128" y="203668"/>
                  </a:lnTo>
                  <a:lnTo>
                    <a:pt x="70577" y="172874"/>
                  </a:lnTo>
                  <a:lnTo>
                    <a:pt x="104228" y="143040"/>
                  </a:lnTo>
                  <a:lnTo>
                    <a:pt x="128159" y="135228"/>
                  </a:lnTo>
                  <a:lnTo>
                    <a:pt x="137394" y="135228"/>
                  </a:lnTo>
                  <a:lnTo>
                    <a:pt x="145363" y="139452"/>
                  </a:lnTo>
                  <a:lnTo>
                    <a:pt x="150303" y="146886"/>
                  </a:lnTo>
                  <a:lnTo>
                    <a:pt x="174750" y="146886"/>
                  </a:lnTo>
                  <a:lnTo>
                    <a:pt x="170213" y="159227"/>
                  </a:lnTo>
                  <a:lnTo>
                    <a:pt x="128756" y="159227"/>
                  </a:lnTo>
                  <a:lnTo>
                    <a:pt x="124970" y="159857"/>
                  </a:lnTo>
                  <a:lnTo>
                    <a:pt x="118440" y="162673"/>
                  </a:lnTo>
                  <a:lnTo>
                    <a:pt x="108332" y="169736"/>
                  </a:lnTo>
                  <a:lnTo>
                    <a:pt x="94743" y="182868"/>
                  </a:lnTo>
                  <a:lnTo>
                    <a:pt x="94421" y="183225"/>
                  </a:lnTo>
                  <a:lnTo>
                    <a:pt x="87846" y="189672"/>
                  </a:lnTo>
                  <a:lnTo>
                    <a:pt x="80334" y="197360"/>
                  </a:lnTo>
                  <a:lnTo>
                    <a:pt x="71296" y="207079"/>
                  </a:lnTo>
                  <a:lnTo>
                    <a:pt x="60319" y="219457"/>
                  </a:lnTo>
                  <a:lnTo>
                    <a:pt x="56145" y="224246"/>
                  </a:lnTo>
                  <a:lnTo>
                    <a:pt x="46281" y="235032"/>
                  </a:lnTo>
                  <a:lnTo>
                    <a:pt x="45595" y="236333"/>
                  </a:lnTo>
                  <a:lnTo>
                    <a:pt x="43115" y="250092"/>
                  </a:lnTo>
                  <a:lnTo>
                    <a:pt x="26704" y="323571"/>
                  </a:lnTo>
                  <a:lnTo>
                    <a:pt x="86216" y="355572"/>
                  </a:lnTo>
                  <a:lnTo>
                    <a:pt x="117618" y="355572"/>
                  </a:lnTo>
                  <a:lnTo>
                    <a:pt x="102648" y="373470"/>
                  </a:lnTo>
                  <a:lnTo>
                    <a:pt x="96158" y="381375"/>
                  </a:lnTo>
                  <a:lnTo>
                    <a:pt x="92720" y="382912"/>
                  </a:lnTo>
                  <a:close/>
                </a:path>
                <a:path w="234315" h="383540">
                  <a:moveTo>
                    <a:pt x="105508" y="251872"/>
                  </a:moveTo>
                  <a:lnTo>
                    <a:pt x="95093" y="251872"/>
                  </a:lnTo>
                  <a:lnTo>
                    <a:pt x="91005" y="249356"/>
                  </a:lnTo>
                  <a:lnTo>
                    <a:pt x="88975" y="245260"/>
                  </a:lnTo>
                  <a:lnTo>
                    <a:pt x="86792" y="240929"/>
                  </a:lnTo>
                  <a:lnTo>
                    <a:pt x="86709" y="240764"/>
                  </a:lnTo>
                  <a:lnTo>
                    <a:pt x="87366" y="236333"/>
                  </a:lnTo>
                  <a:lnTo>
                    <a:pt x="87402" y="236090"/>
                  </a:lnTo>
                  <a:lnTo>
                    <a:pt x="91191" y="231129"/>
                  </a:lnTo>
                  <a:lnTo>
                    <a:pt x="101725" y="218450"/>
                  </a:lnTo>
                  <a:lnTo>
                    <a:pt x="121611" y="194740"/>
                  </a:lnTo>
                  <a:lnTo>
                    <a:pt x="123677" y="192181"/>
                  </a:lnTo>
                  <a:lnTo>
                    <a:pt x="128865" y="181159"/>
                  </a:lnTo>
                  <a:lnTo>
                    <a:pt x="131266" y="171918"/>
                  </a:lnTo>
                  <a:lnTo>
                    <a:pt x="131351" y="169736"/>
                  </a:lnTo>
                  <a:lnTo>
                    <a:pt x="131465" y="166840"/>
                  </a:lnTo>
                  <a:lnTo>
                    <a:pt x="129552" y="159227"/>
                  </a:lnTo>
                  <a:lnTo>
                    <a:pt x="170213" y="159227"/>
                  </a:lnTo>
                  <a:lnTo>
                    <a:pt x="167414" y="166840"/>
                  </a:lnTo>
                  <a:lnTo>
                    <a:pt x="146364" y="201545"/>
                  </a:lnTo>
                  <a:lnTo>
                    <a:pt x="143891" y="205404"/>
                  </a:lnTo>
                  <a:lnTo>
                    <a:pt x="143148" y="206612"/>
                  </a:lnTo>
                  <a:lnTo>
                    <a:pt x="140224" y="210093"/>
                  </a:lnTo>
                  <a:lnTo>
                    <a:pt x="136238" y="214995"/>
                  </a:lnTo>
                  <a:lnTo>
                    <a:pt x="126341" y="227027"/>
                  </a:lnTo>
                  <a:lnTo>
                    <a:pt x="114792" y="240929"/>
                  </a:lnTo>
                  <a:lnTo>
                    <a:pt x="105508" y="251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25821" y="8298529"/>
              <a:ext cx="159495" cy="139828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46361" y="6906879"/>
            <a:ext cx="709804" cy="6680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99772" y="0"/>
            <a:ext cx="7688580" cy="10287000"/>
            <a:chOff x="10599772" y="0"/>
            <a:chExt cx="76885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54777" y="0"/>
              <a:ext cx="6433222" cy="68888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9111" y="4182763"/>
              <a:ext cx="6898888" cy="6104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69048" y="4288811"/>
              <a:ext cx="6418951" cy="59981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48545" y="4730408"/>
              <a:ext cx="6039454" cy="55565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99772" y="0"/>
              <a:ext cx="4788409" cy="4321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11148" y="0"/>
              <a:ext cx="4042174" cy="41308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17545" y="0"/>
              <a:ext cx="3405123" cy="3782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44248" y="1322393"/>
              <a:ext cx="3843750" cy="52673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55626" y="1794912"/>
              <a:ext cx="3632373" cy="46042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62021" y="2145093"/>
              <a:ext cx="3325978" cy="3905800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93452" y="1010855"/>
            <a:ext cx="6371590" cy="1345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650" spc="-710" dirty="0"/>
              <a:t>Sustainability</a:t>
            </a:r>
            <a:endParaRPr sz="8650"/>
          </a:p>
        </p:txBody>
      </p: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0786" y="3339091"/>
            <a:ext cx="121290" cy="12129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0786" y="4419680"/>
            <a:ext cx="121290" cy="1212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70786" y="6040564"/>
            <a:ext cx="121290" cy="12129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70786" y="7121152"/>
            <a:ext cx="121290" cy="12129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0786" y="8201742"/>
            <a:ext cx="121290" cy="12129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/>
              <a:t>Incorporate</a:t>
            </a:r>
            <a:r>
              <a:rPr spc="-175" dirty="0"/>
              <a:t> </a:t>
            </a:r>
            <a:r>
              <a:rPr spc="-10" dirty="0"/>
              <a:t>the</a:t>
            </a:r>
            <a:r>
              <a:rPr spc="-170" dirty="0"/>
              <a:t> </a:t>
            </a:r>
            <a:r>
              <a:rPr spc="-10" dirty="0"/>
              <a:t>flowchart</a:t>
            </a:r>
            <a:r>
              <a:rPr spc="-175" dirty="0"/>
              <a:t> </a:t>
            </a:r>
            <a:r>
              <a:rPr dirty="0"/>
              <a:t>into</a:t>
            </a:r>
            <a:r>
              <a:rPr spc="-170" dirty="0"/>
              <a:t> </a:t>
            </a:r>
            <a:r>
              <a:rPr spc="-30" dirty="0"/>
              <a:t>reg.</a:t>
            </a:r>
            <a:r>
              <a:rPr spc="-175" dirty="0"/>
              <a:t> </a:t>
            </a:r>
            <a:r>
              <a:rPr spc="-10" dirty="0"/>
              <a:t>management</a:t>
            </a: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pc="-10" dirty="0"/>
          </a:p>
          <a:p>
            <a:pPr marL="12700" marR="5080">
              <a:lnSpc>
                <a:spcPct val="131300"/>
              </a:lnSpc>
            </a:pPr>
            <a:r>
              <a:rPr dirty="0"/>
              <a:t>Collect</a:t>
            </a:r>
            <a:r>
              <a:rPr spc="-155" dirty="0"/>
              <a:t> </a:t>
            </a:r>
            <a:r>
              <a:rPr spc="-20" dirty="0"/>
              <a:t>feedback</a:t>
            </a:r>
            <a:r>
              <a:rPr spc="-155" dirty="0"/>
              <a:t> </a:t>
            </a:r>
            <a:r>
              <a:rPr spc="-10" dirty="0"/>
              <a:t>from</a:t>
            </a:r>
            <a:r>
              <a:rPr spc="-150" dirty="0"/>
              <a:t> </a:t>
            </a:r>
            <a:r>
              <a:rPr spc="-20" dirty="0"/>
              <a:t>patients,</a:t>
            </a:r>
            <a:r>
              <a:rPr spc="-155" dirty="0"/>
              <a:t> </a:t>
            </a:r>
            <a:r>
              <a:rPr dirty="0"/>
              <a:t>and</a:t>
            </a:r>
            <a:r>
              <a:rPr spc="-150" dirty="0"/>
              <a:t> </a:t>
            </a:r>
            <a:r>
              <a:rPr spc="-20" dirty="0"/>
              <a:t>staff</a:t>
            </a:r>
            <a:r>
              <a:rPr spc="-155" dirty="0"/>
              <a:t> </a:t>
            </a:r>
            <a:r>
              <a:rPr dirty="0"/>
              <a:t>on</a:t>
            </a:r>
            <a:r>
              <a:rPr spc="-155" dirty="0"/>
              <a:t> </a:t>
            </a:r>
            <a:r>
              <a:rPr spc="-10" dirty="0"/>
              <a:t>enrollment</a:t>
            </a:r>
            <a:r>
              <a:rPr spc="-150" dirty="0"/>
              <a:t> </a:t>
            </a:r>
            <a:r>
              <a:rPr spc="-10" dirty="0"/>
              <a:t>processes </a:t>
            </a:r>
            <a:r>
              <a:rPr dirty="0"/>
              <a:t>and</a:t>
            </a:r>
            <a:r>
              <a:rPr spc="-160" dirty="0"/>
              <a:t> </a:t>
            </a:r>
            <a:r>
              <a:rPr spc="-10" dirty="0"/>
              <a:t>expectations</a:t>
            </a:r>
            <a:r>
              <a:rPr spc="-155" dirty="0"/>
              <a:t> </a:t>
            </a:r>
            <a:r>
              <a:rPr spc="114" dirty="0"/>
              <a:t>-</a:t>
            </a:r>
            <a:r>
              <a:rPr spc="-155" dirty="0"/>
              <a:t> </a:t>
            </a:r>
            <a:r>
              <a:rPr spc="-25" dirty="0"/>
              <a:t>surveys,</a:t>
            </a:r>
            <a:r>
              <a:rPr spc="-155" dirty="0"/>
              <a:t> </a:t>
            </a:r>
            <a:r>
              <a:rPr dirty="0"/>
              <a:t>suggestion</a:t>
            </a:r>
            <a:r>
              <a:rPr spc="-155" dirty="0"/>
              <a:t> </a:t>
            </a:r>
            <a:r>
              <a:rPr spc="-10" dirty="0"/>
              <a:t>boxes</a:t>
            </a:r>
          </a:p>
          <a:p>
            <a:pPr>
              <a:lnSpc>
                <a:spcPct val="100000"/>
              </a:lnSpc>
              <a:spcBef>
                <a:spcPts val="201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spc="-65" dirty="0"/>
              <a:t>Review</a:t>
            </a:r>
            <a:r>
              <a:rPr spc="-175" dirty="0"/>
              <a:t> </a:t>
            </a:r>
            <a:r>
              <a:rPr spc="-50" dirty="0"/>
              <a:t>when</a:t>
            </a:r>
            <a:r>
              <a:rPr spc="-170" dirty="0"/>
              <a:t> </a:t>
            </a:r>
            <a:r>
              <a:rPr dirty="0"/>
              <a:t>necessary</a:t>
            </a:r>
            <a:r>
              <a:rPr spc="-170" dirty="0"/>
              <a:t> </a:t>
            </a:r>
            <a:r>
              <a:rPr dirty="0"/>
              <a:t>for</a:t>
            </a:r>
            <a:r>
              <a:rPr spc="-170" dirty="0"/>
              <a:t> </a:t>
            </a:r>
            <a:r>
              <a:rPr spc="-10" dirty="0"/>
              <a:t>updates</a:t>
            </a:r>
          </a:p>
          <a:p>
            <a:pPr>
              <a:lnSpc>
                <a:spcPct val="100000"/>
              </a:lnSpc>
              <a:spcBef>
                <a:spcPts val="2005"/>
              </a:spcBef>
            </a:pPr>
            <a:endParaRPr spc="-1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5" dirty="0"/>
              <a:t>Make</a:t>
            </a:r>
            <a:r>
              <a:rPr spc="-160" dirty="0"/>
              <a:t> </a:t>
            </a:r>
            <a:r>
              <a:rPr dirty="0"/>
              <a:t>it</a:t>
            </a:r>
            <a:r>
              <a:rPr spc="-160" dirty="0"/>
              <a:t> </a:t>
            </a:r>
            <a:r>
              <a:rPr dirty="0"/>
              <a:t>digitally</a:t>
            </a:r>
            <a:r>
              <a:rPr spc="-160" dirty="0"/>
              <a:t> </a:t>
            </a:r>
            <a:r>
              <a:rPr spc="-25" dirty="0"/>
              <a:t>available,</a:t>
            </a:r>
            <a:r>
              <a:rPr spc="-160" dirty="0"/>
              <a:t> </a:t>
            </a:r>
            <a:r>
              <a:rPr spc="-10" dirty="0"/>
              <a:t>if</a:t>
            </a:r>
            <a:r>
              <a:rPr spc="-160" dirty="0"/>
              <a:t> </a:t>
            </a:r>
            <a:r>
              <a:rPr spc="-35" dirty="0"/>
              <a:t>deemed</a:t>
            </a:r>
            <a:r>
              <a:rPr spc="-160" dirty="0"/>
              <a:t> </a:t>
            </a:r>
            <a:r>
              <a:rPr spc="-10" dirty="0"/>
              <a:t>beneficial</a:t>
            </a: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pc="-10" dirty="0"/>
          </a:p>
          <a:p>
            <a:pPr marL="12700" marR="457200">
              <a:lnSpc>
                <a:spcPct val="131300"/>
              </a:lnSpc>
            </a:pPr>
            <a:r>
              <a:rPr dirty="0"/>
              <a:t>Track</a:t>
            </a:r>
            <a:r>
              <a:rPr spc="-175" dirty="0"/>
              <a:t> </a:t>
            </a:r>
            <a:r>
              <a:rPr spc="-10" dirty="0"/>
              <a:t>performance</a:t>
            </a:r>
            <a:r>
              <a:rPr spc="-170" dirty="0"/>
              <a:t> </a:t>
            </a:r>
            <a:r>
              <a:rPr dirty="0"/>
              <a:t>metrics</a:t>
            </a:r>
            <a:r>
              <a:rPr spc="-170" dirty="0"/>
              <a:t> </a:t>
            </a:r>
            <a:r>
              <a:rPr dirty="0"/>
              <a:t>like</a:t>
            </a:r>
            <a:r>
              <a:rPr spc="-175" dirty="0"/>
              <a:t> </a:t>
            </a:r>
            <a:r>
              <a:rPr spc="-65" dirty="0"/>
              <a:t>#</a:t>
            </a:r>
            <a:r>
              <a:rPr spc="-170" dirty="0"/>
              <a:t> </a:t>
            </a:r>
            <a:r>
              <a:rPr spc="-20" dirty="0"/>
              <a:t>of</a:t>
            </a:r>
            <a:r>
              <a:rPr spc="-170" dirty="0"/>
              <a:t> </a:t>
            </a:r>
            <a:r>
              <a:rPr spc="-10" dirty="0"/>
              <a:t>active</a:t>
            </a:r>
            <a:r>
              <a:rPr spc="-170" dirty="0"/>
              <a:t> </a:t>
            </a:r>
            <a:r>
              <a:rPr dirty="0"/>
              <a:t>MyChart</a:t>
            </a:r>
            <a:r>
              <a:rPr spc="-175" dirty="0"/>
              <a:t> </a:t>
            </a:r>
            <a:r>
              <a:rPr spc="-10" dirty="0"/>
              <a:t>accounts, patient</a:t>
            </a:r>
            <a:r>
              <a:rPr spc="-145" dirty="0"/>
              <a:t> </a:t>
            </a:r>
            <a:r>
              <a:rPr spc="-10" dirty="0"/>
              <a:t>satisfaction,</a:t>
            </a:r>
            <a:r>
              <a:rPr spc="-140" dirty="0"/>
              <a:t> </a:t>
            </a:r>
            <a:r>
              <a:rPr dirty="0"/>
              <a:t>and</a:t>
            </a:r>
            <a:r>
              <a:rPr spc="-145" dirty="0"/>
              <a:t> </a:t>
            </a:r>
            <a:r>
              <a:rPr spc="-20" dirty="0"/>
              <a:t>staff</a:t>
            </a:r>
            <a:r>
              <a:rPr spc="-140" dirty="0"/>
              <a:t> </a:t>
            </a:r>
            <a:r>
              <a:rPr dirty="0"/>
              <a:t>literacy</a:t>
            </a:r>
            <a:r>
              <a:rPr spc="-140" dirty="0"/>
              <a:t> </a:t>
            </a:r>
            <a:r>
              <a:rPr spc="-10" dirty="0"/>
              <a:t>levels</a:t>
            </a:r>
            <a:r>
              <a:rPr spc="-145" dirty="0"/>
              <a:t> </a:t>
            </a:r>
            <a:r>
              <a:rPr dirty="0"/>
              <a:t>to</a:t>
            </a:r>
            <a:r>
              <a:rPr spc="-140" dirty="0"/>
              <a:t> </a:t>
            </a:r>
            <a:r>
              <a:rPr dirty="0"/>
              <a:t>illustrate</a:t>
            </a:r>
            <a:r>
              <a:rPr spc="-140" dirty="0"/>
              <a:t> </a:t>
            </a:r>
            <a:r>
              <a:rPr spc="-10" dirty="0"/>
              <a:t>impact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45528" y="0"/>
            <a:ext cx="10042525" cy="11239500"/>
            <a:chOff x="8245528" y="0"/>
            <a:chExt cx="10042525" cy="11239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45528" y="5755959"/>
              <a:ext cx="10042471" cy="4531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55081" y="8503615"/>
              <a:ext cx="6050915" cy="1783714"/>
            </a:xfrm>
            <a:custGeom>
              <a:avLst/>
              <a:gdLst/>
              <a:ahLst/>
              <a:cxnLst/>
              <a:rect l="l" t="t" r="r" b="b"/>
              <a:pathLst>
                <a:path w="6050915" h="1783715">
                  <a:moveTo>
                    <a:pt x="0" y="1783384"/>
                  </a:moveTo>
                  <a:lnTo>
                    <a:pt x="20595" y="1746357"/>
                  </a:lnTo>
                  <a:lnTo>
                    <a:pt x="44866" y="1705519"/>
                  </a:lnTo>
                  <a:lnTo>
                    <a:pt x="70303" y="1665387"/>
                  </a:lnTo>
                  <a:lnTo>
                    <a:pt x="96889" y="1625985"/>
                  </a:lnTo>
                  <a:lnTo>
                    <a:pt x="124609" y="1587341"/>
                  </a:lnTo>
                  <a:lnTo>
                    <a:pt x="153450" y="1549480"/>
                  </a:lnTo>
                  <a:lnTo>
                    <a:pt x="183394" y="1512430"/>
                  </a:lnTo>
                  <a:lnTo>
                    <a:pt x="214428" y="1476215"/>
                  </a:lnTo>
                  <a:lnTo>
                    <a:pt x="246536" y="1440863"/>
                  </a:lnTo>
                  <a:lnTo>
                    <a:pt x="279703" y="1406399"/>
                  </a:lnTo>
                  <a:lnTo>
                    <a:pt x="313914" y="1372850"/>
                  </a:lnTo>
                  <a:lnTo>
                    <a:pt x="349153" y="1340243"/>
                  </a:lnTo>
                  <a:lnTo>
                    <a:pt x="385407" y="1308603"/>
                  </a:lnTo>
                  <a:lnTo>
                    <a:pt x="422659" y="1277956"/>
                  </a:lnTo>
                  <a:lnTo>
                    <a:pt x="460895" y="1248330"/>
                  </a:lnTo>
                  <a:lnTo>
                    <a:pt x="500099" y="1219749"/>
                  </a:lnTo>
                  <a:lnTo>
                    <a:pt x="540257" y="1192241"/>
                  </a:lnTo>
                  <a:lnTo>
                    <a:pt x="581353" y="1165832"/>
                  </a:lnTo>
                  <a:lnTo>
                    <a:pt x="623372" y="1140548"/>
                  </a:lnTo>
                  <a:lnTo>
                    <a:pt x="2202003" y="222072"/>
                  </a:lnTo>
                  <a:lnTo>
                    <a:pt x="2244685" y="198082"/>
                  </a:lnTo>
                  <a:lnTo>
                    <a:pt x="2287891" y="175464"/>
                  </a:lnTo>
                  <a:lnTo>
                    <a:pt x="2331589" y="154216"/>
                  </a:lnTo>
                  <a:lnTo>
                    <a:pt x="2375750" y="134339"/>
                  </a:lnTo>
                  <a:lnTo>
                    <a:pt x="2420342" y="115833"/>
                  </a:lnTo>
                  <a:lnTo>
                    <a:pt x="2465335" y="98698"/>
                  </a:lnTo>
                  <a:lnTo>
                    <a:pt x="2510698" y="82934"/>
                  </a:lnTo>
                  <a:lnTo>
                    <a:pt x="2556399" y="68540"/>
                  </a:lnTo>
                  <a:lnTo>
                    <a:pt x="2602409" y="55518"/>
                  </a:lnTo>
                  <a:lnTo>
                    <a:pt x="2648696" y="43866"/>
                  </a:lnTo>
                  <a:lnTo>
                    <a:pt x="2695229" y="33585"/>
                  </a:lnTo>
                  <a:lnTo>
                    <a:pt x="2741978" y="24674"/>
                  </a:lnTo>
                  <a:lnTo>
                    <a:pt x="2788912" y="17135"/>
                  </a:lnTo>
                  <a:lnTo>
                    <a:pt x="2836001" y="10966"/>
                  </a:lnTo>
                  <a:lnTo>
                    <a:pt x="2883212" y="6168"/>
                  </a:lnTo>
                  <a:lnTo>
                    <a:pt x="2930516" y="2741"/>
                  </a:lnTo>
                  <a:lnTo>
                    <a:pt x="2977881" y="685"/>
                  </a:lnTo>
                  <a:lnTo>
                    <a:pt x="3025277" y="0"/>
                  </a:lnTo>
                  <a:lnTo>
                    <a:pt x="3072674" y="685"/>
                  </a:lnTo>
                  <a:lnTo>
                    <a:pt x="3120039" y="2741"/>
                  </a:lnTo>
                  <a:lnTo>
                    <a:pt x="3167343" y="6168"/>
                  </a:lnTo>
                  <a:lnTo>
                    <a:pt x="3214554" y="10966"/>
                  </a:lnTo>
                  <a:lnTo>
                    <a:pt x="3261643" y="17135"/>
                  </a:lnTo>
                  <a:lnTo>
                    <a:pt x="3308577" y="24674"/>
                  </a:lnTo>
                  <a:lnTo>
                    <a:pt x="3355326" y="33584"/>
                  </a:lnTo>
                  <a:lnTo>
                    <a:pt x="3401859" y="43865"/>
                  </a:lnTo>
                  <a:lnTo>
                    <a:pt x="3448146" y="55517"/>
                  </a:lnTo>
                  <a:lnTo>
                    <a:pt x="3494156" y="68540"/>
                  </a:lnTo>
                  <a:lnTo>
                    <a:pt x="3539857" y="82934"/>
                  </a:lnTo>
                  <a:lnTo>
                    <a:pt x="3585220" y="98698"/>
                  </a:lnTo>
                  <a:lnTo>
                    <a:pt x="3630213" y="115833"/>
                  </a:lnTo>
                  <a:lnTo>
                    <a:pt x="3674805" y="134339"/>
                  </a:lnTo>
                  <a:lnTo>
                    <a:pt x="3718966" y="154216"/>
                  </a:lnTo>
                  <a:lnTo>
                    <a:pt x="3762664" y="175464"/>
                  </a:lnTo>
                  <a:lnTo>
                    <a:pt x="3805870" y="198082"/>
                  </a:lnTo>
                  <a:lnTo>
                    <a:pt x="3848552" y="222071"/>
                  </a:lnTo>
                  <a:lnTo>
                    <a:pt x="5427183" y="1140548"/>
                  </a:lnTo>
                  <a:lnTo>
                    <a:pt x="5469202" y="1165832"/>
                  </a:lnTo>
                  <a:lnTo>
                    <a:pt x="5510298" y="1192241"/>
                  </a:lnTo>
                  <a:lnTo>
                    <a:pt x="5550456" y="1219749"/>
                  </a:lnTo>
                  <a:lnTo>
                    <a:pt x="5589660" y="1248329"/>
                  </a:lnTo>
                  <a:lnTo>
                    <a:pt x="5627896" y="1277956"/>
                  </a:lnTo>
                  <a:lnTo>
                    <a:pt x="5665148" y="1308603"/>
                  </a:lnTo>
                  <a:lnTo>
                    <a:pt x="5701402" y="1340243"/>
                  </a:lnTo>
                  <a:lnTo>
                    <a:pt x="5736642" y="1372850"/>
                  </a:lnTo>
                  <a:lnTo>
                    <a:pt x="5770853" y="1406399"/>
                  </a:lnTo>
                  <a:lnTo>
                    <a:pt x="5804020" y="1440863"/>
                  </a:lnTo>
                  <a:lnTo>
                    <a:pt x="5836128" y="1476215"/>
                  </a:lnTo>
                  <a:lnTo>
                    <a:pt x="5867161" y="1512429"/>
                  </a:lnTo>
                  <a:lnTo>
                    <a:pt x="5897106" y="1549480"/>
                  </a:lnTo>
                  <a:lnTo>
                    <a:pt x="5925946" y="1587341"/>
                  </a:lnTo>
                  <a:lnTo>
                    <a:pt x="5953667" y="1625985"/>
                  </a:lnTo>
                  <a:lnTo>
                    <a:pt x="5980253" y="1665386"/>
                  </a:lnTo>
                  <a:lnTo>
                    <a:pt x="6005689" y="1705519"/>
                  </a:lnTo>
                  <a:lnTo>
                    <a:pt x="6029961" y="1746357"/>
                  </a:lnTo>
                  <a:lnTo>
                    <a:pt x="6050556" y="1783384"/>
                  </a:lnTo>
                </a:path>
              </a:pathLst>
            </a:custGeom>
            <a:ln w="19050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62796" y="0"/>
              <a:ext cx="8625204" cy="89590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4044" y="157604"/>
            <a:ext cx="10126980" cy="14795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0" spc="-780" dirty="0"/>
              <a:t>Lessons/Takeaway</a:t>
            </a:r>
            <a:endParaRPr sz="95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554" y="2759945"/>
            <a:ext cx="106771" cy="1067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6554" y="4186803"/>
            <a:ext cx="106771" cy="1067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6554" y="6089281"/>
            <a:ext cx="106771" cy="1067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6554" y="7991758"/>
            <a:ext cx="106771" cy="10677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46860" y="2487634"/>
            <a:ext cx="7211695" cy="6209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95250">
              <a:lnSpc>
                <a:spcPct val="132800"/>
              </a:lnSpc>
              <a:spcBef>
                <a:spcPts val="90"/>
              </a:spcBef>
            </a:pPr>
            <a:r>
              <a:rPr sz="2350" spc="-25" dirty="0">
                <a:latin typeface="Tahoma"/>
                <a:cs typeface="Tahoma"/>
              </a:rPr>
              <a:t>Effective</a:t>
            </a:r>
            <a:r>
              <a:rPr sz="2350" spc="2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communication/collaboration</a:t>
            </a:r>
            <a:r>
              <a:rPr sz="2350" spc="25" dirty="0">
                <a:latin typeface="Tahoma"/>
                <a:cs typeface="Tahoma"/>
              </a:rPr>
              <a:t> </a:t>
            </a:r>
            <a:r>
              <a:rPr sz="2350" spc="-30" dirty="0">
                <a:latin typeface="Tahoma"/>
                <a:cs typeface="Tahoma"/>
              </a:rPr>
              <a:t>when</a:t>
            </a:r>
            <a:r>
              <a:rPr sz="2350" spc="2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pursuing </a:t>
            </a:r>
            <a:r>
              <a:rPr sz="2350" dirty="0">
                <a:latin typeface="Tahoma"/>
                <a:cs typeface="Tahoma"/>
              </a:rPr>
              <a:t>any</a:t>
            </a:r>
            <a:r>
              <a:rPr sz="2350" spc="-16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initiative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improve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workflow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is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very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important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10"/>
              </a:spcBef>
            </a:pPr>
            <a:endParaRPr sz="2350">
              <a:latin typeface="Tahoma"/>
              <a:cs typeface="Tahoma"/>
            </a:endParaRPr>
          </a:p>
          <a:p>
            <a:pPr marL="12700" marR="118110">
              <a:lnSpc>
                <a:spcPct val="132800"/>
              </a:lnSpc>
            </a:pPr>
            <a:r>
              <a:rPr sz="2350" dirty="0">
                <a:latin typeface="Tahoma"/>
                <a:cs typeface="Tahoma"/>
              </a:rPr>
              <a:t>Clear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and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concise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communication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spc="55" dirty="0">
                <a:latin typeface="Tahoma"/>
                <a:cs typeface="Tahoma"/>
              </a:rPr>
              <a:t>is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essential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for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both </a:t>
            </a:r>
            <a:r>
              <a:rPr sz="2350" spc="-10" dirty="0">
                <a:latin typeface="Tahoma"/>
                <a:cs typeface="Tahoma"/>
              </a:rPr>
              <a:t>staff</a:t>
            </a:r>
            <a:r>
              <a:rPr sz="2350" spc="-12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and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patients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understand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MyChart </a:t>
            </a:r>
            <a:r>
              <a:rPr sz="2350" dirty="0">
                <a:latin typeface="Tahoma"/>
                <a:cs typeface="Tahoma"/>
              </a:rPr>
              <a:t>access/consent</a:t>
            </a:r>
            <a:r>
              <a:rPr sz="2350" spc="32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requirements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2350">
              <a:latin typeface="Tahoma"/>
              <a:cs typeface="Tahoma"/>
            </a:endParaRPr>
          </a:p>
          <a:p>
            <a:pPr marL="12700" marR="5080">
              <a:lnSpc>
                <a:spcPct val="132800"/>
              </a:lnSpc>
              <a:spcBef>
                <a:spcPts val="5"/>
              </a:spcBef>
            </a:pPr>
            <a:r>
              <a:rPr sz="2350" dirty="0">
                <a:latin typeface="Tahoma"/>
                <a:cs typeface="Tahoma"/>
              </a:rPr>
              <a:t>MyChart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training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was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greatly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desired,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despite </a:t>
            </a:r>
            <a:r>
              <a:rPr sz="2350" dirty="0">
                <a:latin typeface="Tahoma"/>
                <a:cs typeface="Tahoma"/>
              </a:rPr>
              <a:t>improvements</a:t>
            </a:r>
            <a:r>
              <a:rPr sz="2350" spc="-170" dirty="0">
                <a:latin typeface="Tahoma"/>
                <a:cs typeface="Tahoma"/>
              </a:rPr>
              <a:t> </a:t>
            </a:r>
            <a:r>
              <a:rPr sz="2350" spc="110" dirty="0">
                <a:latin typeface="Tahoma"/>
                <a:cs typeface="Tahoma"/>
              </a:rPr>
              <a:t>-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beneficial</a:t>
            </a:r>
            <a:r>
              <a:rPr sz="2350" spc="-17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maintain</a:t>
            </a:r>
            <a:r>
              <a:rPr sz="2350" spc="-17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literacy/address </a:t>
            </a:r>
            <a:r>
              <a:rPr sz="2350" dirty="0">
                <a:latin typeface="Tahoma"/>
                <a:cs typeface="Tahoma"/>
              </a:rPr>
              <a:t>any</a:t>
            </a:r>
            <a:r>
              <a:rPr sz="2350" spc="-17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concerns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2350">
              <a:latin typeface="Tahoma"/>
              <a:cs typeface="Tahoma"/>
            </a:endParaRPr>
          </a:p>
          <a:p>
            <a:pPr marL="12700" marR="131445">
              <a:lnSpc>
                <a:spcPct val="132800"/>
              </a:lnSpc>
            </a:pPr>
            <a:r>
              <a:rPr sz="2350" dirty="0">
                <a:latin typeface="Tahoma"/>
                <a:cs typeface="Tahoma"/>
              </a:rPr>
              <a:t>Cultural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competency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and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patient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engagement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are </a:t>
            </a:r>
            <a:r>
              <a:rPr sz="2350" dirty="0">
                <a:latin typeface="Tahoma"/>
                <a:cs typeface="Tahoma"/>
              </a:rPr>
              <a:t>especially</a:t>
            </a:r>
            <a:r>
              <a:rPr sz="2350" spc="-8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important,</a:t>
            </a:r>
            <a:r>
              <a:rPr sz="2350" spc="-8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illustrated</a:t>
            </a:r>
            <a:r>
              <a:rPr sz="2350" spc="-8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by</a:t>
            </a:r>
            <a:r>
              <a:rPr sz="2350" spc="-8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IHC</a:t>
            </a:r>
            <a:r>
              <a:rPr sz="2350" spc="-8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Peds</a:t>
            </a:r>
            <a:r>
              <a:rPr sz="2350" spc="-8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statistics</a:t>
            </a:r>
            <a:endParaRPr sz="235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54112" y="243517"/>
            <a:ext cx="6812280" cy="8192134"/>
            <a:chOff x="10254112" y="243517"/>
            <a:chExt cx="6812280" cy="8192134"/>
          </a:xfrm>
        </p:grpSpPr>
        <p:sp>
          <p:nvSpPr>
            <p:cNvPr id="13" name="object 13"/>
            <p:cNvSpPr/>
            <p:nvPr/>
          </p:nvSpPr>
          <p:spPr>
            <a:xfrm>
              <a:off x="11026966" y="357817"/>
              <a:ext cx="1084580" cy="1205230"/>
            </a:xfrm>
            <a:custGeom>
              <a:avLst/>
              <a:gdLst/>
              <a:ahLst/>
              <a:cxnLst/>
              <a:rect l="l" t="t" r="r" b="b"/>
              <a:pathLst>
                <a:path w="1084579" h="1205230">
                  <a:moveTo>
                    <a:pt x="632588" y="24426"/>
                  </a:moveTo>
                  <a:lnTo>
                    <a:pt x="993507" y="234416"/>
                  </a:lnTo>
                  <a:lnTo>
                    <a:pt x="1031309" y="263658"/>
                  </a:lnTo>
                  <a:lnTo>
                    <a:pt x="1059810" y="301052"/>
                  </a:lnTo>
                  <a:lnTo>
                    <a:pt x="1077798" y="344491"/>
                  </a:lnTo>
                  <a:lnTo>
                    <a:pt x="1084064" y="391871"/>
                  </a:lnTo>
                  <a:lnTo>
                    <a:pt x="1084064" y="813063"/>
                  </a:lnTo>
                  <a:lnTo>
                    <a:pt x="1077798" y="860443"/>
                  </a:lnTo>
                  <a:lnTo>
                    <a:pt x="1059810" y="903883"/>
                  </a:lnTo>
                  <a:lnTo>
                    <a:pt x="1031309" y="941276"/>
                  </a:lnTo>
                  <a:lnTo>
                    <a:pt x="993507" y="970519"/>
                  </a:lnTo>
                  <a:lnTo>
                    <a:pt x="632588" y="1180508"/>
                  </a:lnTo>
                  <a:lnTo>
                    <a:pt x="588545" y="1198828"/>
                  </a:lnTo>
                  <a:lnTo>
                    <a:pt x="542031" y="1204935"/>
                  </a:lnTo>
                  <a:lnTo>
                    <a:pt x="495518" y="1198828"/>
                  </a:lnTo>
                  <a:lnTo>
                    <a:pt x="451475" y="1180508"/>
                  </a:lnTo>
                  <a:lnTo>
                    <a:pt x="90556" y="970518"/>
                  </a:lnTo>
                  <a:lnTo>
                    <a:pt x="52754" y="941276"/>
                  </a:lnTo>
                  <a:lnTo>
                    <a:pt x="24253" y="903882"/>
                  </a:lnTo>
                  <a:lnTo>
                    <a:pt x="6265" y="860443"/>
                  </a:lnTo>
                  <a:lnTo>
                    <a:pt x="0" y="813063"/>
                  </a:lnTo>
                  <a:lnTo>
                    <a:pt x="0" y="391871"/>
                  </a:lnTo>
                  <a:lnTo>
                    <a:pt x="6265" y="344492"/>
                  </a:lnTo>
                  <a:lnTo>
                    <a:pt x="24253" y="301052"/>
                  </a:lnTo>
                  <a:lnTo>
                    <a:pt x="52754" y="263658"/>
                  </a:lnTo>
                  <a:lnTo>
                    <a:pt x="90556" y="234416"/>
                  </a:lnTo>
                  <a:lnTo>
                    <a:pt x="451475" y="24427"/>
                  </a:lnTo>
                  <a:lnTo>
                    <a:pt x="495518" y="6106"/>
                  </a:lnTo>
                  <a:lnTo>
                    <a:pt x="542031" y="0"/>
                  </a:lnTo>
                  <a:lnTo>
                    <a:pt x="588545" y="6106"/>
                  </a:lnTo>
                  <a:lnTo>
                    <a:pt x="632588" y="24426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05295" y="542201"/>
              <a:ext cx="727472" cy="8362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4112" y="2398395"/>
              <a:ext cx="6811676" cy="603717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472751" y="911883"/>
              <a:ext cx="2091055" cy="1845310"/>
            </a:xfrm>
            <a:custGeom>
              <a:avLst/>
              <a:gdLst/>
              <a:ahLst/>
              <a:cxnLst/>
              <a:rect l="l" t="t" r="r" b="b"/>
              <a:pathLst>
                <a:path w="2091055" h="1845310">
                  <a:moveTo>
                    <a:pt x="24428" y="832025"/>
                  </a:moveTo>
                  <a:lnTo>
                    <a:pt x="455826" y="90559"/>
                  </a:lnTo>
                  <a:lnTo>
                    <a:pt x="485069" y="52756"/>
                  </a:lnTo>
                  <a:lnTo>
                    <a:pt x="522465" y="24254"/>
                  </a:lnTo>
                  <a:lnTo>
                    <a:pt x="565906" y="6265"/>
                  </a:lnTo>
                  <a:lnTo>
                    <a:pt x="613288" y="0"/>
                  </a:lnTo>
                  <a:lnTo>
                    <a:pt x="1477297" y="0"/>
                  </a:lnTo>
                  <a:lnTo>
                    <a:pt x="1524679" y="6265"/>
                  </a:lnTo>
                  <a:lnTo>
                    <a:pt x="1568120" y="24254"/>
                  </a:lnTo>
                  <a:lnTo>
                    <a:pt x="1605515" y="52756"/>
                  </a:lnTo>
                  <a:lnTo>
                    <a:pt x="1634759" y="90560"/>
                  </a:lnTo>
                  <a:lnTo>
                    <a:pt x="2066158" y="832025"/>
                  </a:lnTo>
                  <a:lnTo>
                    <a:pt x="2084478" y="876069"/>
                  </a:lnTo>
                  <a:lnTo>
                    <a:pt x="2090585" y="922585"/>
                  </a:lnTo>
                  <a:lnTo>
                    <a:pt x="2084478" y="969101"/>
                  </a:lnTo>
                  <a:lnTo>
                    <a:pt x="2066158" y="1013145"/>
                  </a:lnTo>
                  <a:lnTo>
                    <a:pt x="1634759" y="1754610"/>
                  </a:lnTo>
                  <a:lnTo>
                    <a:pt x="1605515" y="1792414"/>
                  </a:lnTo>
                  <a:lnTo>
                    <a:pt x="1568120" y="1820916"/>
                  </a:lnTo>
                  <a:lnTo>
                    <a:pt x="1524679" y="1838905"/>
                  </a:lnTo>
                  <a:lnTo>
                    <a:pt x="1477297" y="1845171"/>
                  </a:lnTo>
                  <a:lnTo>
                    <a:pt x="613288" y="1845171"/>
                  </a:lnTo>
                  <a:lnTo>
                    <a:pt x="565906" y="1838905"/>
                  </a:lnTo>
                  <a:lnTo>
                    <a:pt x="522465" y="1820916"/>
                  </a:lnTo>
                  <a:lnTo>
                    <a:pt x="485069" y="1792414"/>
                  </a:lnTo>
                  <a:lnTo>
                    <a:pt x="455825" y="1754611"/>
                  </a:lnTo>
                  <a:lnTo>
                    <a:pt x="24428" y="1013145"/>
                  </a:lnTo>
                  <a:lnTo>
                    <a:pt x="6107" y="969100"/>
                  </a:lnTo>
                  <a:lnTo>
                    <a:pt x="0" y="922585"/>
                  </a:lnTo>
                  <a:lnTo>
                    <a:pt x="6107" y="876070"/>
                  </a:lnTo>
                  <a:lnTo>
                    <a:pt x="24428" y="832025"/>
                  </a:lnTo>
                </a:path>
              </a:pathLst>
            </a:custGeom>
            <a:ln w="266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56961" y="-47626"/>
            <a:ext cx="6518275" cy="2237740"/>
            <a:chOff x="9356961" y="-47626"/>
            <a:chExt cx="6518275" cy="2237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56961" y="0"/>
              <a:ext cx="6517737" cy="21900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22395" y="-1"/>
              <a:ext cx="5187315" cy="1567815"/>
            </a:xfrm>
            <a:custGeom>
              <a:avLst/>
              <a:gdLst/>
              <a:ahLst/>
              <a:cxnLst/>
              <a:rect l="l" t="t" r="r" b="b"/>
              <a:pathLst>
                <a:path w="5187315" h="1567815">
                  <a:moveTo>
                    <a:pt x="5186729" y="0"/>
                  </a:moveTo>
                  <a:lnTo>
                    <a:pt x="4488843" y="1199492"/>
                  </a:lnTo>
                  <a:lnTo>
                    <a:pt x="4462532" y="1241451"/>
                  </a:lnTo>
                  <a:lnTo>
                    <a:pt x="4433734" y="1281264"/>
                  </a:lnTo>
                  <a:lnTo>
                    <a:pt x="4402581" y="1318854"/>
                  </a:lnTo>
                  <a:lnTo>
                    <a:pt x="4369210" y="1354143"/>
                  </a:lnTo>
                  <a:lnTo>
                    <a:pt x="4333755" y="1387054"/>
                  </a:lnTo>
                  <a:lnTo>
                    <a:pt x="4296350" y="1417508"/>
                  </a:lnTo>
                  <a:lnTo>
                    <a:pt x="4257130" y="1445430"/>
                  </a:lnTo>
                  <a:lnTo>
                    <a:pt x="4216229" y="1470742"/>
                  </a:lnTo>
                  <a:lnTo>
                    <a:pt x="4173783" y="1493365"/>
                  </a:lnTo>
                  <a:lnTo>
                    <a:pt x="4129925" y="1513223"/>
                  </a:lnTo>
                  <a:lnTo>
                    <a:pt x="4084791" y="1530238"/>
                  </a:lnTo>
                  <a:lnTo>
                    <a:pt x="4038514" y="1544334"/>
                  </a:lnTo>
                  <a:lnTo>
                    <a:pt x="3991230" y="1555431"/>
                  </a:lnTo>
                  <a:lnTo>
                    <a:pt x="3943074" y="1563454"/>
                  </a:lnTo>
                  <a:lnTo>
                    <a:pt x="3901113" y="1567634"/>
                  </a:lnTo>
                </a:path>
                <a:path w="5187315" h="1567815">
                  <a:moveTo>
                    <a:pt x="1285616" y="1567634"/>
                  </a:moveTo>
                  <a:lnTo>
                    <a:pt x="1243655" y="1563454"/>
                  </a:lnTo>
                  <a:lnTo>
                    <a:pt x="1195499" y="1555431"/>
                  </a:lnTo>
                  <a:lnTo>
                    <a:pt x="1148215" y="1544333"/>
                  </a:lnTo>
                  <a:lnTo>
                    <a:pt x="1101938" y="1530238"/>
                  </a:lnTo>
                  <a:lnTo>
                    <a:pt x="1056804" y="1513223"/>
                  </a:lnTo>
                  <a:lnTo>
                    <a:pt x="1012946" y="1493365"/>
                  </a:lnTo>
                  <a:lnTo>
                    <a:pt x="970500" y="1470741"/>
                  </a:lnTo>
                  <a:lnTo>
                    <a:pt x="929599" y="1445430"/>
                  </a:lnTo>
                  <a:lnTo>
                    <a:pt x="890379" y="1417508"/>
                  </a:lnTo>
                  <a:lnTo>
                    <a:pt x="852974" y="1387054"/>
                  </a:lnTo>
                  <a:lnTo>
                    <a:pt x="817519" y="1354143"/>
                  </a:lnTo>
                  <a:lnTo>
                    <a:pt x="784148" y="1318854"/>
                  </a:lnTo>
                  <a:lnTo>
                    <a:pt x="752996" y="1281264"/>
                  </a:lnTo>
                  <a:lnTo>
                    <a:pt x="724197" y="1241451"/>
                  </a:lnTo>
                  <a:lnTo>
                    <a:pt x="697886" y="1199492"/>
                  </a:lnTo>
                  <a:lnTo>
                    <a:pt x="0" y="0"/>
                  </a:lnTo>
                </a:path>
              </a:pathLst>
            </a:custGeom>
            <a:ln w="95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662555" y="222457"/>
            <a:ext cx="1313180" cy="1433830"/>
            <a:chOff x="16662555" y="222457"/>
            <a:chExt cx="1313180" cy="1433830"/>
          </a:xfrm>
        </p:grpSpPr>
        <p:sp>
          <p:nvSpPr>
            <p:cNvPr id="6" name="object 6"/>
            <p:cNvSpPr/>
            <p:nvPr/>
          </p:nvSpPr>
          <p:spPr>
            <a:xfrm>
              <a:off x="16776855" y="336757"/>
              <a:ext cx="1084580" cy="1205230"/>
            </a:xfrm>
            <a:custGeom>
              <a:avLst/>
              <a:gdLst/>
              <a:ahLst/>
              <a:cxnLst/>
              <a:rect l="l" t="t" r="r" b="b"/>
              <a:pathLst>
                <a:path w="1084580" h="1205230">
                  <a:moveTo>
                    <a:pt x="451475" y="1180508"/>
                  </a:moveTo>
                  <a:lnTo>
                    <a:pt x="90555" y="970519"/>
                  </a:lnTo>
                  <a:lnTo>
                    <a:pt x="52753" y="941276"/>
                  </a:lnTo>
                  <a:lnTo>
                    <a:pt x="24253" y="903882"/>
                  </a:lnTo>
                  <a:lnTo>
                    <a:pt x="6265" y="860443"/>
                  </a:lnTo>
                  <a:lnTo>
                    <a:pt x="0" y="813063"/>
                  </a:lnTo>
                  <a:lnTo>
                    <a:pt x="0" y="391871"/>
                  </a:lnTo>
                  <a:lnTo>
                    <a:pt x="6265" y="344492"/>
                  </a:lnTo>
                  <a:lnTo>
                    <a:pt x="24253" y="301052"/>
                  </a:lnTo>
                  <a:lnTo>
                    <a:pt x="52753" y="263658"/>
                  </a:lnTo>
                  <a:lnTo>
                    <a:pt x="90555" y="234416"/>
                  </a:lnTo>
                  <a:lnTo>
                    <a:pt x="451475" y="24427"/>
                  </a:lnTo>
                  <a:lnTo>
                    <a:pt x="495517" y="6106"/>
                  </a:lnTo>
                  <a:lnTo>
                    <a:pt x="542031" y="0"/>
                  </a:lnTo>
                  <a:lnTo>
                    <a:pt x="588545" y="6106"/>
                  </a:lnTo>
                  <a:lnTo>
                    <a:pt x="632587" y="24426"/>
                  </a:lnTo>
                  <a:lnTo>
                    <a:pt x="993507" y="234415"/>
                  </a:lnTo>
                  <a:lnTo>
                    <a:pt x="1031309" y="263658"/>
                  </a:lnTo>
                  <a:lnTo>
                    <a:pt x="1059810" y="301052"/>
                  </a:lnTo>
                  <a:lnTo>
                    <a:pt x="1077798" y="344491"/>
                  </a:lnTo>
                  <a:lnTo>
                    <a:pt x="1084063" y="391871"/>
                  </a:lnTo>
                  <a:lnTo>
                    <a:pt x="1084063" y="813063"/>
                  </a:lnTo>
                  <a:lnTo>
                    <a:pt x="1077798" y="860443"/>
                  </a:lnTo>
                  <a:lnTo>
                    <a:pt x="1059810" y="903883"/>
                  </a:lnTo>
                  <a:lnTo>
                    <a:pt x="1031309" y="941277"/>
                  </a:lnTo>
                  <a:lnTo>
                    <a:pt x="993507" y="970519"/>
                  </a:lnTo>
                  <a:lnTo>
                    <a:pt x="632587" y="1180508"/>
                  </a:lnTo>
                  <a:lnTo>
                    <a:pt x="588545" y="1198828"/>
                  </a:lnTo>
                  <a:lnTo>
                    <a:pt x="542031" y="1204935"/>
                  </a:lnTo>
                  <a:lnTo>
                    <a:pt x="495517" y="1198828"/>
                  </a:lnTo>
                  <a:lnTo>
                    <a:pt x="451475" y="1180508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55115" y="521072"/>
              <a:ext cx="727471" cy="83623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73624" y="2872105"/>
            <a:ext cx="5414271" cy="7414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153734" y="3490556"/>
            <a:ext cx="7980532" cy="4009431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 marR="5080" algn="ctr">
              <a:lnSpc>
                <a:spcPts val="9900"/>
              </a:lnSpc>
              <a:spcBef>
                <a:spcPts val="1565"/>
              </a:spcBef>
            </a:pPr>
            <a:r>
              <a:rPr sz="9350" spc="600" dirty="0"/>
              <a:t>THANK YOU FOR LISTENING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952500" y="-66674"/>
            <a:ext cx="10097770" cy="11306175"/>
            <a:chOff x="-952500" y="-66674"/>
            <a:chExt cx="10097770" cy="11306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70363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7519034" cy="4497070"/>
            </a:xfrm>
            <a:custGeom>
              <a:avLst/>
              <a:gdLst/>
              <a:ahLst/>
              <a:cxnLst/>
              <a:rect l="l" t="t" r="r" b="b"/>
              <a:pathLst>
                <a:path w="7519034" h="4497070">
                  <a:moveTo>
                    <a:pt x="7518875" y="0"/>
                  </a:moveTo>
                  <a:lnTo>
                    <a:pt x="7518875" y="1842300"/>
                  </a:lnTo>
                  <a:lnTo>
                    <a:pt x="7516890" y="1890973"/>
                  </a:lnTo>
                  <a:lnTo>
                    <a:pt x="7511013" y="1938877"/>
                  </a:lnTo>
                  <a:lnTo>
                    <a:pt x="7501359" y="1985811"/>
                  </a:lnTo>
                  <a:lnTo>
                    <a:pt x="7488044" y="2031574"/>
                  </a:lnTo>
                  <a:lnTo>
                    <a:pt x="7471183" y="2075965"/>
                  </a:lnTo>
                  <a:lnTo>
                    <a:pt x="7450891" y="2118785"/>
                  </a:lnTo>
                  <a:lnTo>
                    <a:pt x="7427285" y="2159831"/>
                  </a:lnTo>
                  <a:lnTo>
                    <a:pt x="7400478" y="2198904"/>
                  </a:lnTo>
                  <a:lnTo>
                    <a:pt x="7370588" y="2235802"/>
                  </a:lnTo>
                  <a:lnTo>
                    <a:pt x="7337728" y="2270325"/>
                  </a:lnTo>
                  <a:lnTo>
                    <a:pt x="7302016" y="2302272"/>
                  </a:lnTo>
                  <a:lnTo>
                    <a:pt x="7263566" y="2331442"/>
                  </a:lnTo>
                  <a:lnTo>
                    <a:pt x="7222493" y="2357635"/>
                  </a:lnTo>
                  <a:lnTo>
                    <a:pt x="3682969" y="4416995"/>
                  </a:lnTo>
                  <a:lnTo>
                    <a:pt x="3639963" y="4439702"/>
                  </a:lnTo>
                  <a:lnTo>
                    <a:pt x="3595662" y="4458624"/>
                  </a:lnTo>
                  <a:lnTo>
                    <a:pt x="3550300" y="4473762"/>
                  </a:lnTo>
                  <a:lnTo>
                    <a:pt x="3504114" y="4485115"/>
                  </a:lnTo>
                  <a:lnTo>
                    <a:pt x="3457339" y="4492684"/>
                  </a:lnTo>
                  <a:lnTo>
                    <a:pt x="3410211" y="4496468"/>
                  </a:lnTo>
                  <a:lnTo>
                    <a:pt x="3362965" y="4496468"/>
                  </a:lnTo>
                  <a:lnTo>
                    <a:pt x="3315836" y="4492684"/>
                  </a:lnTo>
                  <a:lnTo>
                    <a:pt x="3269061" y="4485115"/>
                  </a:lnTo>
                  <a:lnTo>
                    <a:pt x="3222875" y="4473762"/>
                  </a:lnTo>
                  <a:lnTo>
                    <a:pt x="3177514" y="4458624"/>
                  </a:lnTo>
                  <a:lnTo>
                    <a:pt x="3133212" y="4439701"/>
                  </a:lnTo>
                  <a:lnTo>
                    <a:pt x="3090207" y="4416995"/>
                  </a:lnTo>
                  <a:lnTo>
                    <a:pt x="0" y="2619056"/>
                  </a:lnTo>
                </a:path>
              </a:pathLst>
            </a:custGeom>
            <a:ln w="133349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848" y="183820"/>
              <a:ext cx="8886824" cy="9782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654327"/>
              <a:ext cx="2629347" cy="26326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7654402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0" y="0"/>
                  </a:moveTo>
                  <a:lnTo>
                    <a:pt x="2225800" y="1295011"/>
                  </a:lnTo>
                  <a:lnTo>
                    <a:pt x="2268865" y="1321899"/>
                  </a:lnTo>
                  <a:lnTo>
                    <a:pt x="2309865" y="1351194"/>
                  </a:lnTo>
                  <a:lnTo>
                    <a:pt x="2348729" y="1382775"/>
                  </a:lnTo>
                  <a:lnTo>
                    <a:pt x="2385387" y="1416519"/>
                  </a:lnTo>
                  <a:lnTo>
                    <a:pt x="2419768" y="1452303"/>
                  </a:lnTo>
                  <a:lnTo>
                    <a:pt x="2451803" y="1490007"/>
                  </a:lnTo>
                  <a:lnTo>
                    <a:pt x="2481420" y="1529507"/>
                  </a:lnTo>
                  <a:lnTo>
                    <a:pt x="2508551" y="1570681"/>
                  </a:lnTo>
                  <a:lnTo>
                    <a:pt x="2533124" y="1613407"/>
                  </a:lnTo>
                  <a:lnTo>
                    <a:pt x="2555069" y="1657563"/>
                  </a:lnTo>
                  <a:lnTo>
                    <a:pt x="2574316" y="1703028"/>
                  </a:lnTo>
                  <a:lnTo>
                    <a:pt x="2590795" y="1749677"/>
                  </a:lnTo>
                  <a:lnTo>
                    <a:pt x="2604435" y="1797391"/>
                  </a:lnTo>
                  <a:lnTo>
                    <a:pt x="2615166" y="1846045"/>
                  </a:lnTo>
                  <a:lnTo>
                    <a:pt x="2622919" y="1895519"/>
                  </a:lnTo>
                  <a:lnTo>
                    <a:pt x="2627622" y="1945689"/>
                  </a:lnTo>
                  <a:lnTo>
                    <a:pt x="2629205" y="1996434"/>
                  </a:lnTo>
                  <a:lnTo>
                    <a:pt x="2629205" y="2632597"/>
                  </a:lnTo>
                </a:path>
              </a:pathLst>
            </a:custGeom>
            <a:ln w="1904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9061" y="1067016"/>
              <a:ext cx="7497827" cy="85080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725" y="1578987"/>
              <a:ext cx="6692501" cy="75709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58539" y="8716232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29" h="1084579">
                  <a:moveTo>
                    <a:pt x="24426" y="451475"/>
                  </a:moveTo>
                  <a:lnTo>
                    <a:pt x="234416" y="90556"/>
                  </a:lnTo>
                  <a:lnTo>
                    <a:pt x="263659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9" y="451475"/>
                  </a:lnTo>
                  <a:lnTo>
                    <a:pt x="1198829" y="495518"/>
                  </a:lnTo>
                  <a:lnTo>
                    <a:pt x="1204935" y="542031"/>
                  </a:lnTo>
                  <a:lnTo>
                    <a:pt x="1198829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7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7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42988" y="8894499"/>
              <a:ext cx="836236" cy="7274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2401" y="724111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30" h="1084580">
                  <a:moveTo>
                    <a:pt x="24426" y="451475"/>
                  </a:moveTo>
                  <a:lnTo>
                    <a:pt x="234416" y="90556"/>
                  </a:lnTo>
                  <a:lnTo>
                    <a:pt x="263658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8" y="451475"/>
                  </a:lnTo>
                  <a:lnTo>
                    <a:pt x="1198828" y="495518"/>
                  </a:lnTo>
                  <a:lnTo>
                    <a:pt x="1204935" y="542031"/>
                  </a:lnTo>
                  <a:lnTo>
                    <a:pt x="1198828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6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6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849" y="902377"/>
              <a:ext cx="836236" cy="72747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731819" y="275336"/>
            <a:ext cx="6374765" cy="1480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50" spc="-930" dirty="0"/>
              <a:t>Introduction</a:t>
            </a:r>
            <a:endParaRPr sz="9550"/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83383" y="3637832"/>
            <a:ext cx="124701" cy="12470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83383" y="7503583"/>
            <a:ext cx="124701" cy="12470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185651" y="1673890"/>
            <a:ext cx="7592059" cy="8309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1800"/>
              </a:lnSpc>
              <a:spcBef>
                <a:spcPts val="90"/>
              </a:spcBef>
            </a:pPr>
            <a:r>
              <a:rPr sz="2800" i="1" dirty="0">
                <a:latin typeface="Calibri"/>
                <a:cs typeface="Calibri"/>
              </a:rPr>
              <a:t>Objective:</a:t>
            </a:r>
            <a:r>
              <a:rPr sz="2800" i="1" spc="175" dirty="0">
                <a:latin typeface="Calibri"/>
                <a:cs typeface="Calibri"/>
              </a:rPr>
              <a:t> </a:t>
            </a:r>
            <a:r>
              <a:rPr sz="2750" spc="-20" dirty="0">
                <a:latin typeface="Tahoma"/>
                <a:cs typeface="Tahoma"/>
              </a:rPr>
              <a:t>Identify</a:t>
            </a:r>
            <a:r>
              <a:rPr sz="2750" spc="-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and</a:t>
            </a:r>
            <a:r>
              <a:rPr sz="2750" spc="-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address</a:t>
            </a:r>
            <a:r>
              <a:rPr sz="2750" spc="-60" dirty="0">
                <a:latin typeface="Tahoma"/>
                <a:cs typeface="Tahoma"/>
              </a:rPr>
              <a:t> </a:t>
            </a:r>
            <a:r>
              <a:rPr sz="2750" spc="55" dirty="0">
                <a:latin typeface="Tahoma"/>
                <a:cs typeface="Tahoma"/>
              </a:rPr>
              <a:t>a</a:t>
            </a:r>
            <a:r>
              <a:rPr sz="2750" spc="-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critical</a:t>
            </a:r>
            <a:r>
              <a:rPr sz="2750" spc="-5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health </a:t>
            </a:r>
            <a:r>
              <a:rPr sz="2750" spc="-20" dirty="0">
                <a:latin typeface="Tahoma"/>
                <a:cs typeface="Tahoma"/>
              </a:rPr>
              <a:t>need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at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the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Indian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Health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Center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120" dirty="0">
                <a:latin typeface="Tahoma"/>
                <a:cs typeface="Tahoma"/>
              </a:rPr>
              <a:t>-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Pediatric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Clinic</a:t>
            </a:r>
            <a:endParaRPr sz="27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750" dirty="0">
              <a:latin typeface="Tahoma"/>
              <a:cs typeface="Tahoma"/>
            </a:endParaRPr>
          </a:p>
          <a:p>
            <a:pPr marL="613410" marR="77470">
              <a:lnSpc>
                <a:spcPct val="131800"/>
              </a:lnSpc>
            </a:pPr>
            <a:r>
              <a:rPr sz="2750" dirty="0">
                <a:latin typeface="Tahoma"/>
                <a:cs typeface="Tahoma"/>
              </a:rPr>
              <a:t>Through</a:t>
            </a:r>
            <a:r>
              <a:rPr sz="2750" spc="-12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collaboration</a:t>
            </a:r>
            <a:r>
              <a:rPr sz="2750" spc="-120" dirty="0">
                <a:latin typeface="Tahoma"/>
                <a:cs typeface="Tahoma"/>
              </a:rPr>
              <a:t> </a:t>
            </a:r>
            <a:r>
              <a:rPr sz="2750" spc="-20" dirty="0">
                <a:latin typeface="Tahoma"/>
                <a:cs typeface="Tahoma"/>
              </a:rPr>
              <a:t>with</a:t>
            </a:r>
            <a:r>
              <a:rPr sz="2750" spc="-120" dirty="0">
                <a:latin typeface="Tahoma"/>
                <a:cs typeface="Tahoma"/>
              </a:rPr>
              <a:t> </a:t>
            </a:r>
            <a:r>
              <a:rPr sz="2750" spc="-35" dirty="0">
                <a:latin typeface="Tahoma"/>
                <a:cs typeface="Tahoma"/>
              </a:rPr>
              <a:t>staff,</a:t>
            </a:r>
            <a:r>
              <a:rPr sz="2750" spc="-12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it</a:t>
            </a:r>
            <a:r>
              <a:rPr sz="2750" spc="-120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became </a:t>
            </a:r>
            <a:r>
              <a:rPr sz="2750" spc="-20" dirty="0">
                <a:latin typeface="Tahoma"/>
                <a:cs typeface="Tahoma"/>
              </a:rPr>
              <a:t>evident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that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there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was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spc="55" dirty="0">
                <a:latin typeface="Tahoma"/>
                <a:cs typeface="Tahoma"/>
              </a:rPr>
              <a:t>a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significant</a:t>
            </a:r>
            <a:r>
              <a:rPr sz="2750" spc="-17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challenge </a:t>
            </a:r>
            <a:r>
              <a:rPr sz="2750" dirty="0">
                <a:latin typeface="Tahoma"/>
                <a:cs typeface="Tahoma"/>
              </a:rPr>
              <a:t>in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understanding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and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navigating</a:t>
            </a:r>
            <a:r>
              <a:rPr sz="2750" spc="-150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MyChart </a:t>
            </a:r>
            <a:r>
              <a:rPr sz="2750" dirty="0">
                <a:latin typeface="Tahoma"/>
                <a:cs typeface="Tahoma"/>
              </a:rPr>
              <a:t>proxy</a:t>
            </a:r>
            <a:r>
              <a:rPr sz="2750" spc="-10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access,</a:t>
            </a:r>
            <a:r>
              <a:rPr sz="2750" spc="-10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particularly</a:t>
            </a:r>
            <a:r>
              <a:rPr sz="2750" spc="-10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for</a:t>
            </a:r>
            <a:r>
              <a:rPr sz="2750" spc="-10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patients</a:t>
            </a:r>
            <a:r>
              <a:rPr sz="2750" spc="-100" dirty="0">
                <a:latin typeface="Tahoma"/>
                <a:cs typeface="Tahoma"/>
              </a:rPr>
              <a:t> </a:t>
            </a:r>
            <a:r>
              <a:rPr sz="2750" spc="-20" dirty="0">
                <a:latin typeface="Tahoma"/>
                <a:cs typeface="Tahoma"/>
              </a:rPr>
              <a:t>aged </a:t>
            </a:r>
            <a:r>
              <a:rPr sz="2750" spc="90" dirty="0">
                <a:latin typeface="Tahoma"/>
                <a:cs typeface="Tahoma"/>
              </a:rPr>
              <a:t>12-</a:t>
            </a:r>
            <a:r>
              <a:rPr sz="2750" spc="75" dirty="0">
                <a:latin typeface="Tahoma"/>
                <a:cs typeface="Tahoma"/>
              </a:rPr>
              <a:t>17.</a:t>
            </a:r>
            <a:r>
              <a:rPr sz="2750" spc="-19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This</a:t>
            </a:r>
            <a:r>
              <a:rPr sz="2750" spc="-190" dirty="0">
                <a:latin typeface="Tahoma"/>
                <a:cs typeface="Tahoma"/>
              </a:rPr>
              <a:t> </a:t>
            </a:r>
            <a:r>
              <a:rPr sz="2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  <a:r>
              <a:rPr sz="2750" spc="-1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7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hindered</a:t>
            </a:r>
            <a:r>
              <a:rPr sz="2750" spc="-19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750" b="1" spc="-3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</a:t>
            </a:r>
            <a:r>
              <a:rPr sz="2750" b="1" spc="-2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</a:t>
            </a:r>
            <a:r>
              <a:rPr sz="2750" b="1" spc="-3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750" b="1" spc="-26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sz="2750" b="1" spc="-3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750" b="1" spc="-25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guardian</a:t>
            </a:r>
            <a:r>
              <a:rPr sz="2750" b="1" spc="-3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750" b="1" spc="-26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enrollment.</a:t>
            </a:r>
            <a:endParaRPr sz="27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1025"/>
              </a:spcBef>
            </a:pPr>
            <a:endParaRPr sz="2750" dirty="0">
              <a:latin typeface="Tahoma"/>
              <a:cs typeface="Tahoma"/>
            </a:endParaRPr>
          </a:p>
          <a:p>
            <a:pPr marL="613410" marR="93980">
              <a:lnSpc>
                <a:spcPct val="131800"/>
              </a:lnSpc>
            </a:pPr>
            <a:r>
              <a:rPr sz="2750" spc="-10" dirty="0">
                <a:latin typeface="Tahoma"/>
                <a:cs typeface="Tahoma"/>
              </a:rPr>
              <a:t>My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goal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was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to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create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spc="-295" dirty="0">
                <a:latin typeface="Arial Black"/>
                <a:cs typeface="Arial Black"/>
              </a:rPr>
              <a:t>a</a:t>
            </a:r>
            <a:r>
              <a:rPr sz="2750" spc="-305" dirty="0">
                <a:latin typeface="Arial Black"/>
                <a:cs typeface="Arial Black"/>
              </a:rPr>
              <a:t> </a:t>
            </a:r>
            <a:r>
              <a:rPr sz="2750" spc="-290" dirty="0">
                <a:latin typeface="Arial Black"/>
                <a:cs typeface="Arial Black"/>
              </a:rPr>
              <a:t>clear, comprehensive,</a:t>
            </a:r>
            <a:r>
              <a:rPr sz="2750" spc="-320" dirty="0">
                <a:latin typeface="Arial Black"/>
                <a:cs typeface="Arial Black"/>
              </a:rPr>
              <a:t> </a:t>
            </a:r>
            <a:r>
              <a:rPr sz="2750" spc="-260" dirty="0">
                <a:latin typeface="Arial Black"/>
                <a:cs typeface="Arial Black"/>
              </a:rPr>
              <a:t>and</a:t>
            </a:r>
            <a:r>
              <a:rPr sz="2750" spc="-315" dirty="0">
                <a:latin typeface="Arial Black"/>
                <a:cs typeface="Arial Black"/>
              </a:rPr>
              <a:t> </a:t>
            </a:r>
            <a:r>
              <a:rPr sz="2750" spc="-200" dirty="0">
                <a:latin typeface="Arial Black"/>
                <a:cs typeface="Arial Black"/>
              </a:rPr>
              <a:t>user-</a:t>
            </a:r>
            <a:r>
              <a:rPr sz="2750" spc="-240" dirty="0">
                <a:latin typeface="Arial Black"/>
                <a:cs typeface="Arial Black"/>
              </a:rPr>
              <a:t>friendly</a:t>
            </a:r>
            <a:r>
              <a:rPr sz="2750" spc="-315" dirty="0">
                <a:latin typeface="Arial Black"/>
                <a:cs typeface="Arial Black"/>
              </a:rPr>
              <a:t> flowchart </a:t>
            </a:r>
            <a:r>
              <a:rPr sz="2750" dirty="0">
                <a:latin typeface="Tahoma"/>
                <a:cs typeface="Tahoma"/>
              </a:rPr>
              <a:t>that</a:t>
            </a:r>
            <a:r>
              <a:rPr sz="2750" spc="-114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explained</a:t>
            </a:r>
            <a:r>
              <a:rPr sz="2750" spc="-114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MyChart</a:t>
            </a:r>
            <a:r>
              <a:rPr sz="2750" spc="-11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proxy</a:t>
            </a:r>
            <a:r>
              <a:rPr sz="2750" spc="-114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access</a:t>
            </a:r>
            <a:r>
              <a:rPr sz="2750" spc="-114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levels </a:t>
            </a:r>
            <a:r>
              <a:rPr sz="2750" dirty="0">
                <a:latin typeface="Tahoma"/>
                <a:cs typeface="Tahoma"/>
              </a:rPr>
              <a:t>and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consent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requirements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for</a:t>
            </a:r>
            <a:r>
              <a:rPr sz="2750" spc="-155" dirty="0">
                <a:latin typeface="Tahoma"/>
                <a:cs typeface="Tahoma"/>
              </a:rPr>
              <a:t> </a:t>
            </a:r>
            <a:r>
              <a:rPr sz="2750" spc="-20" dirty="0">
                <a:latin typeface="Tahoma"/>
                <a:cs typeface="Tahoma"/>
              </a:rPr>
              <a:t>different</a:t>
            </a:r>
            <a:r>
              <a:rPr sz="2750" spc="-160" dirty="0">
                <a:latin typeface="Tahoma"/>
                <a:cs typeface="Tahoma"/>
              </a:rPr>
              <a:t> </a:t>
            </a:r>
            <a:r>
              <a:rPr sz="2750" spc="-25" dirty="0">
                <a:latin typeface="Tahoma"/>
                <a:cs typeface="Tahoma"/>
              </a:rPr>
              <a:t>age </a:t>
            </a:r>
            <a:r>
              <a:rPr sz="2750" dirty="0">
                <a:latin typeface="Tahoma"/>
                <a:cs typeface="Tahoma"/>
              </a:rPr>
              <a:t>groups</a:t>
            </a:r>
            <a:r>
              <a:rPr sz="2750" spc="-150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for</a:t>
            </a:r>
            <a:r>
              <a:rPr sz="2750" spc="-14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the</a:t>
            </a:r>
            <a:r>
              <a:rPr sz="2750" spc="-150" dirty="0">
                <a:latin typeface="Tahoma"/>
                <a:cs typeface="Tahoma"/>
              </a:rPr>
              <a:t> </a:t>
            </a:r>
            <a:r>
              <a:rPr sz="2750" spc="-10" dirty="0">
                <a:latin typeface="Tahoma"/>
                <a:cs typeface="Tahoma"/>
              </a:rPr>
              <a:t>staff</a:t>
            </a:r>
            <a:r>
              <a:rPr sz="2750" spc="-145" dirty="0">
                <a:latin typeface="Tahoma"/>
                <a:cs typeface="Tahoma"/>
              </a:rPr>
              <a:t> </a:t>
            </a:r>
            <a:r>
              <a:rPr sz="2750" dirty="0">
                <a:latin typeface="Tahoma"/>
                <a:cs typeface="Tahoma"/>
              </a:rPr>
              <a:t>to</a:t>
            </a:r>
            <a:r>
              <a:rPr sz="2750" spc="-150" dirty="0">
                <a:latin typeface="Tahoma"/>
                <a:cs typeface="Tahoma"/>
              </a:rPr>
              <a:t> </a:t>
            </a:r>
            <a:r>
              <a:rPr sz="2750" spc="-25" dirty="0">
                <a:latin typeface="Tahoma"/>
                <a:cs typeface="Tahoma"/>
              </a:rPr>
              <a:t>use</a:t>
            </a:r>
            <a:endParaRPr sz="27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35892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914334" y="1609275"/>
            <a:ext cx="1153160" cy="6311900"/>
            <a:chOff x="8914334" y="1609275"/>
            <a:chExt cx="1153160" cy="6311900"/>
          </a:xfrm>
        </p:grpSpPr>
        <p:sp>
          <p:nvSpPr>
            <p:cNvPr id="4" name="object 4"/>
            <p:cNvSpPr/>
            <p:nvPr/>
          </p:nvSpPr>
          <p:spPr>
            <a:xfrm>
              <a:off x="9500276" y="2166381"/>
              <a:ext cx="9525" cy="5745480"/>
            </a:xfrm>
            <a:custGeom>
              <a:avLst/>
              <a:gdLst/>
              <a:ahLst/>
              <a:cxnLst/>
              <a:rect l="l" t="t" r="r" b="b"/>
              <a:pathLst>
                <a:path w="9525" h="5745480">
                  <a:moveTo>
                    <a:pt x="9524" y="57452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44A8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4334" y="1609275"/>
              <a:ext cx="1152856" cy="10216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4334" y="4602529"/>
              <a:ext cx="1152856" cy="10216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4334" y="3107173"/>
              <a:ext cx="1152856" cy="10216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14334" y="6132009"/>
              <a:ext cx="1152856" cy="1021647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8824469" y="0"/>
            <a:ext cx="789305" cy="852169"/>
          </a:xfrm>
          <a:custGeom>
            <a:avLst/>
            <a:gdLst/>
            <a:ahLst/>
            <a:cxnLst/>
            <a:rect l="l" t="t" r="r" b="b"/>
            <a:pathLst>
              <a:path w="789304" h="852169">
                <a:moveTo>
                  <a:pt x="788988" y="0"/>
                </a:moveTo>
                <a:lnTo>
                  <a:pt x="464636" y="557479"/>
                </a:lnTo>
                <a:lnTo>
                  <a:pt x="438443" y="598552"/>
                </a:lnTo>
                <a:lnTo>
                  <a:pt x="409273" y="637002"/>
                </a:lnTo>
                <a:lnTo>
                  <a:pt x="377326" y="672714"/>
                </a:lnTo>
                <a:lnTo>
                  <a:pt x="342803" y="705573"/>
                </a:lnTo>
                <a:lnTo>
                  <a:pt x="305906" y="735463"/>
                </a:lnTo>
                <a:lnTo>
                  <a:pt x="266833" y="762269"/>
                </a:lnTo>
                <a:lnTo>
                  <a:pt x="225787" y="785876"/>
                </a:lnTo>
                <a:lnTo>
                  <a:pt x="182968" y="806167"/>
                </a:lnTo>
                <a:lnTo>
                  <a:pt x="138576" y="823028"/>
                </a:lnTo>
                <a:lnTo>
                  <a:pt x="92814" y="836344"/>
                </a:lnTo>
                <a:lnTo>
                  <a:pt x="45880" y="845997"/>
                </a:lnTo>
                <a:lnTo>
                  <a:pt x="0" y="851626"/>
                </a:lnTo>
              </a:path>
            </a:pathLst>
          </a:custGeom>
          <a:ln w="133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55188" y="0"/>
            <a:ext cx="789305" cy="852169"/>
          </a:xfrm>
          <a:custGeom>
            <a:avLst/>
            <a:gdLst/>
            <a:ahLst/>
            <a:cxnLst/>
            <a:rect l="l" t="t" r="r" b="b"/>
            <a:pathLst>
              <a:path w="789304" h="852169">
                <a:moveTo>
                  <a:pt x="788987" y="851626"/>
                </a:moveTo>
                <a:lnTo>
                  <a:pt x="743107" y="845997"/>
                </a:lnTo>
                <a:lnTo>
                  <a:pt x="696173" y="836344"/>
                </a:lnTo>
                <a:lnTo>
                  <a:pt x="650411" y="823028"/>
                </a:lnTo>
                <a:lnTo>
                  <a:pt x="606019" y="806167"/>
                </a:lnTo>
                <a:lnTo>
                  <a:pt x="563200" y="785876"/>
                </a:lnTo>
                <a:lnTo>
                  <a:pt x="522154" y="762269"/>
                </a:lnTo>
                <a:lnTo>
                  <a:pt x="483082" y="735463"/>
                </a:lnTo>
                <a:lnTo>
                  <a:pt x="446184" y="705573"/>
                </a:lnTo>
                <a:lnTo>
                  <a:pt x="411661" y="672714"/>
                </a:lnTo>
                <a:lnTo>
                  <a:pt x="379714" y="637001"/>
                </a:lnTo>
                <a:lnTo>
                  <a:pt x="350544" y="598551"/>
                </a:lnTo>
                <a:lnTo>
                  <a:pt x="324351" y="557479"/>
                </a:lnTo>
                <a:lnTo>
                  <a:pt x="0" y="0"/>
                </a:lnTo>
              </a:path>
            </a:pathLst>
          </a:custGeom>
          <a:ln w="133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442339" y="3368971"/>
            <a:ext cx="316865" cy="236220"/>
            <a:chOff x="9442339" y="3368971"/>
            <a:chExt cx="316865" cy="236220"/>
          </a:xfrm>
        </p:grpSpPr>
        <p:sp>
          <p:nvSpPr>
            <p:cNvPr id="12" name="object 12"/>
            <p:cNvSpPr/>
            <p:nvPr/>
          </p:nvSpPr>
          <p:spPr>
            <a:xfrm>
              <a:off x="9442339" y="3406302"/>
              <a:ext cx="316865" cy="198755"/>
            </a:xfrm>
            <a:custGeom>
              <a:avLst/>
              <a:gdLst/>
              <a:ahLst/>
              <a:cxnLst/>
              <a:rect l="l" t="t" r="r" b="b"/>
              <a:pathLst>
                <a:path w="316865" h="198754">
                  <a:moveTo>
                    <a:pt x="202747" y="198691"/>
                  </a:moveTo>
                  <a:lnTo>
                    <a:pt x="198056" y="195386"/>
                  </a:lnTo>
                  <a:lnTo>
                    <a:pt x="192708" y="192904"/>
                  </a:lnTo>
                  <a:lnTo>
                    <a:pt x="179084" y="192904"/>
                  </a:lnTo>
                  <a:lnTo>
                    <a:pt x="179084" y="101189"/>
                  </a:lnTo>
                  <a:lnTo>
                    <a:pt x="146941" y="125126"/>
                  </a:lnTo>
                  <a:lnTo>
                    <a:pt x="138422" y="125126"/>
                  </a:lnTo>
                  <a:lnTo>
                    <a:pt x="77495" y="79813"/>
                  </a:lnTo>
                  <a:lnTo>
                    <a:pt x="74840" y="72632"/>
                  </a:lnTo>
                  <a:lnTo>
                    <a:pt x="76469" y="65781"/>
                  </a:lnTo>
                  <a:lnTo>
                    <a:pt x="0" y="8808"/>
                  </a:lnTo>
                  <a:lnTo>
                    <a:pt x="2568" y="360"/>
                  </a:lnTo>
                  <a:lnTo>
                    <a:pt x="9176" y="78"/>
                  </a:lnTo>
                  <a:lnTo>
                    <a:pt x="10844" y="0"/>
                  </a:lnTo>
                  <a:lnTo>
                    <a:pt x="12473" y="485"/>
                  </a:lnTo>
                  <a:lnTo>
                    <a:pt x="84824" y="54584"/>
                  </a:lnTo>
                  <a:lnTo>
                    <a:pt x="87220" y="53198"/>
                  </a:lnTo>
                  <a:lnTo>
                    <a:pt x="89914" y="52423"/>
                  </a:lnTo>
                  <a:lnTo>
                    <a:pt x="96804" y="52086"/>
                  </a:lnTo>
                  <a:lnTo>
                    <a:pt x="100891" y="53362"/>
                  </a:lnTo>
                  <a:lnTo>
                    <a:pt x="142689" y="84558"/>
                  </a:lnTo>
                  <a:lnTo>
                    <a:pt x="184197" y="53597"/>
                  </a:lnTo>
                  <a:lnTo>
                    <a:pt x="187916" y="52376"/>
                  </a:lnTo>
                  <a:lnTo>
                    <a:pt x="259884" y="52376"/>
                  </a:lnTo>
                  <a:lnTo>
                    <a:pt x="264848" y="54693"/>
                  </a:lnTo>
                  <a:lnTo>
                    <a:pt x="315627" y="116192"/>
                  </a:lnTo>
                  <a:lnTo>
                    <a:pt x="316856" y="122354"/>
                  </a:lnTo>
                  <a:lnTo>
                    <a:pt x="315063" y="128023"/>
                  </a:lnTo>
                  <a:lnTo>
                    <a:pt x="313058" y="126911"/>
                  </a:lnTo>
                  <a:lnTo>
                    <a:pt x="308900" y="124961"/>
                  </a:lnTo>
                  <a:lnTo>
                    <a:pt x="301510" y="122261"/>
                  </a:lnTo>
                  <a:lnTo>
                    <a:pt x="294080" y="120329"/>
                  </a:lnTo>
                  <a:lnTo>
                    <a:pt x="286594" y="119153"/>
                  </a:lnTo>
                  <a:lnTo>
                    <a:pt x="279122" y="118721"/>
                  </a:lnTo>
                  <a:lnTo>
                    <a:pt x="276891" y="118721"/>
                  </a:lnTo>
                  <a:lnTo>
                    <a:pt x="232308" y="134286"/>
                  </a:lnTo>
                  <a:lnTo>
                    <a:pt x="208204" y="164966"/>
                  </a:lnTo>
                  <a:lnTo>
                    <a:pt x="202704" y="190204"/>
                  </a:lnTo>
                  <a:lnTo>
                    <a:pt x="202747" y="1986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5101" y="3368971"/>
              <a:ext cx="80834" cy="80804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9373299" y="3678300"/>
            <a:ext cx="215900" cy="257175"/>
          </a:xfrm>
          <a:custGeom>
            <a:avLst/>
            <a:gdLst/>
            <a:ahLst/>
            <a:cxnLst/>
            <a:rect l="l" t="t" r="r" b="b"/>
            <a:pathLst>
              <a:path w="215900" h="257175">
                <a:moveTo>
                  <a:pt x="166979" y="58508"/>
                </a:moveTo>
                <a:lnTo>
                  <a:pt x="162140" y="35623"/>
                </a:lnTo>
                <a:lnTo>
                  <a:pt x="148780" y="16395"/>
                </a:lnTo>
                <a:lnTo>
                  <a:pt x="129743" y="4191"/>
                </a:lnTo>
                <a:lnTo>
                  <a:pt x="107543" y="0"/>
                </a:lnTo>
                <a:lnTo>
                  <a:pt x="84658" y="4838"/>
                </a:lnTo>
                <a:lnTo>
                  <a:pt x="65379" y="18199"/>
                </a:lnTo>
                <a:lnTo>
                  <a:pt x="53162" y="37211"/>
                </a:lnTo>
                <a:lnTo>
                  <a:pt x="48983" y="59423"/>
                </a:lnTo>
                <a:lnTo>
                  <a:pt x="53822" y="82321"/>
                </a:lnTo>
                <a:lnTo>
                  <a:pt x="67183" y="101574"/>
                </a:lnTo>
                <a:lnTo>
                  <a:pt x="86233" y="113779"/>
                </a:lnTo>
                <a:lnTo>
                  <a:pt x="108458" y="117944"/>
                </a:lnTo>
                <a:lnTo>
                  <a:pt x="131394" y="113118"/>
                </a:lnTo>
                <a:lnTo>
                  <a:pt x="150622" y="99771"/>
                </a:lnTo>
                <a:lnTo>
                  <a:pt x="162801" y="80733"/>
                </a:lnTo>
                <a:lnTo>
                  <a:pt x="166979" y="58508"/>
                </a:lnTo>
                <a:close/>
              </a:path>
              <a:path w="215900" h="257175">
                <a:moveTo>
                  <a:pt x="215747" y="212839"/>
                </a:moveTo>
                <a:lnTo>
                  <a:pt x="207860" y="172567"/>
                </a:lnTo>
                <a:lnTo>
                  <a:pt x="171805" y="139814"/>
                </a:lnTo>
                <a:lnTo>
                  <a:pt x="153771" y="136766"/>
                </a:lnTo>
                <a:lnTo>
                  <a:pt x="62064" y="136766"/>
                </a:lnTo>
                <a:lnTo>
                  <a:pt x="16217" y="159334"/>
                </a:lnTo>
                <a:lnTo>
                  <a:pt x="457" y="200355"/>
                </a:lnTo>
                <a:lnTo>
                  <a:pt x="0" y="212839"/>
                </a:lnTo>
                <a:lnTo>
                  <a:pt x="1168" y="223380"/>
                </a:lnTo>
                <a:lnTo>
                  <a:pt x="17830" y="256565"/>
                </a:lnTo>
                <a:lnTo>
                  <a:pt x="197904" y="256565"/>
                </a:lnTo>
                <a:lnTo>
                  <a:pt x="215747" y="212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84923" y="3545088"/>
            <a:ext cx="113072" cy="11303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9601755" y="3799315"/>
            <a:ext cx="84455" cy="79375"/>
          </a:xfrm>
          <a:custGeom>
            <a:avLst/>
            <a:gdLst/>
            <a:ahLst/>
            <a:cxnLst/>
            <a:rect l="l" t="t" r="r" b="b"/>
            <a:pathLst>
              <a:path w="84454" h="79375">
                <a:moveTo>
                  <a:pt x="79805" y="79272"/>
                </a:moveTo>
                <a:lnTo>
                  <a:pt x="0" y="79272"/>
                </a:lnTo>
                <a:lnTo>
                  <a:pt x="0" y="61537"/>
                </a:lnTo>
                <a:lnTo>
                  <a:pt x="63416" y="61537"/>
                </a:lnTo>
                <a:lnTo>
                  <a:pt x="51953" y="2529"/>
                </a:lnTo>
                <a:lnTo>
                  <a:pt x="61216" y="2529"/>
                </a:lnTo>
                <a:lnTo>
                  <a:pt x="65577" y="1628"/>
                </a:lnTo>
                <a:lnTo>
                  <a:pt x="69579" y="0"/>
                </a:lnTo>
                <a:lnTo>
                  <a:pt x="84002" y="74261"/>
                </a:lnTo>
                <a:lnTo>
                  <a:pt x="79805" y="792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76637" y="3799315"/>
            <a:ext cx="84455" cy="79375"/>
          </a:xfrm>
          <a:custGeom>
            <a:avLst/>
            <a:gdLst/>
            <a:ahLst/>
            <a:cxnLst/>
            <a:rect l="l" t="t" r="r" b="b"/>
            <a:pathLst>
              <a:path w="84454" h="79375">
                <a:moveTo>
                  <a:pt x="83970" y="79272"/>
                </a:moveTo>
                <a:lnTo>
                  <a:pt x="4157" y="79272"/>
                </a:lnTo>
                <a:lnTo>
                  <a:pt x="0" y="74261"/>
                </a:lnTo>
                <a:lnTo>
                  <a:pt x="14399" y="0"/>
                </a:lnTo>
                <a:lnTo>
                  <a:pt x="18432" y="1628"/>
                </a:lnTo>
                <a:lnTo>
                  <a:pt x="22762" y="2529"/>
                </a:lnTo>
                <a:lnTo>
                  <a:pt x="32009" y="2529"/>
                </a:lnTo>
                <a:lnTo>
                  <a:pt x="20554" y="61537"/>
                </a:lnTo>
                <a:lnTo>
                  <a:pt x="83970" y="61537"/>
                </a:lnTo>
                <a:lnTo>
                  <a:pt x="83970" y="792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9149882" y="3315676"/>
            <a:ext cx="662940" cy="554355"/>
            <a:chOff x="9149882" y="3315676"/>
            <a:chExt cx="662940" cy="554355"/>
          </a:xfrm>
        </p:grpSpPr>
        <p:sp>
          <p:nvSpPr>
            <p:cNvPr id="19" name="object 19"/>
            <p:cNvSpPr/>
            <p:nvPr/>
          </p:nvSpPr>
          <p:spPr>
            <a:xfrm>
              <a:off x="9306154" y="3619271"/>
              <a:ext cx="506730" cy="250825"/>
            </a:xfrm>
            <a:custGeom>
              <a:avLst/>
              <a:gdLst/>
              <a:ahLst/>
              <a:cxnLst/>
              <a:rect l="l" t="t" r="r" b="b"/>
              <a:pathLst>
                <a:path w="506729" h="250825">
                  <a:moveTo>
                    <a:pt x="350037" y="102082"/>
                  </a:moveTo>
                  <a:lnTo>
                    <a:pt x="330758" y="2984"/>
                  </a:lnTo>
                  <a:lnTo>
                    <a:pt x="327075" y="0"/>
                  </a:lnTo>
                  <a:lnTo>
                    <a:pt x="27203" y="0"/>
                  </a:lnTo>
                  <a:lnTo>
                    <a:pt x="22961" y="0"/>
                  </a:lnTo>
                  <a:lnTo>
                    <a:pt x="19304" y="2984"/>
                  </a:lnTo>
                  <a:lnTo>
                    <a:pt x="0" y="102082"/>
                  </a:lnTo>
                  <a:lnTo>
                    <a:pt x="11874" y="115011"/>
                  </a:lnTo>
                  <a:lnTo>
                    <a:pt x="15621" y="115011"/>
                  </a:lnTo>
                  <a:lnTo>
                    <a:pt x="34518" y="17741"/>
                  </a:lnTo>
                  <a:lnTo>
                    <a:pt x="315544" y="17741"/>
                  </a:lnTo>
                  <a:lnTo>
                    <a:pt x="334454" y="115011"/>
                  </a:lnTo>
                  <a:lnTo>
                    <a:pt x="338175" y="115011"/>
                  </a:lnTo>
                  <a:lnTo>
                    <a:pt x="350037" y="102082"/>
                  </a:lnTo>
                  <a:close/>
                </a:path>
                <a:path w="506729" h="250825">
                  <a:moveTo>
                    <a:pt x="506310" y="250482"/>
                  </a:moveTo>
                  <a:lnTo>
                    <a:pt x="473278" y="81318"/>
                  </a:lnTo>
                  <a:lnTo>
                    <a:pt x="448767" y="55499"/>
                  </a:lnTo>
                  <a:lnTo>
                    <a:pt x="418922" y="55537"/>
                  </a:lnTo>
                  <a:lnTo>
                    <a:pt x="342201" y="124256"/>
                  </a:lnTo>
                  <a:lnTo>
                    <a:pt x="288582" y="124256"/>
                  </a:lnTo>
                  <a:lnTo>
                    <a:pt x="269468" y="131927"/>
                  </a:lnTo>
                  <a:lnTo>
                    <a:pt x="263093" y="148793"/>
                  </a:lnTo>
                  <a:lnTo>
                    <a:pt x="269468" y="165646"/>
                  </a:lnTo>
                  <a:lnTo>
                    <a:pt x="288582" y="173316"/>
                  </a:lnTo>
                  <a:lnTo>
                    <a:pt x="358800" y="173316"/>
                  </a:lnTo>
                  <a:lnTo>
                    <a:pt x="364959" y="170789"/>
                  </a:lnTo>
                  <a:lnTo>
                    <a:pt x="369531" y="166255"/>
                  </a:lnTo>
                  <a:lnTo>
                    <a:pt x="388035" y="142811"/>
                  </a:lnTo>
                  <a:lnTo>
                    <a:pt x="408965" y="250482"/>
                  </a:lnTo>
                  <a:lnTo>
                    <a:pt x="506310" y="2504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64342" y="3545077"/>
              <a:ext cx="113087" cy="1130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9882" y="3674768"/>
              <a:ext cx="243223" cy="19497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300778" y="3315676"/>
              <a:ext cx="361315" cy="253365"/>
            </a:xfrm>
            <a:custGeom>
              <a:avLst/>
              <a:gdLst/>
              <a:ahLst/>
              <a:cxnLst/>
              <a:rect l="l" t="t" r="r" b="b"/>
              <a:pathLst>
                <a:path w="361315" h="253364">
                  <a:moveTo>
                    <a:pt x="310396" y="252977"/>
                  </a:moveTo>
                  <a:lnTo>
                    <a:pt x="3875" y="252977"/>
                  </a:lnTo>
                  <a:lnTo>
                    <a:pt x="0" y="249109"/>
                  </a:lnTo>
                  <a:lnTo>
                    <a:pt x="0" y="3915"/>
                  </a:lnTo>
                  <a:lnTo>
                    <a:pt x="3868" y="0"/>
                  </a:lnTo>
                  <a:lnTo>
                    <a:pt x="8683" y="0"/>
                  </a:lnTo>
                  <a:lnTo>
                    <a:pt x="356931" y="0"/>
                  </a:lnTo>
                  <a:lnTo>
                    <a:pt x="360807" y="3915"/>
                  </a:lnTo>
                  <a:lnTo>
                    <a:pt x="360807" y="44624"/>
                  </a:lnTo>
                  <a:lnTo>
                    <a:pt x="343432" y="44624"/>
                  </a:lnTo>
                  <a:lnTo>
                    <a:pt x="343432" y="17461"/>
                  </a:lnTo>
                  <a:lnTo>
                    <a:pt x="17375" y="17461"/>
                  </a:lnTo>
                  <a:lnTo>
                    <a:pt x="17375" y="235563"/>
                  </a:lnTo>
                  <a:lnTo>
                    <a:pt x="310396" y="235563"/>
                  </a:lnTo>
                  <a:lnTo>
                    <a:pt x="310396" y="252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9214443" y="1817203"/>
            <a:ext cx="595630" cy="604520"/>
          </a:xfrm>
          <a:custGeom>
            <a:avLst/>
            <a:gdLst/>
            <a:ahLst/>
            <a:cxnLst/>
            <a:rect l="l" t="t" r="r" b="b"/>
            <a:pathLst>
              <a:path w="595629" h="604519">
                <a:moveTo>
                  <a:pt x="339123" y="105409"/>
                </a:moveTo>
                <a:lnTo>
                  <a:pt x="133413" y="105409"/>
                </a:lnTo>
                <a:lnTo>
                  <a:pt x="131712" y="104139"/>
                </a:lnTo>
                <a:lnTo>
                  <a:pt x="131712" y="36829"/>
                </a:lnTo>
                <a:lnTo>
                  <a:pt x="133412" y="34289"/>
                </a:lnTo>
                <a:lnTo>
                  <a:pt x="190193" y="34289"/>
                </a:lnTo>
                <a:lnTo>
                  <a:pt x="191626" y="33019"/>
                </a:lnTo>
                <a:lnTo>
                  <a:pt x="221414" y="1269"/>
                </a:lnTo>
                <a:lnTo>
                  <a:pt x="236267" y="0"/>
                </a:lnTo>
                <a:lnTo>
                  <a:pt x="251120" y="1269"/>
                </a:lnTo>
                <a:lnTo>
                  <a:pt x="263965" y="8889"/>
                </a:lnTo>
                <a:lnTo>
                  <a:pt x="273998" y="19049"/>
                </a:lnTo>
                <a:lnTo>
                  <a:pt x="277206" y="25399"/>
                </a:lnTo>
                <a:lnTo>
                  <a:pt x="229522" y="25399"/>
                </a:lnTo>
                <a:lnTo>
                  <a:pt x="224055" y="30479"/>
                </a:lnTo>
                <a:lnTo>
                  <a:pt x="224055" y="44449"/>
                </a:lnTo>
                <a:lnTo>
                  <a:pt x="229522" y="49529"/>
                </a:lnTo>
                <a:lnTo>
                  <a:pt x="340824" y="49529"/>
                </a:lnTo>
                <a:lnTo>
                  <a:pt x="340824" y="104139"/>
                </a:lnTo>
                <a:lnTo>
                  <a:pt x="339123" y="105409"/>
                </a:lnTo>
                <a:close/>
              </a:path>
              <a:path w="595629" h="604519">
                <a:moveTo>
                  <a:pt x="340824" y="49529"/>
                </a:moveTo>
                <a:lnTo>
                  <a:pt x="243012" y="49529"/>
                </a:lnTo>
                <a:lnTo>
                  <a:pt x="248479" y="44449"/>
                </a:lnTo>
                <a:lnTo>
                  <a:pt x="248480" y="30479"/>
                </a:lnTo>
                <a:lnTo>
                  <a:pt x="243012" y="25399"/>
                </a:lnTo>
                <a:lnTo>
                  <a:pt x="277206" y="25399"/>
                </a:lnTo>
                <a:lnTo>
                  <a:pt x="280414" y="31749"/>
                </a:lnTo>
                <a:lnTo>
                  <a:pt x="280908" y="33019"/>
                </a:lnTo>
                <a:lnTo>
                  <a:pt x="282342" y="34289"/>
                </a:lnTo>
                <a:lnTo>
                  <a:pt x="339123" y="34289"/>
                </a:lnTo>
                <a:lnTo>
                  <a:pt x="340824" y="36829"/>
                </a:lnTo>
                <a:lnTo>
                  <a:pt x="340824" y="49529"/>
                </a:lnTo>
                <a:close/>
              </a:path>
              <a:path w="595629" h="604519">
                <a:moveTo>
                  <a:pt x="451274" y="604519"/>
                </a:moveTo>
                <a:lnTo>
                  <a:pt x="27156" y="604519"/>
                </a:lnTo>
                <a:lnTo>
                  <a:pt x="16603" y="603249"/>
                </a:lnTo>
                <a:lnTo>
                  <a:pt x="7969" y="596899"/>
                </a:lnTo>
                <a:lnTo>
                  <a:pt x="2139" y="588009"/>
                </a:lnTo>
                <a:lnTo>
                  <a:pt x="0" y="577849"/>
                </a:lnTo>
                <a:lnTo>
                  <a:pt x="0" y="78739"/>
                </a:lnTo>
                <a:lnTo>
                  <a:pt x="2140" y="67309"/>
                </a:lnTo>
                <a:lnTo>
                  <a:pt x="7969" y="58419"/>
                </a:lnTo>
                <a:lnTo>
                  <a:pt x="16603" y="53339"/>
                </a:lnTo>
                <a:lnTo>
                  <a:pt x="27156" y="50799"/>
                </a:lnTo>
                <a:lnTo>
                  <a:pt x="111522" y="50799"/>
                </a:lnTo>
                <a:lnTo>
                  <a:pt x="111522" y="68579"/>
                </a:lnTo>
                <a:lnTo>
                  <a:pt x="41564" y="68579"/>
                </a:lnTo>
                <a:lnTo>
                  <a:pt x="32237" y="71119"/>
                </a:lnTo>
                <a:lnTo>
                  <a:pt x="24615" y="76199"/>
                </a:lnTo>
                <a:lnTo>
                  <a:pt x="19474" y="83819"/>
                </a:lnTo>
                <a:lnTo>
                  <a:pt x="17588" y="92709"/>
                </a:lnTo>
                <a:lnTo>
                  <a:pt x="17588" y="563879"/>
                </a:lnTo>
                <a:lnTo>
                  <a:pt x="19474" y="572769"/>
                </a:lnTo>
                <a:lnTo>
                  <a:pt x="24615" y="580389"/>
                </a:lnTo>
                <a:lnTo>
                  <a:pt x="32237" y="585469"/>
                </a:lnTo>
                <a:lnTo>
                  <a:pt x="41564" y="588009"/>
                </a:lnTo>
                <a:lnTo>
                  <a:pt x="448981" y="588009"/>
                </a:lnTo>
                <a:lnTo>
                  <a:pt x="450095" y="589279"/>
                </a:lnTo>
                <a:lnTo>
                  <a:pt x="461200" y="599439"/>
                </a:lnTo>
                <a:lnTo>
                  <a:pt x="456740" y="603249"/>
                </a:lnTo>
                <a:lnTo>
                  <a:pt x="451274" y="604519"/>
                </a:lnTo>
                <a:close/>
              </a:path>
              <a:path w="595629" h="604519">
                <a:moveTo>
                  <a:pt x="454947" y="281939"/>
                </a:moveTo>
                <a:lnTo>
                  <a:pt x="454947" y="92709"/>
                </a:lnTo>
                <a:lnTo>
                  <a:pt x="453061" y="83819"/>
                </a:lnTo>
                <a:lnTo>
                  <a:pt x="447920" y="76199"/>
                </a:lnTo>
                <a:lnTo>
                  <a:pt x="440299" y="71119"/>
                </a:lnTo>
                <a:lnTo>
                  <a:pt x="430972" y="68579"/>
                </a:lnTo>
                <a:lnTo>
                  <a:pt x="361014" y="68579"/>
                </a:lnTo>
                <a:lnTo>
                  <a:pt x="361014" y="50799"/>
                </a:lnTo>
                <a:lnTo>
                  <a:pt x="445379" y="50799"/>
                </a:lnTo>
                <a:lnTo>
                  <a:pt x="455933" y="53339"/>
                </a:lnTo>
                <a:lnTo>
                  <a:pt x="464567" y="58419"/>
                </a:lnTo>
                <a:lnTo>
                  <a:pt x="470396" y="67309"/>
                </a:lnTo>
                <a:lnTo>
                  <a:pt x="472536" y="78739"/>
                </a:lnTo>
                <a:lnTo>
                  <a:pt x="472536" y="276859"/>
                </a:lnTo>
                <a:lnTo>
                  <a:pt x="454947" y="281939"/>
                </a:lnTo>
                <a:close/>
              </a:path>
              <a:path w="595629" h="604519">
                <a:moveTo>
                  <a:pt x="428493" y="567689"/>
                </a:moveTo>
                <a:lnTo>
                  <a:pt x="39479" y="567689"/>
                </a:lnTo>
                <a:lnTo>
                  <a:pt x="37778" y="565149"/>
                </a:lnTo>
                <a:lnTo>
                  <a:pt x="37778" y="90169"/>
                </a:lnTo>
                <a:lnTo>
                  <a:pt x="39479" y="88899"/>
                </a:lnTo>
                <a:lnTo>
                  <a:pt x="111522" y="88899"/>
                </a:lnTo>
                <a:lnTo>
                  <a:pt x="111522" y="101599"/>
                </a:lnTo>
                <a:lnTo>
                  <a:pt x="113408" y="110489"/>
                </a:lnTo>
                <a:lnTo>
                  <a:pt x="118549" y="118109"/>
                </a:lnTo>
                <a:lnTo>
                  <a:pt x="126170" y="123189"/>
                </a:lnTo>
                <a:lnTo>
                  <a:pt x="135498" y="125729"/>
                </a:lnTo>
                <a:lnTo>
                  <a:pt x="434756" y="125729"/>
                </a:lnTo>
                <a:lnTo>
                  <a:pt x="434756" y="146049"/>
                </a:lnTo>
                <a:lnTo>
                  <a:pt x="94024" y="146049"/>
                </a:lnTo>
                <a:lnTo>
                  <a:pt x="90007" y="149859"/>
                </a:lnTo>
                <a:lnTo>
                  <a:pt x="90007" y="228599"/>
                </a:lnTo>
                <a:lnTo>
                  <a:pt x="94024" y="232409"/>
                </a:lnTo>
                <a:lnTo>
                  <a:pt x="434756" y="232409"/>
                </a:lnTo>
                <a:lnTo>
                  <a:pt x="434756" y="266699"/>
                </a:lnTo>
                <a:lnTo>
                  <a:pt x="367410" y="266699"/>
                </a:lnTo>
                <a:lnTo>
                  <a:pt x="355924" y="269239"/>
                </a:lnTo>
                <a:lnTo>
                  <a:pt x="344437" y="273049"/>
                </a:lnTo>
                <a:lnTo>
                  <a:pt x="315449" y="284479"/>
                </a:lnTo>
                <a:lnTo>
                  <a:pt x="94024" y="284479"/>
                </a:lnTo>
                <a:lnTo>
                  <a:pt x="90007" y="289559"/>
                </a:lnTo>
                <a:lnTo>
                  <a:pt x="90007" y="367029"/>
                </a:lnTo>
                <a:lnTo>
                  <a:pt x="94024" y="370839"/>
                </a:lnTo>
                <a:lnTo>
                  <a:pt x="234170" y="370839"/>
                </a:lnTo>
                <a:lnTo>
                  <a:pt x="217458" y="387349"/>
                </a:lnTo>
                <a:lnTo>
                  <a:pt x="219832" y="396239"/>
                </a:lnTo>
                <a:lnTo>
                  <a:pt x="294940" y="416559"/>
                </a:lnTo>
                <a:lnTo>
                  <a:pt x="296624" y="417829"/>
                </a:lnTo>
                <a:lnTo>
                  <a:pt x="305917" y="417829"/>
                </a:lnTo>
                <a:lnTo>
                  <a:pt x="304854" y="420369"/>
                </a:lnTo>
                <a:lnTo>
                  <a:pt x="304762" y="421639"/>
                </a:lnTo>
                <a:lnTo>
                  <a:pt x="304671" y="422909"/>
                </a:lnTo>
                <a:lnTo>
                  <a:pt x="304580" y="424179"/>
                </a:lnTo>
                <a:lnTo>
                  <a:pt x="94024" y="424179"/>
                </a:lnTo>
                <a:lnTo>
                  <a:pt x="90007" y="427989"/>
                </a:lnTo>
                <a:lnTo>
                  <a:pt x="90007" y="505459"/>
                </a:lnTo>
                <a:lnTo>
                  <a:pt x="94024" y="510539"/>
                </a:lnTo>
                <a:lnTo>
                  <a:pt x="377672" y="510539"/>
                </a:lnTo>
                <a:lnTo>
                  <a:pt x="383056" y="519429"/>
                </a:lnTo>
                <a:lnTo>
                  <a:pt x="397311" y="535939"/>
                </a:lnTo>
                <a:lnTo>
                  <a:pt x="413107" y="552449"/>
                </a:lnTo>
                <a:lnTo>
                  <a:pt x="428493" y="567689"/>
                </a:lnTo>
                <a:close/>
              </a:path>
              <a:path w="595629" h="604519">
                <a:moveTo>
                  <a:pt x="434756" y="125729"/>
                </a:moveTo>
                <a:lnTo>
                  <a:pt x="337037" y="125729"/>
                </a:lnTo>
                <a:lnTo>
                  <a:pt x="346364" y="123189"/>
                </a:lnTo>
                <a:lnTo>
                  <a:pt x="353985" y="118109"/>
                </a:lnTo>
                <a:lnTo>
                  <a:pt x="359126" y="110489"/>
                </a:lnTo>
                <a:lnTo>
                  <a:pt x="361012" y="101599"/>
                </a:lnTo>
                <a:lnTo>
                  <a:pt x="361012" y="88899"/>
                </a:lnTo>
                <a:lnTo>
                  <a:pt x="433055" y="88899"/>
                </a:lnTo>
                <a:lnTo>
                  <a:pt x="434756" y="90169"/>
                </a:lnTo>
                <a:lnTo>
                  <a:pt x="434756" y="125729"/>
                </a:lnTo>
                <a:close/>
              </a:path>
              <a:path w="595629" h="604519">
                <a:moveTo>
                  <a:pt x="434756" y="232409"/>
                </a:moveTo>
                <a:lnTo>
                  <a:pt x="172228" y="232409"/>
                </a:lnTo>
                <a:lnTo>
                  <a:pt x="176244" y="228599"/>
                </a:lnTo>
                <a:lnTo>
                  <a:pt x="176244" y="149859"/>
                </a:lnTo>
                <a:lnTo>
                  <a:pt x="172228" y="146049"/>
                </a:lnTo>
                <a:lnTo>
                  <a:pt x="434756" y="146049"/>
                </a:lnTo>
                <a:lnTo>
                  <a:pt x="434756" y="154939"/>
                </a:lnTo>
                <a:lnTo>
                  <a:pt x="225157" y="154939"/>
                </a:lnTo>
                <a:lnTo>
                  <a:pt x="220637" y="158749"/>
                </a:lnTo>
                <a:lnTo>
                  <a:pt x="220637" y="170179"/>
                </a:lnTo>
                <a:lnTo>
                  <a:pt x="225157" y="175259"/>
                </a:lnTo>
                <a:lnTo>
                  <a:pt x="434756" y="175259"/>
                </a:lnTo>
                <a:lnTo>
                  <a:pt x="434756" y="203199"/>
                </a:lnTo>
                <a:lnTo>
                  <a:pt x="225157" y="203199"/>
                </a:lnTo>
                <a:lnTo>
                  <a:pt x="220637" y="208279"/>
                </a:lnTo>
                <a:lnTo>
                  <a:pt x="220637" y="219709"/>
                </a:lnTo>
                <a:lnTo>
                  <a:pt x="225157" y="223519"/>
                </a:lnTo>
                <a:lnTo>
                  <a:pt x="434756" y="223519"/>
                </a:lnTo>
                <a:lnTo>
                  <a:pt x="434756" y="232409"/>
                </a:lnTo>
                <a:close/>
              </a:path>
              <a:path w="595629" h="604519">
                <a:moveTo>
                  <a:pt x="434756" y="175259"/>
                </a:moveTo>
                <a:lnTo>
                  <a:pt x="388104" y="175259"/>
                </a:lnTo>
                <a:lnTo>
                  <a:pt x="392624" y="170179"/>
                </a:lnTo>
                <a:lnTo>
                  <a:pt x="392624" y="158749"/>
                </a:lnTo>
                <a:lnTo>
                  <a:pt x="388104" y="154939"/>
                </a:lnTo>
                <a:lnTo>
                  <a:pt x="434756" y="154939"/>
                </a:lnTo>
                <a:lnTo>
                  <a:pt x="434756" y="175259"/>
                </a:lnTo>
                <a:close/>
              </a:path>
              <a:path w="595629" h="604519">
                <a:moveTo>
                  <a:pt x="154386" y="187959"/>
                </a:moveTo>
                <a:lnTo>
                  <a:pt x="129131" y="187959"/>
                </a:lnTo>
                <a:lnTo>
                  <a:pt x="146974" y="165099"/>
                </a:lnTo>
                <a:lnTo>
                  <a:pt x="153330" y="165099"/>
                </a:lnTo>
                <a:lnTo>
                  <a:pt x="161998" y="171449"/>
                </a:lnTo>
                <a:lnTo>
                  <a:pt x="162670" y="177799"/>
                </a:lnTo>
                <a:lnTo>
                  <a:pt x="154386" y="187959"/>
                </a:lnTo>
                <a:close/>
              </a:path>
              <a:path w="595629" h="604519">
                <a:moveTo>
                  <a:pt x="134069" y="213359"/>
                </a:moveTo>
                <a:lnTo>
                  <a:pt x="127055" y="213359"/>
                </a:lnTo>
                <a:lnTo>
                  <a:pt x="107797" y="194309"/>
                </a:lnTo>
                <a:lnTo>
                  <a:pt x="103855" y="190499"/>
                </a:lnTo>
                <a:lnTo>
                  <a:pt x="103855" y="184149"/>
                </a:lnTo>
                <a:lnTo>
                  <a:pt x="111739" y="176529"/>
                </a:lnTo>
                <a:lnTo>
                  <a:pt x="118131" y="176529"/>
                </a:lnTo>
                <a:lnTo>
                  <a:pt x="129131" y="187959"/>
                </a:lnTo>
                <a:lnTo>
                  <a:pt x="154386" y="187959"/>
                </a:lnTo>
                <a:lnTo>
                  <a:pt x="137818" y="208279"/>
                </a:lnTo>
                <a:lnTo>
                  <a:pt x="134069" y="213359"/>
                </a:lnTo>
                <a:close/>
              </a:path>
              <a:path w="595629" h="604519">
                <a:moveTo>
                  <a:pt x="434756" y="223519"/>
                </a:moveTo>
                <a:lnTo>
                  <a:pt x="388104" y="223519"/>
                </a:lnTo>
                <a:lnTo>
                  <a:pt x="392624" y="219709"/>
                </a:lnTo>
                <a:lnTo>
                  <a:pt x="392624" y="208279"/>
                </a:lnTo>
                <a:lnTo>
                  <a:pt x="388104" y="203199"/>
                </a:lnTo>
                <a:lnTo>
                  <a:pt x="434756" y="203199"/>
                </a:lnTo>
                <a:lnTo>
                  <a:pt x="434756" y="223519"/>
                </a:lnTo>
                <a:close/>
              </a:path>
              <a:path w="595629" h="604519">
                <a:moveTo>
                  <a:pt x="434756" y="276859"/>
                </a:moveTo>
                <a:lnTo>
                  <a:pt x="412942" y="271779"/>
                </a:lnTo>
                <a:lnTo>
                  <a:pt x="391081" y="267969"/>
                </a:lnTo>
                <a:lnTo>
                  <a:pt x="379070" y="266699"/>
                </a:lnTo>
                <a:lnTo>
                  <a:pt x="434756" y="266699"/>
                </a:lnTo>
                <a:lnTo>
                  <a:pt x="434756" y="276859"/>
                </a:lnTo>
                <a:close/>
              </a:path>
              <a:path w="595629" h="604519">
                <a:moveTo>
                  <a:pt x="419359" y="364489"/>
                </a:moveTo>
                <a:lnTo>
                  <a:pt x="415679" y="353059"/>
                </a:lnTo>
                <a:lnTo>
                  <a:pt x="411606" y="341629"/>
                </a:lnTo>
                <a:lnTo>
                  <a:pt x="406833" y="328929"/>
                </a:lnTo>
                <a:lnTo>
                  <a:pt x="401051" y="317499"/>
                </a:lnTo>
                <a:lnTo>
                  <a:pt x="568568" y="271779"/>
                </a:lnTo>
                <a:lnTo>
                  <a:pt x="576135" y="271779"/>
                </a:lnTo>
                <a:lnTo>
                  <a:pt x="583063" y="274319"/>
                </a:lnTo>
                <a:lnTo>
                  <a:pt x="588594" y="279399"/>
                </a:lnTo>
                <a:lnTo>
                  <a:pt x="591971" y="285749"/>
                </a:lnTo>
                <a:lnTo>
                  <a:pt x="594992" y="297179"/>
                </a:lnTo>
                <a:lnTo>
                  <a:pt x="595311" y="302259"/>
                </a:lnTo>
                <a:lnTo>
                  <a:pt x="595390" y="303529"/>
                </a:lnTo>
                <a:lnTo>
                  <a:pt x="595470" y="304799"/>
                </a:lnTo>
                <a:lnTo>
                  <a:pt x="593093" y="311149"/>
                </a:lnTo>
                <a:lnTo>
                  <a:pt x="588290" y="317499"/>
                </a:lnTo>
                <a:lnTo>
                  <a:pt x="581492" y="320039"/>
                </a:lnTo>
                <a:lnTo>
                  <a:pt x="419359" y="364489"/>
                </a:lnTo>
                <a:close/>
              </a:path>
              <a:path w="595629" h="604519">
                <a:moveTo>
                  <a:pt x="234170" y="370839"/>
                </a:moveTo>
                <a:lnTo>
                  <a:pt x="172228" y="370839"/>
                </a:lnTo>
                <a:lnTo>
                  <a:pt x="176244" y="367029"/>
                </a:lnTo>
                <a:lnTo>
                  <a:pt x="176244" y="289559"/>
                </a:lnTo>
                <a:lnTo>
                  <a:pt x="172228" y="284479"/>
                </a:lnTo>
                <a:lnTo>
                  <a:pt x="315449" y="284479"/>
                </a:lnTo>
                <a:lnTo>
                  <a:pt x="292903" y="293369"/>
                </a:lnTo>
                <a:lnTo>
                  <a:pt x="225156" y="293369"/>
                </a:lnTo>
                <a:lnTo>
                  <a:pt x="220636" y="298449"/>
                </a:lnTo>
                <a:lnTo>
                  <a:pt x="220636" y="308609"/>
                </a:lnTo>
                <a:lnTo>
                  <a:pt x="225156" y="313689"/>
                </a:lnTo>
                <a:lnTo>
                  <a:pt x="266723" y="313689"/>
                </a:lnTo>
                <a:lnTo>
                  <a:pt x="264206" y="320039"/>
                </a:lnTo>
                <a:lnTo>
                  <a:pt x="262835" y="326389"/>
                </a:lnTo>
                <a:lnTo>
                  <a:pt x="262726" y="331469"/>
                </a:lnTo>
                <a:lnTo>
                  <a:pt x="262671" y="334009"/>
                </a:lnTo>
                <a:lnTo>
                  <a:pt x="263771" y="340359"/>
                </a:lnTo>
                <a:lnTo>
                  <a:pt x="262257" y="342899"/>
                </a:lnTo>
                <a:lnTo>
                  <a:pt x="225156" y="342899"/>
                </a:lnTo>
                <a:lnTo>
                  <a:pt x="220636" y="346709"/>
                </a:lnTo>
                <a:lnTo>
                  <a:pt x="220636" y="358139"/>
                </a:lnTo>
                <a:lnTo>
                  <a:pt x="225156" y="363219"/>
                </a:lnTo>
                <a:lnTo>
                  <a:pt x="241883" y="363219"/>
                </a:lnTo>
                <a:lnTo>
                  <a:pt x="234170" y="370839"/>
                </a:lnTo>
                <a:close/>
              </a:path>
              <a:path w="595629" h="604519">
                <a:moveTo>
                  <a:pt x="282995" y="327659"/>
                </a:moveTo>
                <a:lnTo>
                  <a:pt x="283481" y="325119"/>
                </a:lnTo>
                <a:lnTo>
                  <a:pt x="284574" y="322579"/>
                </a:lnTo>
                <a:lnTo>
                  <a:pt x="286158" y="320039"/>
                </a:lnTo>
                <a:lnTo>
                  <a:pt x="287517" y="318769"/>
                </a:lnTo>
                <a:lnTo>
                  <a:pt x="289229" y="316229"/>
                </a:lnTo>
                <a:lnTo>
                  <a:pt x="351907" y="290829"/>
                </a:lnTo>
                <a:lnTo>
                  <a:pt x="360669" y="288289"/>
                </a:lnTo>
                <a:lnTo>
                  <a:pt x="369336" y="287019"/>
                </a:lnTo>
                <a:lnTo>
                  <a:pt x="378135" y="287019"/>
                </a:lnTo>
                <a:lnTo>
                  <a:pt x="387295" y="288289"/>
                </a:lnTo>
                <a:lnTo>
                  <a:pt x="407427" y="292099"/>
                </a:lnTo>
                <a:lnTo>
                  <a:pt x="367081" y="292099"/>
                </a:lnTo>
                <a:lnTo>
                  <a:pt x="352189" y="294639"/>
                </a:lnTo>
                <a:lnTo>
                  <a:pt x="345249" y="297179"/>
                </a:lnTo>
                <a:lnTo>
                  <a:pt x="337863" y="302259"/>
                </a:lnTo>
                <a:lnTo>
                  <a:pt x="332414" y="308609"/>
                </a:lnTo>
                <a:lnTo>
                  <a:pt x="329225" y="316229"/>
                </a:lnTo>
                <a:lnTo>
                  <a:pt x="282995" y="327659"/>
                </a:lnTo>
                <a:close/>
              </a:path>
              <a:path w="595629" h="604519">
                <a:moveTo>
                  <a:pt x="387519" y="299719"/>
                </a:moveTo>
                <a:lnTo>
                  <a:pt x="383610" y="297179"/>
                </a:lnTo>
                <a:lnTo>
                  <a:pt x="379217" y="294639"/>
                </a:lnTo>
                <a:lnTo>
                  <a:pt x="374597" y="293369"/>
                </a:lnTo>
                <a:lnTo>
                  <a:pt x="367081" y="292099"/>
                </a:lnTo>
                <a:lnTo>
                  <a:pt x="407427" y="292099"/>
                </a:lnTo>
                <a:lnTo>
                  <a:pt x="414137" y="293369"/>
                </a:lnTo>
                <a:lnTo>
                  <a:pt x="387519" y="299719"/>
                </a:lnTo>
                <a:close/>
              </a:path>
              <a:path w="595629" h="604519">
                <a:moveTo>
                  <a:pt x="155422" y="326389"/>
                </a:moveTo>
                <a:lnTo>
                  <a:pt x="129131" y="326389"/>
                </a:lnTo>
                <a:lnTo>
                  <a:pt x="146974" y="304799"/>
                </a:lnTo>
                <a:lnTo>
                  <a:pt x="153330" y="303529"/>
                </a:lnTo>
                <a:lnTo>
                  <a:pt x="161998" y="311149"/>
                </a:lnTo>
                <a:lnTo>
                  <a:pt x="162670" y="317499"/>
                </a:lnTo>
                <a:lnTo>
                  <a:pt x="155422" y="326389"/>
                </a:lnTo>
                <a:close/>
              </a:path>
              <a:path w="595629" h="604519">
                <a:moveTo>
                  <a:pt x="480585" y="590549"/>
                </a:moveTo>
                <a:lnTo>
                  <a:pt x="445217" y="554989"/>
                </a:lnTo>
                <a:lnTo>
                  <a:pt x="409823" y="520699"/>
                </a:lnTo>
                <a:lnTo>
                  <a:pt x="395879" y="502919"/>
                </a:lnTo>
                <a:lnTo>
                  <a:pt x="387646" y="485139"/>
                </a:lnTo>
                <a:lnTo>
                  <a:pt x="383147" y="466089"/>
                </a:lnTo>
                <a:lnTo>
                  <a:pt x="380407" y="445769"/>
                </a:lnTo>
                <a:lnTo>
                  <a:pt x="377405" y="424179"/>
                </a:lnTo>
                <a:lnTo>
                  <a:pt x="372341" y="398779"/>
                </a:lnTo>
                <a:lnTo>
                  <a:pt x="363359" y="370839"/>
                </a:lnTo>
                <a:lnTo>
                  <a:pt x="348607" y="340359"/>
                </a:lnTo>
                <a:lnTo>
                  <a:pt x="346075" y="336549"/>
                </a:lnTo>
                <a:lnTo>
                  <a:pt x="345445" y="331469"/>
                </a:lnTo>
                <a:lnTo>
                  <a:pt x="346761" y="326389"/>
                </a:lnTo>
                <a:lnTo>
                  <a:pt x="350021" y="320039"/>
                </a:lnTo>
                <a:lnTo>
                  <a:pt x="355339" y="314959"/>
                </a:lnTo>
                <a:lnTo>
                  <a:pt x="362026" y="312419"/>
                </a:lnTo>
                <a:lnTo>
                  <a:pt x="369394" y="313689"/>
                </a:lnTo>
                <a:lnTo>
                  <a:pt x="392505" y="347979"/>
                </a:lnTo>
                <a:lnTo>
                  <a:pt x="400739" y="372109"/>
                </a:lnTo>
                <a:lnTo>
                  <a:pt x="407763" y="392429"/>
                </a:lnTo>
                <a:lnTo>
                  <a:pt x="426036" y="430529"/>
                </a:lnTo>
                <a:lnTo>
                  <a:pt x="449511" y="453389"/>
                </a:lnTo>
                <a:lnTo>
                  <a:pt x="543459" y="453389"/>
                </a:lnTo>
                <a:lnTo>
                  <a:pt x="550511" y="464819"/>
                </a:lnTo>
                <a:lnTo>
                  <a:pt x="565918" y="481329"/>
                </a:lnTo>
                <a:lnTo>
                  <a:pt x="578024" y="492759"/>
                </a:lnTo>
                <a:lnTo>
                  <a:pt x="480585" y="590549"/>
                </a:lnTo>
                <a:close/>
              </a:path>
              <a:path w="595629" h="604519">
                <a:moveTo>
                  <a:pt x="127059" y="353059"/>
                </a:moveTo>
                <a:lnTo>
                  <a:pt x="107797" y="334009"/>
                </a:lnTo>
                <a:lnTo>
                  <a:pt x="103855" y="328929"/>
                </a:lnTo>
                <a:lnTo>
                  <a:pt x="103855" y="322579"/>
                </a:lnTo>
                <a:lnTo>
                  <a:pt x="111739" y="314959"/>
                </a:lnTo>
                <a:lnTo>
                  <a:pt x="118131" y="314959"/>
                </a:lnTo>
                <a:lnTo>
                  <a:pt x="129131" y="326389"/>
                </a:lnTo>
                <a:lnTo>
                  <a:pt x="155422" y="326389"/>
                </a:lnTo>
                <a:lnTo>
                  <a:pt x="137820" y="347979"/>
                </a:lnTo>
                <a:lnTo>
                  <a:pt x="134065" y="351789"/>
                </a:lnTo>
                <a:lnTo>
                  <a:pt x="127059" y="353059"/>
                </a:lnTo>
                <a:close/>
              </a:path>
              <a:path w="595629" h="604519">
                <a:moveTo>
                  <a:pt x="304793" y="394969"/>
                </a:moveTo>
                <a:lnTo>
                  <a:pt x="291882" y="346709"/>
                </a:lnTo>
                <a:lnTo>
                  <a:pt x="326416" y="337819"/>
                </a:lnTo>
                <a:lnTo>
                  <a:pt x="329137" y="346709"/>
                </a:lnTo>
                <a:lnTo>
                  <a:pt x="333772" y="356869"/>
                </a:lnTo>
                <a:lnTo>
                  <a:pt x="338895" y="365759"/>
                </a:lnTo>
                <a:lnTo>
                  <a:pt x="343076" y="374649"/>
                </a:lnTo>
                <a:lnTo>
                  <a:pt x="330292" y="387349"/>
                </a:lnTo>
                <a:lnTo>
                  <a:pt x="304793" y="394969"/>
                </a:lnTo>
                <a:close/>
              </a:path>
              <a:path w="595629" h="604519">
                <a:moveTo>
                  <a:pt x="283406" y="392429"/>
                </a:moveTo>
                <a:lnTo>
                  <a:pt x="249495" y="383539"/>
                </a:lnTo>
                <a:lnTo>
                  <a:pt x="274320" y="359409"/>
                </a:lnTo>
                <a:lnTo>
                  <a:pt x="283406" y="392429"/>
                </a:lnTo>
                <a:close/>
              </a:path>
              <a:path w="595629" h="604519">
                <a:moveTo>
                  <a:pt x="543459" y="453389"/>
                </a:moveTo>
                <a:lnTo>
                  <a:pt x="449511" y="453389"/>
                </a:lnTo>
                <a:lnTo>
                  <a:pt x="457961" y="445769"/>
                </a:lnTo>
                <a:lnTo>
                  <a:pt x="458455" y="439419"/>
                </a:lnTo>
                <a:lnTo>
                  <a:pt x="430651" y="396239"/>
                </a:lnTo>
                <a:lnTo>
                  <a:pt x="425679" y="383539"/>
                </a:lnTo>
                <a:lnTo>
                  <a:pt x="516773" y="359409"/>
                </a:lnTo>
                <a:lnTo>
                  <a:pt x="523831" y="373379"/>
                </a:lnTo>
                <a:lnTo>
                  <a:pt x="528578" y="388619"/>
                </a:lnTo>
                <a:lnTo>
                  <a:pt x="531828" y="402589"/>
                </a:lnTo>
                <a:lnTo>
                  <a:pt x="534394" y="419099"/>
                </a:lnTo>
                <a:lnTo>
                  <a:pt x="537406" y="436879"/>
                </a:lnTo>
                <a:lnTo>
                  <a:pt x="541892" y="450849"/>
                </a:lnTo>
                <a:lnTo>
                  <a:pt x="543459" y="453389"/>
                </a:lnTo>
                <a:close/>
              </a:path>
              <a:path w="595629" h="604519">
                <a:moveTo>
                  <a:pt x="339793" y="438149"/>
                </a:moveTo>
                <a:lnTo>
                  <a:pt x="332653" y="438149"/>
                </a:lnTo>
                <a:lnTo>
                  <a:pt x="323985" y="429259"/>
                </a:lnTo>
                <a:lnTo>
                  <a:pt x="323983" y="422909"/>
                </a:lnTo>
                <a:lnTo>
                  <a:pt x="350599" y="396239"/>
                </a:lnTo>
                <a:lnTo>
                  <a:pt x="352468" y="402589"/>
                </a:lnTo>
                <a:lnTo>
                  <a:pt x="354070" y="408939"/>
                </a:lnTo>
                <a:lnTo>
                  <a:pt x="355439" y="415289"/>
                </a:lnTo>
                <a:lnTo>
                  <a:pt x="356607" y="421639"/>
                </a:lnTo>
                <a:lnTo>
                  <a:pt x="352949" y="425449"/>
                </a:lnTo>
                <a:lnTo>
                  <a:pt x="347190" y="430529"/>
                </a:lnTo>
                <a:lnTo>
                  <a:pt x="344143" y="434339"/>
                </a:lnTo>
                <a:lnTo>
                  <a:pt x="339793" y="438149"/>
                </a:lnTo>
                <a:close/>
              </a:path>
              <a:path w="595629" h="604519">
                <a:moveTo>
                  <a:pt x="305917" y="417829"/>
                </a:moveTo>
                <a:lnTo>
                  <a:pt x="298454" y="417829"/>
                </a:lnTo>
                <a:lnTo>
                  <a:pt x="306981" y="415289"/>
                </a:lnTo>
                <a:lnTo>
                  <a:pt x="305917" y="417829"/>
                </a:lnTo>
                <a:close/>
              </a:path>
              <a:path w="595629" h="604519">
                <a:moveTo>
                  <a:pt x="377672" y="510539"/>
                </a:moveTo>
                <a:lnTo>
                  <a:pt x="172228" y="510539"/>
                </a:lnTo>
                <a:lnTo>
                  <a:pt x="176244" y="505459"/>
                </a:lnTo>
                <a:lnTo>
                  <a:pt x="176244" y="427989"/>
                </a:lnTo>
                <a:lnTo>
                  <a:pt x="172228" y="424179"/>
                </a:lnTo>
                <a:lnTo>
                  <a:pt x="304580" y="424179"/>
                </a:lnTo>
                <a:lnTo>
                  <a:pt x="304489" y="425449"/>
                </a:lnTo>
                <a:lnTo>
                  <a:pt x="304398" y="426719"/>
                </a:lnTo>
                <a:lnTo>
                  <a:pt x="305495" y="431799"/>
                </a:lnTo>
                <a:lnTo>
                  <a:pt x="225157" y="431799"/>
                </a:lnTo>
                <a:lnTo>
                  <a:pt x="220637" y="436879"/>
                </a:lnTo>
                <a:lnTo>
                  <a:pt x="220637" y="448309"/>
                </a:lnTo>
                <a:lnTo>
                  <a:pt x="225157" y="452119"/>
                </a:lnTo>
                <a:lnTo>
                  <a:pt x="318906" y="452119"/>
                </a:lnTo>
                <a:lnTo>
                  <a:pt x="323765" y="455929"/>
                </a:lnTo>
                <a:lnTo>
                  <a:pt x="329334" y="457199"/>
                </a:lnTo>
                <a:lnTo>
                  <a:pt x="334948" y="457199"/>
                </a:lnTo>
                <a:lnTo>
                  <a:pt x="336000" y="464819"/>
                </a:lnTo>
                <a:lnTo>
                  <a:pt x="338518" y="471169"/>
                </a:lnTo>
                <a:lnTo>
                  <a:pt x="342387" y="476249"/>
                </a:lnTo>
                <a:lnTo>
                  <a:pt x="347493" y="481329"/>
                </a:lnTo>
                <a:lnTo>
                  <a:pt x="225157" y="481329"/>
                </a:lnTo>
                <a:lnTo>
                  <a:pt x="220637" y="486409"/>
                </a:lnTo>
                <a:lnTo>
                  <a:pt x="220637" y="496569"/>
                </a:lnTo>
                <a:lnTo>
                  <a:pt x="225157" y="501649"/>
                </a:lnTo>
                <a:lnTo>
                  <a:pt x="372289" y="501649"/>
                </a:lnTo>
                <a:lnTo>
                  <a:pt x="377672" y="510539"/>
                </a:lnTo>
                <a:close/>
              </a:path>
              <a:path w="595629" h="604519">
                <a:moveTo>
                  <a:pt x="155422" y="464819"/>
                </a:moveTo>
                <a:lnTo>
                  <a:pt x="129131" y="464819"/>
                </a:lnTo>
                <a:lnTo>
                  <a:pt x="146974" y="443229"/>
                </a:lnTo>
                <a:lnTo>
                  <a:pt x="153330" y="441959"/>
                </a:lnTo>
                <a:lnTo>
                  <a:pt x="161998" y="449579"/>
                </a:lnTo>
                <a:lnTo>
                  <a:pt x="162670" y="455929"/>
                </a:lnTo>
                <a:lnTo>
                  <a:pt x="155422" y="464819"/>
                </a:lnTo>
                <a:close/>
              </a:path>
              <a:path w="595629" h="604519">
                <a:moveTo>
                  <a:pt x="362803" y="467359"/>
                </a:moveTo>
                <a:lnTo>
                  <a:pt x="358204" y="464819"/>
                </a:lnTo>
                <a:lnTo>
                  <a:pt x="355114" y="461009"/>
                </a:lnTo>
                <a:lnTo>
                  <a:pt x="355114" y="450849"/>
                </a:lnTo>
                <a:lnTo>
                  <a:pt x="357311" y="449579"/>
                </a:lnTo>
                <a:lnTo>
                  <a:pt x="360154" y="447039"/>
                </a:lnTo>
                <a:lnTo>
                  <a:pt x="360972" y="453389"/>
                </a:lnTo>
                <a:lnTo>
                  <a:pt x="361763" y="459739"/>
                </a:lnTo>
                <a:lnTo>
                  <a:pt x="362803" y="467359"/>
                </a:lnTo>
                <a:close/>
              </a:path>
              <a:path w="595629" h="604519">
                <a:moveTo>
                  <a:pt x="134065" y="491489"/>
                </a:moveTo>
                <a:lnTo>
                  <a:pt x="127059" y="491489"/>
                </a:lnTo>
                <a:lnTo>
                  <a:pt x="107797" y="472439"/>
                </a:lnTo>
                <a:lnTo>
                  <a:pt x="103855" y="468629"/>
                </a:lnTo>
                <a:lnTo>
                  <a:pt x="103855" y="462279"/>
                </a:lnTo>
                <a:lnTo>
                  <a:pt x="111739" y="454659"/>
                </a:lnTo>
                <a:lnTo>
                  <a:pt x="118131" y="454659"/>
                </a:lnTo>
                <a:lnTo>
                  <a:pt x="129131" y="464819"/>
                </a:lnTo>
                <a:lnTo>
                  <a:pt x="155422" y="464819"/>
                </a:lnTo>
                <a:lnTo>
                  <a:pt x="137820" y="486409"/>
                </a:lnTo>
                <a:lnTo>
                  <a:pt x="134065" y="491489"/>
                </a:lnTo>
                <a:close/>
              </a:path>
              <a:path w="595629" h="604519">
                <a:moveTo>
                  <a:pt x="448981" y="588009"/>
                </a:moveTo>
                <a:lnTo>
                  <a:pt x="435999" y="588009"/>
                </a:lnTo>
                <a:lnTo>
                  <a:pt x="440668" y="585469"/>
                </a:lnTo>
                <a:lnTo>
                  <a:pt x="444526" y="582929"/>
                </a:lnTo>
                <a:lnTo>
                  <a:pt x="448981" y="588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9147564" y="4770451"/>
            <a:ext cx="686435" cy="680720"/>
            <a:chOff x="9147564" y="4770451"/>
            <a:chExt cx="686435" cy="680720"/>
          </a:xfrm>
        </p:grpSpPr>
        <p:sp>
          <p:nvSpPr>
            <p:cNvPr id="25" name="object 25"/>
            <p:cNvSpPr/>
            <p:nvPr/>
          </p:nvSpPr>
          <p:spPr>
            <a:xfrm>
              <a:off x="9147556" y="4770462"/>
              <a:ext cx="686435" cy="680720"/>
            </a:xfrm>
            <a:custGeom>
              <a:avLst/>
              <a:gdLst/>
              <a:ahLst/>
              <a:cxnLst/>
              <a:rect l="l" t="t" r="r" b="b"/>
              <a:pathLst>
                <a:path w="686434" h="680720">
                  <a:moveTo>
                    <a:pt x="69418" y="352831"/>
                  </a:moveTo>
                  <a:lnTo>
                    <a:pt x="66611" y="345071"/>
                  </a:lnTo>
                  <a:lnTo>
                    <a:pt x="58178" y="341426"/>
                  </a:lnTo>
                  <a:lnTo>
                    <a:pt x="49758" y="345071"/>
                  </a:lnTo>
                  <a:lnTo>
                    <a:pt x="46951" y="352831"/>
                  </a:lnTo>
                  <a:lnTo>
                    <a:pt x="49758" y="360578"/>
                  </a:lnTo>
                  <a:lnTo>
                    <a:pt x="58191" y="364223"/>
                  </a:lnTo>
                  <a:lnTo>
                    <a:pt x="66611" y="360578"/>
                  </a:lnTo>
                  <a:lnTo>
                    <a:pt x="69418" y="352831"/>
                  </a:lnTo>
                  <a:close/>
                </a:path>
                <a:path w="686434" h="680720">
                  <a:moveTo>
                    <a:pt x="639483" y="352831"/>
                  </a:moveTo>
                  <a:lnTo>
                    <a:pt x="635838" y="344411"/>
                  </a:lnTo>
                  <a:lnTo>
                    <a:pt x="628078" y="341604"/>
                  </a:lnTo>
                  <a:lnTo>
                    <a:pt x="620331" y="344411"/>
                  </a:lnTo>
                  <a:lnTo>
                    <a:pt x="616686" y="352831"/>
                  </a:lnTo>
                  <a:lnTo>
                    <a:pt x="620331" y="361251"/>
                  </a:lnTo>
                  <a:lnTo>
                    <a:pt x="628091" y="364058"/>
                  </a:lnTo>
                  <a:lnTo>
                    <a:pt x="635838" y="361251"/>
                  </a:lnTo>
                  <a:lnTo>
                    <a:pt x="639483" y="352831"/>
                  </a:lnTo>
                  <a:close/>
                </a:path>
                <a:path w="686434" h="680720">
                  <a:moveTo>
                    <a:pt x="686346" y="356870"/>
                  </a:moveTo>
                  <a:lnTo>
                    <a:pt x="680859" y="341630"/>
                  </a:lnTo>
                  <a:lnTo>
                    <a:pt x="672655" y="326390"/>
                  </a:lnTo>
                  <a:lnTo>
                    <a:pt x="665556" y="279400"/>
                  </a:lnTo>
                  <a:lnTo>
                    <a:pt x="663956" y="274154"/>
                  </a:lnTo>
                  <a:lnTo>
                    <a:pt x="663956" y="360680"/>
                  </a:lnTo>
                  <a:lnTo>
                    <a:pt x="663905" y="361950"/>
                  </a:lnTo>
                  <a:lnTo>
                    <a:pt x="663549" y="369570"/>
                  </a:lnTo>
                  <a:lnTo>
                    <a:pt x="660158" y="377190"/>
                  </a:lnTo>
                  <a:lnTo>
                    <a:pt x="654075" y="382270"/>
                  </a:lnTo>
                  <a:lnTo>
                    <a:pt x="653719" y="383540"/>
                  </a:lnTo>
                  <a:lnTo>
                    <a:pt x="644677" y="388747"/>
                  </a:lnTo>
                  <a:lnTo>
                    <a:pt x="644677" y="412750"/>
                  </a:lnTo>
                  <a:lnTo>
                    <a:pt x="631672" y="458470"/>
                  </a:lnTo>
                  <a:lnTo>
                    <a:pt x="612076" y="501650"/>
                  </a:lnTo>
                  <a:lnTo>
                    <a:pt x="586536" y="539750"/>
                  </a:lnTo>
                  <a:lnTo>
                    <a:pt x="555650" y="574040"/>
                  </a:lnTo>
                  <a:lnTo>
                    <a:pt x="520065" y="603250"/>
                  </a:lnTo>
                  <a:lnTo>
                    <a:pt x="480390" y="627380"/>
                  </a:lnTo>
                  <a:lnTo>
                    <a:pt x="437261" y="645160"/>
                  </a:lnTo>
                  <a:lnTo>
                    <a:pt x="391299" y="656590"/>
                  </a:lnTo>
                  <a:lnTo>
                    <a:pt x="343141" y="660400"/>
                  </a:lnTo>
                  <a:lnTo>
                    <a:pt x="294970" y="656590"/>
                  </a:lnTo>
                  <a:lnTo>
                    <a:pt x="249008" y="645160"/>
                  </a:lnTo>
                  <a:lnTo>
                    <a:pt x="205879" y="627380"/>
                  </a:lnTo>
                  <a:lnTo>
                    <a:pt x="166204" y="603250"/>
                  </a:lnTo>
                  <a:lnTo>
                    <a:pt x="130619" y="574040"/>
                  </a:lnTo>
                  <a:lnTo>
                    <a:pt x="99733" y="539750"/>
                  </a:lnTo>
                  <a:lnTo>
                    <a:pt x="74193" y="501650"/>
                  </a:lnTo>
                  <a:lnTo>
                    <a:pt x="54597" y="458470"/>
                  </a:lnTo>
                  <a:lnTo>
                    <a:pt x="41592" y="412750"/>
                  </a:lnTo>
                  <a:lnTo>
                    <a:pt x="44856" y="414020"/>
                  </a:lnTo>
                  <a:lnTo>
                    <a:pt x="48336" y="415290"/>
                  </a:lnTo>
                  <a:lnTo>
                    <a:pt x="51816" y="415290"/>
                  </a:lnTo>
                  <a:lnTo>
                    <a:pt x="56565" y="426720"/>
                  </a:lnTo>
                  <a:lnTo>
                    <a:pt x="64249" y="440690"/>
                  </a:lnTo>
                  <a:lnTo>
                    <a:pt x="74155" y="452120"/>
                  </a:lnTo>
                  <a:lnTo>
                    <a:pt x="85598" y="462280"/>
                  </a:lnTo>
                  <a:lnTo>
                    <a:pt x="88023" y="485140"/>
                  </a:lnTo>
                  <a:lnTo>
                    <a:pt x="102577" y="499110"/>
                  </a:lnTo>
                  <a:lnTo>
                    <a:pt x="123024" y="504190"/>
                  </a:lnTo>
                  <a:lnTo>
                    <a:pt x="143116" y="494030"/>
                  </a:lnTo>
                  <a:lnTo>
                    <a:pt x="180721" y="455930"/>
                  </a:lnTo>
                  <a:lnTo>
                    <a:pt x="185801" y="443230"/>
                  </a:lnTo>
                  <a:lnTo>
                    <a:pt x="190881" y="430530"/>
                  </a:lnTo>
                  <a:lnTo>
                    <a:pt x="180454" y="408940"/>
                  </a:lnTo>
                  <a:lnTo>
                    <a:pt x="158089" y="397510"/>
                  </a:lnTo>
                  <a:lnTo>
                    <a:pt x="132372" y="407670"/>
                  </a:lnTo>
                  <a:lnTo>
                    <a:pt x="97383" y="443230"/>
                  </a:lnTo>
                  <a:lnTo>
                    <a:pt x="89954" y="436880"/>
                  </a:lnTo>
                  <a:lnTo>
                    <a:pt x="83337" y="427990"/>
                  </a:lnTo>
                  <a:lnTo>
                    <a:pt x="78054" y="419100"/>
                  </a:lnTo>
                  <a:lnTo>
                    <a:pt x="75577" y="412750"/>
                  </a:lnTo>
                  <a:lnTo>
                    <a:pt x="74587" y="410210"/>
                  </a:lnTo>
                  <a:lnTo>
                    <a:pt x="169087" y="262890"/>
                  </a:lnTo>
                  <a:lnTo>
                    <a:pt x="194335" y="264160"/>
                  </a:lnTo>
                  <a:lnTo>
                    <a:pt x="219163" y="267970"/>
                  </a:lnTo>
                  <a:lnTo>
                    <a:pt x="243065" y="275590"/>
                  </a:lnTo>
                  <a:lnTo>
                    <a:pt x="265518" y="287020"/>
                  </a:lnTo>
                  <a:lnTo>
                    <a:pt x="260108" y="293370"/>
                  </a:lnTo>
                  <a:lnTo>
                    <a:pt x="254635" y="298450"/>
                  </a:lnTo>
                  <a:lnTo>
                    <a:pt x="249072" y="304800"/>
                  </a:lnTo>
                  <a:lnTo>
                    <a:pt x="241122" y="312420"/>
                  </a:lnTo>
                  <a:lnTo>
                    <a:pt x="240093" y="316230"/>
                  </a:lnTo>
                  <a:lnTo>
                    <a:pt x="240665" y="320040"/>
                  </a:lnTo>
                  <a:lnTo>
                    <a:pt x="250761" y="346710"/>
                  </a:lnTo>
                  <a:lnTo>
                    <a:pt x="270814" y="365760"/>
                  </a:lnTo>
                  <a:lnTo>
                    <a:pt x="299847" y="373380"/>
                  </a:lnTo>
                  <a:lnTo>
                    <a:pt x="336867" y="361950"/>
                  </a:lnTo>
                  <a:lnTo>
                    <a:pt x="374053" y="351790"/>
                  </a:lnTo>
                  <a:lnTo>
                    <a:pt x="406107" y="360680"/>
                  </a:lnTo>
                  <a:lnTo>
                    <a:pt x="438416" y="388620"/>
                  </a:lnTo>
                  <a:lnTo>
                    <a:pt x="476377" y="431800"/>
                  </a:lnTo>
                  <a:lnTo>
                    <a:pt x="481355" y="438150"/>
                  </a:lnTo>
                  <a:lnTo>
                    <a:pt x="485800" y="441960"/>
                  </a:lnTo>
                  <a:lnTo>
                    <a:pt x="491921" y="444500"/>
                  </a:lnTo>
                  <a:lnTo>
                    <a:pt x="501916" y="447040"/>
                  </a:lnTo>
                  <a:lnTo>
                    <a:pt x="500468" y="461010"/>
                  </a:lnTo>
                  <a:lnTo>
                    <a:pt x="490778" y="471170"/>
                  </a:lnTo>
                  <a:lnTo>
                    <a:pt x="477139" y="473710"/>
                  </a:lnTo>
                  <a:lnTo>
                    <a:pt x="463829" y="467360"/>
                  </a:lnTo>
                  <a:lnTo>
                    <a:pt x="457047" y="461010"/>
                  </a:lnTo>
                  <a:lnTo>
                    <a:pt x="420395" y="424180"/>
                  </a:lnTo>
                  <a:lnTo>
                    <a:pt x="411924" y="420370"/>
                  </a:lnTo>
                  <a:lnTo>
                    <a:pt x="404418" y="424180"/>
                  </a:lnTo>
                  <a:lnTo>
                    <a:pt x="400862" y="431800"/>
                  </a:lnTo>
                  <a:lnTo>
                    <a:pt x="404266" y="439420"/>
                  </a:lnTo>
                  <a:lnTo>
                    <a:pt x="447611" y="483870"/>
                  </a:lnTo>
                  <a:lnTo>
                    <a:pt x="452653" y="491490"/>
                  </a:lnTo>
                  <a:lnTo>
                    <a:pt x="454342" y="499110"/>
                  </a:lnTo>
                  <a:lnTo>
                    <a:pt x="452678" y="508000"/>
                  </a:lnTo>
                  <a:lnTo>
                    <a:pt x="447675" y="515620"/>
                  </a:lnTo>
                  <a:lnTo>
                    <a:pt x="440156" y="520700"/>
                  </a:lnTo>
                  <a:lnTo>
                    <a:pt x="431571" y="521970"/>
                  </a:lnTo>
                  <a:lnTo>
                    <a:pt x="422986" y="520700"/>
                  </a:lnTo>
                  <a:lnTo>
                    <a:pt x="415480" y="515620"/>
                  </a:lnTo>
                  <a:lnTo>
                    <a:pt x="373989" y="473710"/>
                  </a:lnTo>
                  <a:lnTo>
                    <a:pt x="365518" y="471170"/>
                  </a:lnTo>
                  <a:lnTo>
                    <a:pt x="358025" y="474980"/>
                  </a:lnTo>
                  <a:lnTo>
                    <a:pt x="354469" y="481330"/>
                  </a:lnTo>
                  <a:lnTo>
                    <a:pt x="357873" y="490220"/>
                  </a:lnTo>
                  <a:lnTo>
                    <a:pt x="392912" y="525780"/>
                  </a:lnTo>
                  <a:lnTo>
                    <a:pt x="399440" y="532130"/>
                  </a:lnTo>
                  <a:lnTo>
                    <a:pt x="406120" y="548640"/>
                  </a:lnTo>
                  <a:lnTo>
                    <a:pt x="399148" y="563880"/>
                  </a:lnTo>
                  <a:lnTo>
                    <a:pt x="384225" y="570230"/>
                  </a:lnTo>
                  <a:lnTo>
                    <a:pt x="367030" y="563880"/>
                  </a:lnTo>
                  <a:lnTo>
                    <a:pt x="351345" y="548640"/>
                  </a:lnTo>
                  <a:lnTo>
                    <a:pt x="351193" y="548640"/>
                  </a:lnTo>
                  <a:lnTo>
                    <a:pt x="346011" y="542290"/>
                  </a:lnTo>
                  <a:lnTo>
                    <a:pt x="340245" y="537210"/>
                  </a:lnTo>
                  <a:lnTo>
                    <a:pt x="333819" y="534670"/>
                  </a:lnTo>
                  <a:lnTo>
                    <a:pt x="326834" y="535940"/>
                  </a:lnTo>
                  <a:lnTo>
                    <a:pt x="322326" y="542290"/>
                  </a:lnTo>
                  <a:lnTo>
                    <a:pt x="321919" y="547370"/>
                  </a:lnTo>
                  <a:lnTo>
                    <a:pt x="324612" y="553720"/>
                  </a:lnTo>
                  <a:lnTo>
                    <a:pt x="329374" y="558800"/>
                  </a:lnTo>
                  <a:lnTo>
                    <a:pt x="334810" y="563880"/>
                  </a:lnTo>
                  <a:lnTo>
                    <a:pt x="341591" y="581660"/>
                  </a:lnTo>
                  <a:lnTo>
                    <a:pt x="334683" y="595630"/>
                  </a:lnTo>
                  <a:lnTo>
                    <a:pt x="319798" y="603250"/>
                  </a:lnTo>
                  <a:lnTo>
                    <a:pt x="302666" y="595630"/>
                  </a:lnTo>
                  <a:lnTo>
                    <a:pt x="299110" y="593090"/>
                  </a:lnTo>
                  <a:lnTo>
                    <a:pt x="286537" y="580390"/>
                  </a:lnTo>
                  <a:lnTo>
                    <a:pt x="283324" y="576580"/>
                  </a:lnTo>
                  <a:lnTo>
                    <a:pt x="317284" y="542290"/>
                  </a:lnTo>
                  <a:lnTo>
                    <a:pt x="324789" y="532130"/>
                  </a:lnTo>
                  <a:lnTo>
                    <a:pt x="327304" y="518160"/>
                  </a:lnTo>
                  <a:lnTo>
                    <a:pt x="324789" y="505460"/>
                  </a:lnTo>
                  <a:lnTo>
                    <a:pt x="317284" y="494030"/>
                  </a:lnTo>
                  <a:lnTo>
                    <a:pt x="305968" y="486410"/>
                  </a:lnTo>
                  <a:lnTo>
                    <a:pt x="293103" y="485140"/>
                  </a:lnTo>
                  <a:lnTo>
                    <a:pt x="280238" y="486410"/>
                  </a:lnTo>
                  <a:lnTo>
                    <a:pt x="268922" y="494030"/>
                  </a:lnTo>
                  <a:lnTo>
                    <a:pt x="204444" y="558800"/>
                  </a:lnTo>
                  <a:lnTo>
                    <a:pt x="194297" y="584200"/>
                  </a:lnTo>
                  <a:lnTo>
                    <a:pt x="204711" y="607060"/>
                  </a:lnTo>
                  <a:lnTo>
                    <a:pt x="227088" y="617220"/>
                  </a:lnTo>
                  <a:lnTo>
                    <a:pt x="252806" y="607060"/>
                  </a:lnTo>
                  <a:lnTo>
                    <a:pt x="267131" y="593090"/>
                  </a:lnTo>
                  <a:lnTo>
                    <a:pt x="270370" y="595630"/>
                  </a:lnTo>
                  <a:lnTo>
                    <a:pt x="282943" y="608330"/>
                  </a:lnTo>
                  <a:lnTo>
                    <a:pt x="286486" y="612140"/>
                  </a:lnTo>
                  <a:lnTo>
                    <a:pt x="307936" y="624840"/>
                  </a:lnTo>
                  <a:lnTo>
                    <a:pt x="331990" y="623570"/>
                  </a:lnTo>
                  <a:lnTo>
                    <a:pt x="352552" y="610870"/>
                  </a:lnTo>
                  <a:lnTo>
                    <a:pt x="356438" y="603250"/>
                  </a:lnTo>
                  <a:lnTo>
                    <a:pt x="363562" y="589280"/>
                  </a:lnTo>
                  <a:lnTo>
                    <a:pt x="386842" y="593090"/>
                  </a:lnTo>
                  <a:lnTo>
                    <a:pt x="397751" y="589280"/>
                  </a:lnTo>
                  <a:lnTo>
                    <a:pt x="408660" y="585470"/>
                  </a:lnTo>
                  <a:lnTo>
                    <a:pt x="421957" y="570230"/>
                  </a:lnTo>
                  <a:lnTo>
                    <a:pt x="424167" y="567690"/>
                  </a:lnTo>
                  <a:lnTo>
                    <a:pt x="428510" y="544830"/>
                  </a:lnTo>
                  <a:lnTo>
                    <a:pt x="447471" y="542290"/>
                  </a:lnTo>
                  <a:lnTo>
                    <a:pt x="463562" y="532130"/>
                  </a:lnTo>
                  <a:lnTo>
                    <a:pt x="470115" y="521970"/>
                  </a:lnTo>
                  <a:lnTo>
                    <a:pt x="474205" y="515620"/>
                  </a:lnTo>
                  <a:lnTo>
                    <a:pt x="476821" y="496570"/>
                  </a:lnTo>
                  <a:lnTo>
                    <a:pt x="496150" y="494030"/>
                  </a:lnTo>
                  <a:lnTo>
                    <a:pt x="512191" y="482600"/>
                  </a:lnTo>
                  <a:lnTo>
                    <a:pt x="518287" y="473710"/>
                  </a:lnTo>
                  <a:lnTo>
                    <a:pt x="522630" y="467360"/>
                  </a:lnTo>
                  <a:lnTo>
                    <a:pt x="525195" y="448310"/>
                  </a:lnTo>
                  <a:lnTo>
                    <a:pt x="543636" y="445770"/>
                  </a:lnTo>
                  <a:lnTo>
                    <a:pt x="564311" y="439420"/>
                  </a:lnTo>
                  <a:lnTo>
                    <a:pt x="586460" y="427990"/>
                  </a:lnTo>
                  <a:lnTo>
                    <a:pt x="609396" y="410210"/>
                  </a:lnTo>
                  <a:lnTo>
                    <a:pt x="617766" y="412750"/>
                  </a:lnTo>
                  <a:lnTo>
                    <a:pt x="626706" y="415290"/>
                  </a:lnTo>
                  <a:lnTo>
                    <a:pt x="635800" y="415290"/>
                  </a:lnTo>
                  <a:lnTo>
                    <a:pt x="644677" y="412750"/>
                  </a:lnTo>
                  <a:lnTo>
                    <a:pt x="644677" y="388747"/>
                  </a:lnTo>
                  <a:lnTo>
                    <a:pt x="642670" y="389890"/>
                  </a:lnTo>
                  <a:lnTo>
                    <a:pt x="632917" y="392430"/>
                  </a:lnTo>
                  <a:lnTo>
                    <a:pt x="594588" y="351790"/>
                  </a:lnTo>
                  <a:lnTo>
                    <a:pt x="548665" y="271780"/>
                  </a:lnTo>
                  <a:lnTo>
                    <a:pt x="536282" y="250190"/>
                  </a:lnTo>
                  <a:lnTo>
                    <a:pt x="529717" y="238760"/>
                  </a:lnTo>
                  <a:lnTo>
                    <a:pt x="526834" y="231140"/>
                  </a:lnTo>
                  <a:lnTo>
                    <a:pt x="527431" y="222250"/>
                  </a:lnTo>
                  <a:lnTo>
                    <a:pt x="531266" y="214630"/>
                  </a:lnTo>
                  <a:lnTo>
                    <a:pt x="538035" y="208280"/>
                  </a:lnTo>
                  <a:lnTo>
                    <a:pt x="548182" y="201930"/>
                  </a:lnTo>
                  <a:lnTo>
                    <a:pt x="556666" y="199390"/>
                  </a:lnTo>
                  <a:lnTo>
                    <a:pt x="565467" y="200660"/>
                  </a:lnTo>
                  <a:lnTo>
                    <a:pt x="573405" y="204470"/>
                  </a:lnTo>
                  <a:lnTo>
                    <a:pt x="579297" y="210820"/>
                  </a:lnTo>
                  <a:lnTo>
                    <a:pt x="651217" y="335280"/>
                  </a:lnTo>
                  <a:lnTo>
                    <a:pt x="651751" y="335280"/>
                  </a:lnTo>
                  <a:lnTo>
                    <a:pt x="661136" y="353060"/>
                  </a:lnTo>
                  <a:lnTo>
                    <a:pt x="663956" y="360680"/>
                  </a:lnTo>
                  <a:lnTo>
                    <a:pt x="663956" y="274154"/>
                  </a:lnTo>
                  <a:lnTo>
                    <a:pt x="662076" y="267970"/>
                  </a:lnTo>
                  <a:lnTo>
                    <a:pt x="652030" y="234950"/>
                  </a:lnTo>
                  <a:lnTo>
                    <a:pt x="638949" y="206832"/>
                  </a:lnTo>
                  <a:lnTo>
                    <a:pt x="638949" y="267970"/>
                  </a:lnTo>
                  <a:lnTo>
                    <a:pt x="599020" y="199390"/>
                  </a:lnTo>
                  <a:lnTo>
                    <a:pt x="593788" y="191770"/>
                  </a:lnTo>
                  <a:lnTo>
                    <a:pt x="587311" y="185420"/>
                  </a:lnTo>
                  <a:lnTo>
                    <a:pt x="579755" y="181610"/>
                  </a:lnTo>
                  <a:lnTo>
                    <a:pt x="571322" y="177800"/>
                  </a:lnTo>
                  <a:lnTo>
                    <a:pt x="545706" y="179070"/>
                  </a:lnTo>
                  <a:lnTo>
                    <a:pt x="522008" y="191770"/>
                  </a:lnTo>
                  <a:lnTo>
                    <a:pt x="506450" y="213360"/>
                  </a:lnTo>
                  <a:lnTo>
                    <a:pt x="506387" y="214630"/>
                  </a:lnTo>
                  <a:lnTo>
                    <a:pt x="505218" y="238760"/>
                  </a:lnTo>
                  <a:lnTo>
                    <a:pt x="476859" y="250190"/>
                  </a:lnTo>
                  <a:lnTo>
                    <a:pt x="446544" y="247650"/>
                  </a:lnTo>
                  <a:lnTo>
                    <a:pt x="413131" y="238760"/>
                  </a:lnTo>
                  <a:lnTo>
                    <a:pt x="375526" y="234950"/>
                  </a:lnTo>
                  <a:lnTo>
                    <a:pt x="332587" y="242570"/>
                  </a:lnTo>
                  <a:lnTo>
                    <a:pt x="283222" y="271780"/>
                  </a:lnTo>
                  <a:lnTo>
                    <a:pt x="266661" y="262890"/>
                  </a:lnTo>
                  <a:lnTo>
                    <a:pt x="259549" y="259080"/>
                  </a:lnTo>
                  <a:lnTo>
                    <a:pt x="234251" y="248920"/>
                  </a:lnTo>
                  <a:lnTo>
                    <a:pt x="207810" y="242570"/>
                  </a:lnTo>
                  <a:lnTo>
                    <a:pt x="180708" y="240030"/>
                  </a:lnTo>
                  <a:lnTo>
                    <a:pt x="180606" y="234950"/>
                  </a:lnTo>
                  <a:lnTo>
                    <a:pt x="180517" y="231140"/>
                  </a:lnTo>
                  <a:lnTo>
                    <a:pt x="180136" y="213360"/>
                  </a:lnTo>
                  <a:lnTo>
                    <a:pt x="170370" y="199390"/>
                  </a:lnTo>
                  <a:lnTo>
                    <a:pt x="165036" y="191770"/>
                  </a:lnTo>
                  <a:lnTo>
                    <a:pt x="159435" y="188772"/>
                  </a:lnTo>
                  <a:lnTo>
                    <a:pt x="159435" y="231140"/>
                  </a:lnTo>
                  <a:lnTo>
                    <a:pt x="156552" y="238760"/>
                  </a:lnTo>
                  <a:lnTo>
                    <a:pt x="74828" y="381000"/>
                  </a:lnTo>
                  <a:lnTo>
                    <a:pt x="53378" y="392430"/>
                  </a:lnTo>
                  <a:lnTo>
                    <a:pt x="45948" y="389890"/>
                  </a:lnTo>
                  <a:lnTo>
                    <a:pt x="22313" y="360680"/>
                  </a:lnTo>
                  <a:lnTo>
                    <a:pt x="25133" y="353060"/>
                  </a:lnTo>
                  <a:lnTo>
                    <a:pt x="74091" y="267970"/>
                  </a:lnTo>
                  <a:lnTo>
                    <a:pt x="106972" y="210820"/>
                  </a:lnTo>
                  <a:lnTo>
                    <a:pt x="112852" y="204470"/>
                  </a:lnTo>
                  <a:lnTo>
                    <a:pt x="120815" y="200660"/>
                  </a:lnTo>
                  <a:lnTo>
                    <a:pt x="129628" y="199390"/>
                  </a:lnTo>
                  <a:lnTo>
                    <a:pt x="138087" y="201930"/>
                  </a:lnTo>
                  <a:lnTo>
                    <a:pt x="148234" y="208280"/>
                  </a:lnTo>
                  <a:lnTo>
                    <a:pt x="155003" y="214630"/>
                  </a:lnTo>
                  <a:lnTo>
                    <a:pt x="158826" y="222250"/>
                  </a:lnTo>
                  <a:lnTo>
                    <a:pt x="159435" y="231140"/>
                  </a:lnTo>
                  <a:lnTo>
                    <a:pt x="159435" y="188772"/>
                  </a:lnTo>
                  <a:lnTo>
                    <a:pt x="141338" y="179070"/>
                  </a:lnTo>
                  <a:lnTo>
                    <a:pt x="114947" y="177800"/>
                  </a:lnTo>
                  <a:lnTo>
                    <a:pt x="106514" y="181610"/>
                  </a:lnTo>
                  <a:lnTo>
                    <a:pt x="98958" y="185420"/>
                  </a:lnTo>
                  <a:lnTo>
                    <a:pt x="92481" y="191770"/>
                  </a:lnTo>
                  <a:lnTo>
                    <a:pt x="87249" y="199390"/>
                  </a:lnTo>
                  <a:lnTo>
                    <a:pt x="47320" y="267970"/>
                  </a:lnTo>
                  <a:lnTo>
                    <a:pt x="65176" y="220980"/>
                  </a:lnTo>
                  <a:lnTo>
                    <a:pt x="90335" y="177800"/>
                  </a:lnTo>
                  <a:lnTo>
                    <a:pt x="122072" y="138430"/>
                  </a:lnTo>
                  <a:lnTo>
                    <a:pt x="159689" y="105410"/>
                  </a:lnTo>
                  <a:lnTo>
                    <a:pt x="202488" y="78740"/>
                  </a:lnTo>
                  <a:lnTo>
                    <a:pt x="249758" y="59690"/>
                  </a:lnTo>
                  <a:lnTo>
                    <a:pt x="240372" y="99060"/>
                  </a:lnTo>
                  <a:lnTo>
                    <a:pt x="248031" y="138430"/>
                  </a:lnTo>
                  <a:lnTo>
                    <a:pt x="269697" y="172720"/>
                  </a:lnTo>
                  <a:lnTo>
                    <a:pt x="302412" y="195580"/>
                  </a:lnTo>
                  <a:lnTo>
                    <a:pt x="343141" y="204470"/>
                  </a:lnTo>
                  <a:lnTo>
                    <a:pt x="383857" y="195580"/>
                  </a:lnTo>
                  <a:lnTo>
                    <a:pt x="416572" y="172720"/>
                  </a:lnTo>
                  <a:lnTo>
                    <a:pt x="438251" y="138430"/>
                  </a:lnTo>
                  <a:lnTo>
                    <a:pt x="438492" y="137160"/>
                  </a:lnTo>
                  <a:lnTo>
                    <a:pt x="445897" y="99060"/>
                  </a:lnTo>
                  <a:lnTo>
                    <a:pt x="436511" y="59690"/>
                  </a:lnTo>
                  <a:lnTo>
                    <a:pt x="483781" y="78740"/>
                  </a:lnTo>
                  <a:lnTo>
                    <a:pt x="526580" y="105410"/>
                  </a:lnTo>
                  <a:lnTo>
                    <a:pt x="564197" y="138430"/>
                  </a:lnTo>
                  <a:lnTo>
                    <a:pt x="595934" y="177800"/>
                  </a:lnTo>
                  <a:lnTo>
                    <a:pt x="621093" y="220980"/>
                  </a:lnTo>
                  <a:lnTo>
                    <a:pt x="638949" y="267970"/>
                  </a:lnTo>
                  <a:lnTo>
                    <a:pt x="638949" y="206832"/>
                  </a:lnTo>
                  <a:lnTo>
                    <a:pt x="607555" y="154940"/>
                  </a:lnTo>
                  <a:lnTo>
                    <a:pt x="577557" y="119380"/>
                  </a:lnTo>
                  <a:lnTo>
                    <a:pt x="543001" y="88900"/>
                  </a:lnTo>
                  <a:lnTo>
                    <a:pt x="504355" y="63500"/>
                  </a:lnTo>
                  <a:lnTo>
                    <a:pt x="487451" y="55880"/>
                  </a:lnTo>
                  <a:lnTo>
                    <a:pt x="462089" y="44450"/>
                  </a:lnTo>
                  <a:lnTo>
                    <a:pt x="416687" y="30480"/>
                  </a:lnTo>
                  <a:lnTo>
                    <a:pt x="400215" y="19177"/>
                  </a:lnTo>
                  <a:lnTo>
                    <a:pt x="400215" y="67310"/>
                  </a:lnTo>
                  <a:lnTo>
                    <a:pt x="396824" y="74930"/>
                  </a:lnTo>
                  <a:lnTo>
                    <a:pt x="339826" y="132080"/>
                  </a:lnTo>
                  <a:lnTo>
                    <a:pt x="335318" y="137160"/>
                  </a:lnTo>
                  <a:lnTo>
                    <a:pt x="328155" y="137160"/>
                  </a:lnTo>
                  <a:lnTo>
                    <a:pt x="323646" y="132080"/>
                  </a:lnTo>
                  <a:lnTo>
                    <a:pt x="289445" y="97790"/>
                  </a:lnTo>
                  <a:lnTo>
                    <a:pt x="286054" y="90170"/>
                  </a:lnTo>
                  <a:lnTo>
                    <a:pt x="289610" y="82550"/>
                  </a:lnTo>
                  <a:lnTo>
                    <a:pt x="297129" y="78740"/>
                  </a:lnTo>
                  <a:lnTo>
                    <a:pt x="305638" y="82550"/>
                  </a:lnTo>
                  <a:lnTo>
                    <a:pt x="331736" y="107950"/>
                  </a:lnTo>
                  <a:lnTo>
                    <a:pt x="361327" y="78740"/>
                  </a:lnTo>
                  <a:lnTo>
                    <a:pt x="380631" y="59690"/>
                  </a:lnTo>
                  <a:lnTo>
                    <a:pt x="389115" y="55880"/>
                  </a:lnTo>
                  <a:lnTo>
                    <a:pt x="396646" y="59690"/>
                  </a:lnTo>
                  <a:lnTo>
                    <a:pt x="400215" y="67310"/>
                  </a:lnTo>
                  <a:lnTo>
                    <a:pt x="400215" y="19177"/>
                  </a:lnTo>
                  <a:lnTo>
                    <a:pt x="383374" y="7620"/>
                  </a:lnTo>
                  <a:lnTo>
                    <a:pt x="343141" y="0"/>
                  </a:lnTo>
                  <a:lnTo>
                    <a:pt x="302907" y="7620"/>
                  </a:lnTo>
                  <a:lnTo>
                    <a:pt x="269621" y="30480"/>
                  </a:lnTo>
                  <a:lnTo>
                    <a:pt x="224193" y="44450"/>
                  </a:lnTo>
                  <a:lnTo>
                    <a:pt x="181927" y="63500"/>
                  </a:lnTo>
                  <a:lnTo>
                    <a:pt x="143281" y="88900"/>
                  </a:lnTo>
                  <a:lnTo>
                    <a:pt x="108724" y="119380"/>
                  </a:lnTo>
                  <a:lnTo>
                    <a:pt x="78714" y="154940"/>
                  </a:lnTo>
                  <a:lnTo>
                    <a:pt x="53733" y="193040"/>
                  </a:lnTo>
                  <a:lnTo>
                    <a:pt x="34251" y="234950"/>
                  </a:lnTo>
                  <a:lnTo>
                    <a:pt x="20713" y="279400"/>
                  </a:lnTo>
                  <a:lnTo>
                    <a:pt x="13614" y="326390"/>
                  </a:lnTo>
                  <a:lnTo>
                    <a:pt x="5410" y="341630"/>
                  </a:lnTo>
                  <a:lnTo>
                    <a:pt x="0" y="355600"/>
                  </a:lnTo>
                  <a:lnTo>
                    <a:pt x="114" y="372110"/>
                  </a:lnTo>
                  <a:lnTo>
                    <a:pt x="5537" y="387350"/>
                  </a:lnTo>
                  <a:lnTo>
                    <a:pt x="16040" y="398780"/>
                  </a:lnTo>
                  <a:lnTo>
                    <a:pt x="25679" y="441960"/>
                  </a:lnTo>
                  <a:lnTo>
                    <a:pt x="39446" y="482600"/>
                  </a:lnTo>
                  <a:lnTo>
                    <a:pt x="56997" y="518160"/>
                  </a:lnTo>
                  <a:lnTo>
                    <a:pt x="77952" y="551180"/>
                  </a:lnTo>
                  <a:lnTo>
                    <a:pt x="128676" y="604520"/>
                  </a:lnTo>
                  <a:lnTo>
                    <a:pt x="188760" y="645160"/>
                  </a:lnTo>
                  <a:lnTo>
                    <a:pt x="255295" y="669290"/>
                  </a:lnTo>
                  <a:lnTo>
                    <a:pt x="325424" y="680720"/>
                  </a:lnTo>
                  <a:lnTo>
                    <a:pt x="360946" y="680720"/>
                  </a:lnTo>
                  <a:lnTo>
                    <a:pt x="431063" y="669290"/>
                  </a:lnTo>
                  <a:lnTo>
                    <a:pt x="497598" y="645160"/>
                  </a:lnTo>
                  <a:lnTo>
                    <a:pt x="557657" y="604520"/>
                  </a:lnTo>
                  <a:lnTo>
                    <a:pt x="608368" y="551180"/>
                  </a:lnTo>
                  <a:lnTo>
                    <a:pt x="629310" y="518160"/>
                  </a:lnTo>
                  <a:lnTo>
                    <a:pt x="646849" y="482600"/>
                  </a:lnTo>
                  <a:lnTo>
                    <a:pt x="660603" y="441960"/>
                  </a:lnTo>
                  <a:lnTo>
                    <a:pt x="667677" y="410210"/>
                  </a:lnTo>
                  <a:lnTo>
                    <a:pt x="670229" y="398780"/>
                  </a:lnTo>
                  <a:lnTo>
                    <a:pt x="676021" y="392430"/>
                  </a:lnTo>
                  <a:lnTo>
                    <a:pt x="680656" y="387350"/>
                  </a:lnTo>
                  <a:lnTo>
                    <a:pt x="686155" y="372110"/>
                  </a:lnTo>
                  <a:lnTo>
                    <a:pt x="686231" y="365760"/>
                  </a:lnTo>
                  <a:lnTo>
                    <a:pt x="686346" y="356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84046" y="5201357"/>
              <a:ext cx="133136" cy="133144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9197333" y="6397070"/>
            <a:ext cx="655320" cy="467995"/>
            <a:chOff x="9197333" y="6397070"/>
            <a:chExt cx="655320" cy="467995"/>
          </a:xfrm>
        </p:grpSpPr>
        <p:sp>
          <p:nvSpPr>
            <p:cNvPr id="28" name="object 28"/>
            <p:cNvSpPr/>
            <p:nvPr/>
          </p:nvSpPr>
          <p:spPr>
            <a:xfrm>
              <a:off x="9197333" y="6431316"/>
              <a:ext cx="655320" cy="433705"/>
            </a:xfrm>
            <a:custGeom>
              <a:avLst/>
              <a:gdLst/>
              <a:ahLst/>
              <a:cxnLst/>
              <a:rect l="l" t="t" r="r" b="b"/>
              <a:pathLst>
                <a:path w="655320" h="433704">
                  <a:moveTo>
                    <a:pt x="531578" y="327823"/>
                  </a:moveTo>
                  <a:lnTo>
                    <a:pt x="389133" y="327823"/>
                  </a:lnTo>
                  <a:lnTo>
                    <a:pt x="469605" y="274551"/>
                  </a:lnTo>
                  <a:lnTo>
                    <a:pt x="473719" y="272905"/>
                  </a:lnTo>
                  <a:lnTo>
                    <a:pt x="477906" y="271681"/>
                  </a:lnTo>
                  <a:lnTo>
                    <a:pt x="497841" y="227470"/>
                  </a:lnTo>
                  <a:lnTo>
                    <a:pt x="466223" y="188700"/>
                  </a:lnTo>
                  <a:lnTo>
                    <a:pt x="459827" y="149212"/>
                  </a:lnTo>
                  <a:lnTo>
                    <a:pt x="461480" y="127714"/>
                  </a:lnTo>
                  <a:lnTo>
                    <a:pt x="474135" y="83832"/>
                  </a:lnTo>
                  <a:lnTo>
                    <a:pt x="493497" y="49578"/>
                  </a:lnTo>
                  <a:lnTo>
                    <a:pt x="545244" y="6047"/>
                  </a:lnTo>
                  <a:lnTo>
                    <a:pt x="573790" y="0"/>
                  </a:lnTo>
                  <a:lnTo>
                    <a:pt x="578985" y="0"/>
                  </a:lnTo>
                  <a:lnTo>
                    <a:pt x="586210" y="1055"/>
                  </a:lnTo>
                  <a:lnTo>
                    <a:pt x="589403" y="1754"/>
                  </a:lnTo>
                  <a:lnTo>
                    <a:pt x="598436" y="3562"/>
                  </a:lnTo>
                  <a:lnTo>
                    <a:pt x="605648" y="7151"/>
                  </a:lnTo>
                  <a:lnTo>
                    <a:pt x="623787" y="22226"/>
                  </a:lnTo>
                  <a:lnTo>
                    <a:pt x="573790" y="22226"/>
                  </a:lnTo>
                  <a:lnTo>
                    <a:pt x="551937" y="27491"/>
                  </a:lnTo>
                  <a:lnTo>
                    <a:pt x="510370" y="64421"/>
                  </a:lnTo>
                  <a:lnTo>
                    <a:pt x="487718" y="111574"/>
                  </a:lnTo>
                  <a:lnTo>
                    <a:pt x="482046" y="148785"/>
                  </a:lnTo>
                  <a:lnTo>
                    <a:pt x="483337" y="166153"/>
                  </a:lnTo>
                  <a:lnTo>
                    <a:pt x="500212" y="201035"/>
                  </a:lnTo>
                  <a:lnTo>
                    <a:pt x="518844" y="209894"/>
                  </a:lnTo>
                  <a:lnTo>
                    <a:pt x="608035" y="209894"/>
                  </a:lnTo>
                  <a:lnTo>
                    <a:pt x="604395" y="213987"/>
                  </a:lnTo>
                  <a:lnTo>
                    <a:pt x="588798" y="226764"/>
                  </a:lnTo>
                  <a:lnTo>
                    <a:pt x="577489" y="233416"/>
                  </a:lnTo>
                  <a:lnTo>
                    <a:pt x="565963" y="238189"/>
                  </a:lnTo>
                  <a:lnTo>
                    <a:pt x="564192" y="238627"/>
                  </a:lnTo>
                  <a:lnTo>
                    <a:pt x="521298" y="238627"/>
                  </a:lnTo>
                  <a:lnTo>
                    <a:pt x="505926" y="272703"/>
                  </a:lnTo>
                  <a:lnTo>
                    <a:pt x="533780" y="305865"/>
                  </a:lnTo>
                  <a:lnTo>
                    <a:pt x="533639" y="322848"/>
                  </a:lnTo>
                  <a:lnTo>
                    <a:pt x="531578" y="327823"/>
                  </a:lnTo>
                  <a:close/>
                </a:path>
                <a:path w="655320" h="433704">
                  <a:moveTo>
                    <a:pt x="608035" y="209894"/>
                  </a:moveTo>
                  <a:lnTo>
                    <a:pt x="523925" y="209894"/>
                  </a:lnTo>
                  <a:lnTo>
                    <a:pt x="545769" y="204631"/>
                  </a:lnTo>
                  <a:lnTo>
                    <a:pt x="567548" y="189994"/>
                  </a:lnTo>
                  <a:lnTo>
                    <a:pt x="587320" y="167708"/>
                  </a:lnTo>
                  <a:lnTo>
                    <a:pt x="603141" y="139497"/>
                  </a:lnTo>
                  <a:lnTo>
                    <a:pt x="613898" y="102607"/>
                  </a:lnTo>
                  <a:lnTo>
                    <a:pt x="614621" y="68569"/>
                  </a:lnTo>
                  <a:lnTo>
                    <a:pt x="605839" y="41394"/>
                  </a:lnTo>
                  <a:lnTo>
                    <a:pt x="588079" y="25090"/>
                  </a:lnTo>
                  <a:lnTo>
                    <a:pt x="583476" y="23111"/>
                  </a:lnTo>
                  <a:lnTo>
                    <a:pt x="583256" y="23111"/>
                  </a:lnTo>
                  <a:lnTo>
                    <a:pt x="578851" y="22226"/>
                  </a:lnTo>
                  <a:lnTo>
                    <a:pt x="623787" y="22226"/>
                  </a:lnTo>
                  <a:lnTo>
                    <a:pt x="634952" y="31506"/>
                  </a:lnTo>
                  <a:lnTo>
                    <a:pt x="651791" y="67135"/>
                  </a:lnTo>
                  <a:lnTo>
                    <a:pt x="654731" y="110298"/>
                  </a:lnTo>
                  <a:lnTo>
                    <a:pt x="642339" y="157254"/>
                  </a:lnTo>
                  <a:lnTo>
                    <a:pt x="631494" y="178806"/>
                  </a:lnTo>
                  <a:lnTo>
                    <a:pt x="618736" y="197859"/>
                  </a:lnTo>
                  <a:lnTo>
                    <a:pt x="608035" y="209894"/>
                  </a:lnTo>
                  <a:close/>
                </a:path>
                <a:path w="655320" h="433704">
                  <a:moveTo>
                    <a:pt x="282616" y="433217"/>
                  </a:moveTo>
                  <a:lnTo>
                    <a:pt x="0" y="433217"/>
                  </a:lnTo>
                  <a:lnTo>
                    <a:pt x="6961" y="391591"/>
                  </a:lnTo>
                  <a:lnTo>
                    <a:pt x="19985" y="345816"/>
                  </a:lnTo>
                  <a:lnTo>
                    <a:pt x="38354" y="298443"/>
                  </a:lnTo>
                  <a:lnTo>
                    <a:pt x="61350" y="252023"/>
                  </a:lnTo>
                  <a:lnTo>
                    <a:pt x="88254" y="209106"/>
                  </a:lnTo>
                  <a:lnTo>
                    <a:pt x="118347" y="172244"/>
                  </a:lnTo>
                  <a:lnTo>
                    <a:pt x="150911" y="143988"/>
                  </a:lnTo>
                  <a:lnTo>
                    <a:pt x="185227" y="126888"/>
                  </a:lnTo>
                  <a:lnTo>
                    <a:pt x="214759" y="124423"/>
                  </a:lnTo>
                  <a:lnTo>
                    <a:pt x="242093" y="131580"/>
                  </a:lnTo>
                  <a:lnTo>
                    <a:pt x="264430" y="145170"/>
                  </a:lnTo>
                  <a:lnTo>
                    <a:pt x="278967" y="162006"/>
                  </a:lnTo>
                  <a:lnTo>
                    <a:pt x="321478" y="225991"/>
                  </a:lnTo>
                  <a:lnTo>
                    <a:pt x="211648" y="225991"/>
                  </a:lnTo>
                  <a:lnTo>
                    <a:pt x="204423" y="230743"/>
                  </a:lnTo>
                  <a:lnTo>
                    <a:pt x="203415" y="235589"/>
                  </a:lnTo>
                  <a:lnTo>
                    <a:pt x="287819" y="364332"/>
                  </a:lnTo>
                  <a:lnTo>
                    <a:pt x="282731" y="431695"/>
                  </a:lnTo>
                  <a:lnTo>
                    <a:pt x="282616" y="433217"/>
                  </a:lnTo>
                  <a:close/>
                </a:path>
                <a:path w="655320" h="433704">
                  <a:moveTo>
                    <a:pt x="376712" y="433513"/>
                  </a:moveTo>
                  <a:lnTo>
                    <a:pt x="341527" y="416024"/>
                  </a:lnTo>
                  <a:lnTo>
                    <a:pt x="216487" y="227019"/>
                  </a:lnTo>
                  <a:lnTo>
                    <a:pt x="211648" y="225991"/>
                  </a:lnTo>
                  <a:lnTo>
                    <a:pt x="321478" y="225991"/>
                  </a:lnTo>
                  <a:lnTo>
                    <a:pt x="389133" y="327823"/>
                  </a:lnTo>
                  <a:lnTo>
                    <a:pt x="531578" y="327823"/>
                  </a:lnTo>
                  <a:lnTo>
                    <a:pt x="401124" y="426133"/>
                  </a:lnTo>
                  <a:lnTo>
                    <a:pt x="383012" y="433062"/>
                  </a:lnTo>
                  <a:lnTo>
                    <a:pt x="376712" y="433513"/>
                  </a:lnTo>
                  <a:close/>
                </a:path>
                <a:path w="655320" h="433704">
                  <a:moveTo>
                    <a:pt x="542684" y="242028"/>
                  </a:moveTo>
                  <a:lnTo>
                    <a:pt x="535446" y="242028"/>
                  </a:lnTo>
                  <a:lnTo>
                    <a:pt x="528281" y="240885"/>
                  </a:lnTo>
                  <a:lnTo>
                    <a:pt x="521298" y="238627"/>
                  </a:lnTo>
                  <a:lnTo>
                    <a:pt x="564192" y="238627"/>
                  </a:lnTo>
                  <a:lnTo>
                    <a:pt x="554326" y="241065"/>
                  </a:lnTo>
                  <a:lnTo>
                    <a:pt x="542684" y="242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43250" y="6397070"/>
              <a:ext cx="186227" cy="1862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03320" y="6481358"/>
              <a:ext cx="88087" cy="98616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0" y="6426506"/>
            <a:ext cx="2961640" cy="3860800"/>
          </a:xfrm>
          <a:custGeom>
            <a:avLst/>
            <a:gdLst/>
            <a:ahLst/>
            <a:cxnLst/>
            <a:rect l="l" t="t" r="r" b="b"/>
            <a:pathLst>
              <a:path w="2961640" h="3860800">
                <a:moveTo>
                  <a:pt x="0" y="0"/>
                </a:moveTo>
                <a:lnTo>
                  <a:pt x="928776" y="0"/>
                </a:lnTo>
                <a:lnTo>
                  <a:pt x="977449" y="1984"/>
                </a:lnTo>
                <a:lnTo>
                  <a:pt x="1025353" y="7861"/>
                </a:lnTo>
                <a:lnTo>
                  <a:pt x="1072287" y="17515"/>
                </a:lnTo>
                <a:lnTo>
                  <a:pt x="1118050" y="30830"/>
                </a:lnTo>
                <a:lnTo>
                  <a:pt x="1162441" y="47691"/>
                </a:lnTo>
                <a:lnTo>
                  <a:pt x="1205260" y="67983"/>
                </a:lnTo>
                <a:lnTo>
                  <a:pt x="1246306" y="91589"/>
                </a:lnTo>
                <a:lnTo>
                  <a:pt x="1285379" y="118395"/>
                </a:lnTo>
                <a:lnTo>
                  <a:pt x="1322277" y="148285"/>
                </a:lnTo>
                <a:lnTo>
                  <a:pt x="1356799" y="181144"/>
                </a:lnTo>
                <a:lnTo>
                  <a:pt x="1388746" y="216857"/>
                </a:lnTo>
                <a:lnTo>
                  <a:pt x="1417916" y="255307"/>
                </a:lnTo>
                <a:lnTo>
                  <a:pt x="1444109" y="296379"/>
                </a:lnTo>
                <a:lnTo>
                  <a:pt x="2881575" y="2767024"/>
                </a:lnTo>
                <a:lnTo>
                  <a:pt x="2904281" y="2810029"/>
                </a:lnTo>
                <a:lnTo>
                  <a:pt x="2923204" y="2854330"/>
                </a:lnTo>
                <a:lnTo>
                  <a:pt x="2938341" y="2899692"/>
                </a:lnTo>
                <a:lnTo>
                  <a:pt x="2949695" y="2945878"/>
                </a:lnTo>
                <a:lnTo>
                  <a:pt x="2957263" y="2992652"/>
                </a:lnTo>
                <a:lnTo>
                  <a:pt x="2961048" y="3039780"/>
                </a:lnTo>
                <a:lnTo>
                  <a:pt x="2961048" y="3087026"/>
                </a:lnTo>
                <a:lnTo>
                  <a:pt x="2957263" y="3134154"/>
                </a:lnTo>
                <a:lnTo>
                  <a:pt x="2949695" y="3180929"/>
                </a:lnTo>
                <a:lnTo>
                  <a:pt x="2938341" y="3227115"/>
                </a:lnTo>
                <a:lnTo>
                  <a:pt x="2923204" y="3272476"/>
                </a:lnTo>
                <a:lnTo>
                  <a:pt x="2904282" y="3316777"/>
                </a:lnTo>
                <a:lnTo>
                  <a:pt x="2881575" y="3359783"/>
                </a:lnTo>
                <a:lnTo>
                  <a:pt x="2590253" y="3860492"/>
                </a:lnTo>
              </a:path>
            </a:pathLst>
          </a:custGeom>
          <a:ln w="13335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14334" y="7646352"/>
            <a:ext cx="1152856" cy="1021647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990600" y="5483326"/>
            <a:ext cx="5053330" cy="2838450"/>
            <a:chOff x="990600" y="5483326"/>
            <a:chExt cx="5053330" cy="2838450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0130" y="5532856"/>
              <a:ext cx="4953952" cy="273949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28699" y="5521426"/>
              <a:ext cx="4977130" cy="2762250"/>
            </a:xfrm>
            <a:custGeom>
              <a:avLst/>
              <a:gdLst/>
              <a:ahLst/>
              <a:cxnLst/>
              <a:rect l="l" t="t" r="r" b="b"/>
              <a:pathLst>
                <a:path w="4977130" h="2762250">
                  <a:moveTo>
                    <a:pt x="0" y="0"/>
                  </a:moveTo>
                  <a:lnTo>
                    <a:pt x="0" y="2762249"/>
                  </a:lnTo>
                  <a:lnTo>
                    <a:pt x="4976812" y="2762249"/>
                  </a:lnTo>
                  <a:lnTo>
                    <a:pt x="4976812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9169730" y="7822264"/>
            <a:ext cx="676275" cy="666750"/>
            <a:chOff x="9169730" y="7822264"/>
            <a:chExt cx="676275" cy="666750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24234" y="8266379"/>
              <a:ext cx="221715" cy="22251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169718" y="7822272"/>
              <a:ext cx="635635" cy="596900"/>
            </a:xfrm>
            <a:custGeom>
              <a:avLst/>
              <a:gdLst/>
              <a:ahLst/>
              <a:cxnLst/>
              <a:rect l="l" t="t" r="r" b="b"/>
              <a:pathLst>
                <a:path w="635634" h="596900">
                  <a:moveTo>
                    <a:pt x="394550" y="338328"/>
                  </a:moveTo>
                  <a:lnTo>
                    <a:pt x="342366" y="338328"/>
                  </a:lnTo>
                  <a:lnTo>
                    <a:pt x="342366" y="286258"/>
                  </a:lnTo>
                  <a:lnTo>
                    <a:pt x="293204" y="286258"/>
                  </a:lnTo>
                  <a:lnTo>
                    <a:pt x="293204" y="338328"/>
                  </a:lnTo>
                  <a:lnTo>
                    <a:pt x="241020" y="338328"/>
                  </a:lnTo>
                  <a:lnTo>
                    <a:pt x="241020" y="387858"/>
                  </a:lnTo>
                  <a:lnTo>
                    <a:pt x="293204" y="387858"/>
                  </a:lnTo>
                  <a:lnTo>
                    <a:pt x="293204" y="439928"/>
                  </a:lnTo>
                  <a:lnTo>
                    <a:pt x="342366" y="439928"/>
                  </a:lnTo>
                  <a:lnTo>
                    <a:pt x="342366" y="387858"/>
                  </a:lnTo>
                  <a:lnTo>
                    <a:pt x="394550" y="387858"/>
                  </a:lnTo>
                  <a:lnTo>
                    <a:pt x="394550" y="338328"/>
                  </a:lnTo>
                  <a:close/>
                </a:path>
                <a:path w="635634" h="596900">
                  <a:moveTo>
                    <a:pt x="473113" y="363232"/>
                  </a:moveTo>
                  <a:lnTo>
                    <a:pt x="471424" y="340372"/>
                  </a:lnTo>
                  <a:lnTo>
                    <a:pt x="466420" y="318135"/>
                  </a:lnTo>
                  <a:lnTo>
                    <a:pt x="458228" y="296875"/>
                  </a:lnTo>
                  <a:lnTo>
                    <a:pt x="452615" y="286969"/>
                  </a:lnTo>
                  <a:lnTo>
                    <a:pt x="452615" y="363232"/>
                  </a:lnTo>
                  <a:lnTo>
                    <a:pt x="451142" y="383070"/>
                  </a:lnTo>
                  <a:lnTo>
                    <a:pt x="439686" y="420827"/>
                  </a:lnTo>
                  <a:lnTo>
                    <a:pt x="417652" y="453809"/>
                  </a:lnTo>
                  <a:lnTo>
                    <a:pt x="387146" y="478853"/>
                  </a:lnTo>
                  <a:lnTo>
                    <a:pt x="350494" y="494030"/>
                  </a:lnTo>
                  <a:lnTo>
                    <a:pt x="311213" y="497903"/>
                  </a:lnTo>
                  <a:lnTo>
                    <a:pt x="291477" y="495465"/>
                  </a:lnTo>
                  <a:lnTo>
                    <a:pt x="254228" y="482142"/>
                  </a:lnTo>
                  <a:lnTo>
                    <a:pt x="222440" y="458571"/>
                  </a:lnTo>
                  <a:lnTo>
                    <a:pt x="198869" y="426783"/>
                  </a:lnTo>
                  <a:lnTo>
                    <a:pt x="185547" y="389534"/>
                  </a:lnTo>
                  <a:lnTo>
                    <a:pt x="183108" y="369785"/>
                  </a:lnTo>
                  <a:lnTo>
                    <a:pt x="183603" y="350012"/>
                  </a:lnTo>
                  <a:lnTo>
                    <a:pt x="193217" y="311632"/>
                  </a:lnTo>
                  <a:lnTo>
                    <a:pt x="213550" y="277685"/>
                  </a:lnTo>
                  <a:lnTo>
                    <a:pt x="242912" y="251091"/>
                  </a:lnTo>
                  <a:lnTo>
                    <a:pt x="278638" y="234200"/>
                  </a:lnTo>
                  <a:lnTo>
                    <a:pt x="317779" y="228396"/>
                  </a:lnTo>
                  <a:lnTo>
                    <a:pt x="344195" y="231038"/>
                  </a:lnTo>
                  <a:lnTo>
                    <a:pt x="392557" y="251091"/>
                  </a:lnTo>
                  <a:lnTo>
                    <a:pt x="429920" y="288455"/>
                  </a:lnTo>
                  <a:lnTo>
                    <a:pt x="449973" y="336816"/>
                  </a:lnTo>
                  <a:lnTo>
                    <a:pt x="452615" y="363232"/>
                  </a:lnTo>
                  <a:lnTo>
                    <a:pt x="452615" y="286969"/>
                  </a:lnTo>
                  <a:lnTo>
                    <a:pt x="416318" y="243154"/>
                  </a:lnTo>
                  <a:lnTo>
                    <a:pt x="394449" y="228396"/>
                  </a:lnTo>
                  <a:lnTo>
                    <a:pt x="377228" y="219722"/>
                  </a:lnTo>
                  <a:lnTo>
                    <a:pt x="355460" y="212534"/>
                  </a:lnTo>
                  <a:lnTo>
                    <a:pt x="333006" y="208648"/>
                  </a:lnTo>
                  <a:lnTo>
                    <a:pt x="310222" y="208076"/>
                  </a:lnTo>
                  <a:lnTo>
                    <a:pt x="287477" y="210883"/>
                  </a:lnTo>
                  <a:lnTo>
                    <a:pt x="244563" y="226237"/>
                  </a:lnTo>
                  <a:lnTo>
                    <a:pt x="207949" y="253390"/>
                  </a:lnTo>
                  <a:lnTo>
                    <a:pt x="180797" y="290004"/>
                  </a:lnTo>
                  <a:lnTo>
                    <a:pt x="165442" y="332917"/>
                  </a:lnTo>
                  <a:lnTo>
                    <a:pt x="162636" y="355663"/>
                  </a:lnTo>
                  <a:lnTo>
                    <a:pt x="163195" y="378447"/>
                  </a:lnTo>
                  <a:lnTo>
                    <a:pt x="174269" y="422643"/>
                  </a:lnTo>
                  <a:lnTo>
                    <a:pt x="197713" y="461772"/>
                  </a:lnTo>
                  <a:lnTo>
                    <a:pt x="231482" y="492379"/>
                  </a:lnTo>
                  <a:lnTo>
                    <a:pt x="272694" y="511873"/>
                  </a:lnTo>
                  <a:lnTo>
                    <a:pt x="317779" y="518553"/>
                  </a:lnTo>
                  <a:lnTo>
                    <a:pt x="348221" y="515518"/>
                  </a:lnTo>
                  <a:lnTo>
                    <a:pt x="393636" y="497903"/>
                  </a:lnTo>
                  <a:lnTo>
                    <a:pt x="427570" y="473011"/>
                  </a:lnTo>
                  <a:lnTo>
                    <a:pt x="461238" y="422643"/>
                  </a:lnTo>
                  <a:lnTo>
                    <a:pt x="470065" y="393661"/>
                  </a:lnTo>
                  <a:lnTo>
                    <a:pt x="473113" y="363232"/>
                  </a:lnTo>
                  <a:close/>
                </a:path>
                <a:path w="635634" h="596900">
                  <a:moveTo>
                    <a:pt x="635558" y="253199"/>
                  </a:moveTo>
                  <a:lnTo>
                    <a:pt x="635546" y="200837"/>
                  </a:lnTo>
                  <a:lnTo>
                    <a:pt x="614921" y="179971"/>
                  </a:lnTo>
                  <a:lnTo>
                    <a:pt x="614921" y="204012"/>
                  </a:lnTo>
                  <a:lnTo>
                    <a:pt x="614921" y="253199"/>
                  </a:lnTo>
                  <a:lnTo>
                    <a:pt x="613752" y="253199"/>
                  </a:lnTo>
                  <a:lnTo>
                    <a:pt x="574116" y="228968"/>
                  </a:lnTo>
                  <a:lnTo>
                    <a:pt x="357073" y="96215"/>
                  </a:lnTo>
                  <a:lnTo>
                    <a:pt x="321525" y="74472"/>
                  </a:lnTo>
                  <a:lnTo>
                    <a:pt x="319671" y="73952"/>
                  </a:lnTo>
                  <a:lnTo>
                    <a:pt x="315899" y="73952"/>
                  </a:lnTo>
                  <a:lnTo>
                    <a:pt x="314045" y="74472"/>
                  </a:lnTo>
                  <a:lnTo>
                    <a:pt x="61442" y="228955"/>
                  </a:lnTo>
                  <a:lnTo>
                    <a:pt x="21805" y="253199"/>
                  </a:lnTo>
                  <a:lnTo>
                    <a:pt x="20662" y="253199"/>
                  </a:lnTo>
                  <a:lnTo>
                    <a:pt x="20650" y="204012"/>
                  </a:lnTo>
                  <a:lnTo>
                    <a:pt x="20840" y="203860"/>
                  </a:lnTo>
                  <a:lnTo>
                    <a:pt x="317792" y="22263"/>
                  </a:lnTo>
                  <a:lnTo>
                    <a:pt x="614730" y="203860"/>
                  </a:lnTo>
                  <a:lnTo>
                    <a:pt x="614921" y="204012"/>
                  </a:lnTo>
                  <a:lnTo>
                    <a:pt x="614921" y="179971"/>
                  </a:lnTo>
                  <a:lnTo>
                    <a:pt x="357073" y="22263"/>
                  </a:lnTo>
                  <a:lnTo>
                    <a:pt x="321525" y="520"/>
                  </a:lnTo>
                  <a:lnTo>
                    <a:pt x="319671" y="0"/>
                  </a:lnTo>
                  <a:lnTo>
                    <a:pt x="315899" y="0"/>
                  </a:lnTo>
                  <a:lnTo>
                    <a:pt x="314045" y="520"/>
                  </a:lnTo>
                  <a:lnTo>
                    <a:pt x="7061" y="188277"/>
                  </a:lnTo>
                  <a:lnTo>
                    <a:pt x="0" y="256501"/>
                  </a:lnTo>
                  <a:lnTo>
                    <a:pt x="1016" y="260197"/>
                  </a:lnTo>
                  <a:lnTo>
                    <a:pt x="4813" y="266700"/>
                  </a:lnTo>
                  <a:lnTo>
                    <a:pt x="7556" y="269379"/>
                  </a:lnTo>
                  <a:lnTo>
                    <a:pt x="14122" y="273062"/>
                  </a:lnTo>
                  <a:lnTo>
                    <a:pt x="17272" y="273862"/>
                  </a:lnTo>
                  <a:lnTo>
                    <a:pt x="25374" y="273862"/>
                  </a:lnTo>
                  <a:lnTo>
                    <a:pt x="29057" y="272783"/>
                  </a:lnTo>
                  <a:lnTo>
                    <a:pt x="58039" y="255066"/>
                  </a:lnTo>
                  <a:lnTo>
                    <a:pt x="58039" y="543052"/>
                  </a:lnTo>
                  <a:lnTo>
                    <a:pt x="73672" y="580732"/>
                  </a:lnTo>
                  <a:lnTo>
                    <a:pt x="111340" y="596353"/>
                  </a:lnTo>
                  <a:lnTo>
                    <a:pt x="408686" y="596353"/>
                  </a:lnTo>
                  <a:lnTo>
                    <a:pt x="411403" y="596353"/>
                  </a:lnTo>
                  <a:lnTo>
                    <a:pt x="414007" y="595274"/>
                  </a:lnTo>
                  <a:lnTo>
                    <a:pt x="417855" y="591426"/>
                  </a:lnTo>
                  <a:lnTo>
                    <a:pt x="418934" y="588822"/>
                  </a:lnTo>
                  <a:lnTo>
                    <a:pt x="418934" y="583387"/>
                  </a:lnTo>
                  <a:lnTo>
                    <a:pt x="417855" y="580783"/>
                  </a:lnTo>
                  <a:lnTo>
                    <a:pt x="414007" y="576935"/>
                  </a:lnTo>
                  <a:lnTo>
                    <a:pt x="411403" y="575856"/>
                  </a:lnTo>
                  <a:lnTo>
                    <a:pt x="102641" y="575843"/>
                  </a:lnTo>
                  <a:lnTo>
                    <a:pt x="94310" y="572389"/>
                  </a:lnTo>
                  <a:lnTo>
                    <a:pt x="82003" y="560095"/>
                  </a:lnTo>
                  <a:lnTo>
                    <a:pt x="78549" y="551751"/>
                  </a:lnTo>
                  <a:lnTo>
                    <a:pt x="78536" y="242531"/>
                  </a:lnTo>
                  <a:lnTo>
                    <a:pt x="317792" y="96215"/>
                  </a:lnTo>
                  <a:lnTo>
                    <a:pt x="557022" y="242531"/>
                  </a:lnTo>
                  <a:lnTo>
                    <a:pt x="557022" y="398348"/>
                  </a:lnTo>
                  <a:lnTo>
                    <a:pt x="558101" y="400951"/>
                  </a:lnTo>
                  <a:lnTo>
                    <a:pt x="561936" y="404799"/>
                  </a:lnTo>
                  <a:lnTo>
                    <a:pt x="564553" y="405879"/>
                  </a:lnTo>
                  <a:lnTo>
                    <a:pt x="569988" y="405879"/>
                  </a:lnTo>
                  <a:lnTo>
                    <a:pt x="572592" y="404799"/>
                  </a:lnTo>
                  <a:lnTo>
                    <a:pt x="576440" y="400951"/>
                  </a:lnTo>
                  <a:lnTo>
                    <a:pt x="577519" y="398348"/>
                  </a:lnTo>
                  <a:lnTo>
                    <a:pt x="577519" y="255066"/>
                  </a:lnTo>
                  <a:lnTo>
                    <a:pt x="606501" y="272783"/>
                  </a:lnTo>
                  <a:lnTo>
                    <a:pt x="606348" y="272783"/>
                  </a:lnTo>
                  <a:lnTo>
                    <a:pt x="610171" y="273862"/>
                  </a:lnTo>
                  <a:lnTo>
                    <a:pt x="617562" y="273862"/>
                  </a:lnTo>
                  <a:lnTo>
                    <a:pt x="635558" y="255524"/>
                  </a:lnTo>
                  <a:lnTo>
                    <a:pt x="635558" y="253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11507" y="2742409"/>
            <a:ext cx="5996305" cy="23882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9305"/>
              </a:lnSpc>
              <a:spcBef>
                <a:spcPts val="90"/>
              </a:spcBef>
            </a:pPr>
            <a:r>
              <a:rPr sz="8200" b="1" spc="-665" dirty="0">
                <a:solidFill>
                  <a:srgbClr val="112D4E"/>
                </a:solidFill>
                <a:latin typeface="Tahoma"/>
                <a:cs typeface="Tahoma"/>
              </a:rPr>
              <a:t>Collaborators</a:t>
            </a:r>
            <a:endParaRPr sz="8200">
              <a:latin typeface="Tahoma"/>
              <a:cs typeface="Tahoma"/>
            </a:endParaRPr>
          </a:p>
          <a:p>
            <a:pPr marL="346075" algn="ctr">
              <a:lnSpc>
                <a:spcPts val="9305"/>
              </a:lnSpc>
            </a:pPr>
            <a:r>
              <a:rPr sz="8200" b="1" spc="-580" dirty="0">
                <a:solidFill>
                  <a:srgbClr val="112D4E"/>
                </a:solidFill>
                <a:latin typeface="Tahoma"/>
                <a:cs typeface="Tahoma"/>
              </a:rPr>
              <a:t>at</a:t>
            </a:r>
            <a:endParaRPr sz="8200">
              <a:latin typeface="Tahoma"/>
              <a:cs typeface="Tahoma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0520150" y="1491900"/>
            <a:ext cx="6411595" cy="110553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3650" spc="-395" dirty="0"/>
              <a:t>Mariana</a:t>
            </a:r>
            <a:r>
              <a:rPr sz="3650" spc="-500" dirty="0"/>
              <a:t> </a:t>
            </a:r>
            <a:r>
              <a:rPr sz="3650" spc="-325" dirty="0"/>
              <a:t>Rivera</a:t>
            </a:r>
            <a:endParaRPr sz="3650"/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350" b="0" spc="-10" dirty="0">
                <a:solidFill>
                  <a:srgbClr val="000000"/>
                </a:solidFill>
                <a:latin typeface="Tahoma"/>
                <a:cs typeface="Tahoma"/>
              </a:rPr>
              <a:t>Medical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dirty="0">
                <a:solidFill>
                  <a:srgbClr val="000000"/>
                </a:solidFill>
                <a:latin typeface="Tahoma"/>
                <a:cs typeface="Tahoma"/>
              </a:rPr>
              <a:t>Front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spc="-50" dirty="0">
                <a:solidFill>
                  <a:srgbClr val="000000"/>
                </a:solidFill>
                <a:latin typeface="Tahoma"/>
                <a:cs typeface="Tahoma"/>
              </a:rPr>
              <a:t>Office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dirty="0">
                <a:solidFill>
                  <a:srgbClr val="000000"/>
                </a:solidFill>
                <a:latin typeface="Tahoma"/>
                <a:cs typeface="Tahoma"/>
              </a:rPr>
              <a:t>Supervisor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dirty="0">
                <a:solidFill>
                  <a:srgbClr val="000000"/>
                </a:solidFill>
                <a:latin typeface="Tahoma"/>
                <a:cs typeface="Tahoma"/>
              </a:rPr>
              <a:t>at</a:t>
            </a:r>
            <a:r>
              <a:rPr sz="2350" b="0" spc="-1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spc="-10" dirty="0">
                <a:solidFill>
                  <a:srgbClr val="000000"/>
                </a:solidFill>
                <a:latin typeface="Tahoma"/>
                <a:cs typeface="Tahoma"/>
              </a:rPr>
              <a:t>IHC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dirty="0">
                <a:solidFill>
                  <a:srgbClr val="000000"/>
                </a:solidFill>
                <a:latin typeface="Tahoma"/>
                <a:cs typeface="Tahoma"/>
              </a:rPr>
              <a:t>Peds</a:t>
            </a:r>
            <a:r>
              <a:rPr sz="2350" b="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350" b="0" spc="-10" dirty="0">
                <a:solidFill>
                  <a:srgbClr val="000000"/>
                </a:solidFill>
                <a:latin typeface="Tahoma"/>
                <a:cs typeface="Tahoma"/>
              </a:rPr>
              <a:t>Clinic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520150" y="3024363"/>
            <a:ext cx="5316855" cy="110553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3650" b="1" spc="-405" dirty="0">
                <a:solidFill>
                  <a:srgbClr val="112D4E"/>
                </a:solidFill>
                <a:latin typeface="Tahoma"/>
                <a:cs typeface="Tahoma"/>
              </a:rPr>
              <a:t>Mubaraka</a:t>
            </a:r>
            <a:r>
              <a:rPr sz="3650" b="1" spc="-50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40" dirty="0">
                <a:solidFill>
                  <a:srgbClr val="112D4E"/>
                </a:solidFill>
                <a:latin typeface="Tahoma"/>
                <a:cs typeface="Tahoma"/>
              </a:rPr>
              <a:t>Kachwala</a:t>
            </a:r>
            <a:endParaRPr sz="3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latin typeface="Tahoma"/>
                <a:cs typeface="Tahoma"/>
              </a:rPr>
              <a:t>Electronic</a:t>
            </a:r>
            <a:r>
              <a:rPr sz="2350" spc="-17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Health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Record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Lead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at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IHCSCV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520150" y="4550376"/>
            <a:ext cx="4298950" cy="110553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3650" b="1" spc="-385" dirty="0">
                <a:solidFill>
                  <a:srgbClr val="112D4E"/>
                </a:solidFill>
                <a:latin typeface="Tahoma"/>
                <a:cs typeface="Tahoma"/>
              </a:rPr>
              <a:t>Marilyn</a:t>
            </a:r>
            <a:r>
              <a:rPr sz="3650" b="1" spc="-51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425" dirty="0">
                <a:solidFill>
                  <a:srgbClr val="112D4E"/>
                </a:solidFill>
                <a:latin typeface="Tahoma"/>
                <a:cs typeface="Tahoma"/>
              </a:rPr>
              <a:t>McGraw</a:t>
            </a:r>
            <a:endParaRPr sz="3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latin typeface="Tahoma"/>
                <a:cs typeface="Tahoma"/>
              </a:rPr>
              <a:t>Clinic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Manager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at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IHC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Peds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Clinic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20150" y="6013039"/>
            <a:ext cx="7242175" cy="28467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3650" b="1" spc="-195" dirty="0">
                <a:solidFill>
                  <a:srgbClr val="112D4E"/>
                </a:solidFill>
                <a:latin typeface="Tahoma"/>
                <a:cs typeface="Tahoma"/>
              </a:rPr>
              <a:t>Jason</a:t>
            </a:r>
            <a:r>
              <a:rPr sz="3650" b="1" spc="-48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440" dirty="0">
                <a:solidFill>
                  <a:srgbClr val="112D4E"/>
                </a:solidFill>
                <a:latin typeface="Tahoma"/>
                <a:cs typeface="Tahoma"/>
              </a:rPr>
              <a:t>Dinh</a:t>
            </a:r>
            <a:endParaRPr sz="3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350" spc="-55" dirty="0">
                <a:latin typeface="Tahoma"/>
                <a:cs typeface="Tahoma"/>
              </a:rPr>
              <a:t>Data</a:t>
            </a:r>
            <a:r>
              <a:rPr sz="2350" spc="-17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Analyst</a:t>
            </a:r>
            <a:r>
              <a:rPr sz="2350" spc="-17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at</a:t>
            </a:r>
            <a:r>
              <a:rPr sz="2350" spc="-17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IHCSCV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3650" b="1" spc="-285" dirty="0">
                <a:solidFill>
                  <a:srgbClr val="112D4E"/>
                </a:solidFill>
                <a:latin typeface="Tahoma"/>
                <a:cs typeface="Tahoma"/>
              </a:rPr>
              <a:t>Various</a:t>
            </a:r>
            <a:r>
              <a:rPr sz="3650" b="1" spc="-52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10" dirty="0">
                <a:solidFill>
                  <a:srgbClr val="112D4E"/>
                </a:solidFill>
                <a:latin typeface="Tahoma"/>
                <a:cs typeface="Tahoma"/>
              </a:rPr>
              <a:t>Staff</a:t>
            </a:r>
            <a:endParaRPr sz="3650">
              <a:latin typeface="Tahoma"/>
              <a:cs typeface="Tahoma"/>
            </a:endParaRPr>
          </a:p>
          <a:p>
            <a:pPr marL="12700" marR="5080">
              <a:lnSpc>
                <a:spcPct val="114399"/>
              </a:lnSpc>
              <a:spcBef>
                <a:spcPts val="25"/>
              </a:spcBef>
            </a:pPr>
            <a:r>
              <a:rPr sz="2350" spc="-20" dirty="0">
                <a:latin typeface="Tahoma"/>
                <a:cs typeface="Tahoma"/>
              </a:rPr>
              <a:t>Those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involved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in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patient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enrollment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processes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and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EHR </a:t>
            </a:r>
            <a:r>
              <a:rPr sz="2350" spc="-10" dirty="0">
                <a:latin typeface="Tahoma"/>
                <a:cs typeface="Tahoma"/>
              </a:rPr>
              <a:t>Support</a:t>
            </a:r>
            <a:endParaRPr sz="2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485" y="462238"/>
            <a:ext cx="9615805" cy="14795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0" spc="-905" dirty="0"/>
              <a:t>Health</a:t>
            </a:r>
            <a:r>
              <a:rPr sz="9500" spc="-1350" dirty="0"/>
              <a:t> </a:t>
            </a:r>
            <a:r>
              <a:rPr sz="9500" spc="-1165" dirty="0"/>
              <a:t>Need/SDOH</a:t>
            </a:r>
            <a:endParaRPr sz="9500"/>
          </a:p>
        </p:txBody>
      </p:sp>
      <p:sp>
        <p:nvSpPr>
          <p:cNvPr id="3" name="object 3"/>
          <p:cNvSpPr txBox="1"/>
          <p:nvPr/>
        </p:nvSpPr>
        <p:spPr>
          <a:xfrm>
            <a:off x="1212870" y="2276481"/>
            <a:ext cx="2021839" cy="583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50" b="1" spc="-305" dirty="0">
                <a:solidFill>
                  <a:srgbClr val="112D4E"/>
                </a:solidFill>
                <a:latin typeface="Tahoma"/>
                <a:cs typeface="Tahoma"/>
              </a:rPr>
              <a:t>Education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265" dirty="0"/>
              <a:t>Language/Literacy</a:t>
            </a:r>
          </a:p>
          <a:p>
            <a:pPr marL="440690" marR="5080">
              <a:lnSpc>
                <a:spcPct val="130700"/>
              </a:lnSpc>
              <a:spcBef>
                <a:spcPts val="1290"/>
              </a:spcBef>
            </a:pP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“Likewise,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literacy</a:t>
            </a:r>
            <a:r>
              <a:rPr sz="2150" b="0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and</a:t>
            </a:r>
            <a:r>
              <a:rPr sz="2150" b="0" spc="-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health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25" dirty="0">
                <a:solidFill>
                  <a:srgbClr val="000000"/>
                </a:solidFill>
                <a:latin typeface="Tahoma"/>
                <a:cs typeface="Tahoma"/>
              </a:rPr>
              <a:t>are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interconnected.</a:t>
            </a:r>
            <a:r>
              <a:rPr sz="2150" b="0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Limited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literacy</a:t>
            </a:r>
            <a:r>
              <a:rPr sz="2150" b="0" spc="-8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5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is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5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barrier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knowledge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access,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proper</a:t>
            </a:r>
            <a:r>
              <a:rPr sz="2150" b="0" spc="-8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medication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2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use,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and</a:t>
            </a:r>
            <a:r>
              <a:rPr sz="2150" b="0" spc="-7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utilization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of</a:t>
            </a:r>
            <a:r>
              <a:rPr sz="2150" b="0" spc="-10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preventive</a:t>
            </a:r>
            <a:r>
              <a:rPr sz="2150" b="0" spc="-10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services.</a:t>
            </a:r>
            <a:r>
              <a:rPr sz="2150" b="0" spc="-10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Individuals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20" dirty="0">
                <a:solidFill>
                  <a:srgbClr val="000000"/>
                </a:solidFill>
                <a:latin typeface="Tahoma"/>
                <a:cs typeface="Tahoma"/>
              </a:rPr>
              <a:t>with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limited</a:t>
            </a:r>
            <a:r>
              <a:rPr sz="2150" b="0" spc="-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literacy</a:t>
            </a:r>
            <a:r>
              <a:rPr sz="2150" b="0" spc="-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face</a:t>
            </a:r>
            <a:r>
              <a:rPr sz="2150" b="0" spc="-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additional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difficulties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following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with</a:t>
            </a:r>
            <a:r>
              <a:rPr sz="2150" b="0" spc="-8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medication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instructions,</a:t>
            </a:r>
            <a:r>
              <a:rPr sz="2150" b="0" spc="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communicating</a:t>
            </a:r>
            <a:r>
              <a:rPr sz="2150" b="0" spc="2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2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with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150" b="0" spc="-95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care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providers,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and</a:t>
            </a:r>
            <a:r>
              <a:rPr sz="2150" b="0" spc="-9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attaining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150" b="0" spc="-5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highlight>
                  <a:srgbClr val="FFFF00"/>
                </a:highlight>
                <a:latin typeface="Tahoma"/>
                <a:cs typeface="Tahoma"/>
              </a:rPr>
              <a:t>information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—all</a:t>
            </a:r>
            <a:r>
              <a:rPr sz="2150" b="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2150" b="0" spc="-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which</a:t>
            </a:r>
            <a:r>
              <a:rPr sz="2150" b="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25" dirty="0">
                <a:solidFill>
                  <a:srgbClr val="000000"/>
                </a:solidFill>
                <a:latin typeface="Tahoma"/>
                <a:cs typeface="Tahoma"/>
              </a:rPr>
              <a:t>may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adversely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latin typeface="Tahoma"/>
                <a:cs typeface="Tahoma"/>
              </a:rPr>
              <a:t>affect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their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health.”</a:t>
            </a:r>
            <a:r>
              <a:rPr sz="2150" b="0" spc="-1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40" dirty="0">
                <a:solidFill>
                  <a:srgbClr val="000000"/>
                </a:solidFill>
                <a:latin typeface="Tahoma"/>
                <a:cs typeface="Tahoma"/>
              </a:rPr>
              <a:t>-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(“Language</a:t>
            </a:r>
            <a:r>
              <a:rPr sz="2150" b="0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and</a:t>
            </a:r>
            <a:r>
              <a:rPr sz="2150" b="0" spc="-8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Literacy</a:t>
            </a:r>
            <a:r>
              <a:rPr sz="2150" b="0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65" dirty="0">
                <a:solidFill>
                  <a:srgbClr val="000000"/>
                </a:solidFill>
                <a:latin typeface="Tahoma"/>
                <a:cs typeface="Tahoma"/>
              </a:rPr>
              <a:t>|</a:t>
            </a:r>
            <a:r>
              <a:rPr sz="2150" b="0" spc="-8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-10" dirty="0">
                <a:solidFill>
                  <a:srgbClr val="000000"/>
                </a:solidFill>
                <a:latin typeface="Tahoma"/>
                <a:cs typeface="Tahoma"/>
              </a:rPr>
              <a:t>Healthy </a:t>
            </a:r>
            <a:r>
              <a:rPr sz="2150" b="0" dirty="0">
                <a:solidFill>
                  <a:srgbClr val="000000"/>
                </a:solidFill>
                <a:latin typeface="Tahoma"/>
                <a:cs typeface="Tahoma"/>
              </a:rPr>
              <a:t>People</a:t>
            </a:r>
            <a:r>
              <a:rPr sz="2150" b="0" spc="-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150" b="0" spc="65" dirty="0">
                <a:solidFill>
                  <a:srgbClr val="000000"/>
                </a:solidFill>
                <a:latin typeface="Tahoma"/>
                <a:cs typeface="Tahoma"/>
              </a:rPr>
              <a:t>2020”)</a:t>
            </a:r>
            <a:endParaRPr sz="215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8150" y="2333294"/>
            <a:ext cx="6254115" cy="74333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b="1" spc="-350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650" b="1" spc="-5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60" dirty="0">
                <a:solidFill>
                  <a:srgbClr val="112D4E"/>
                </a:solidFill>
                <a:latin typeface="Tahoma"/>
                <a:cs typeface="Tahoma"/>
              </a:rPr>
              <a:t>and</a:t>
            </a:r>
            <a:r>
              <a:rPr sz="3650" b="1" spc="-5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50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650" b="1" spc="-52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05" dirty="0">
                <a:solidFill>
                  <a:srgbClr val="112D4E"/>
                </a:solidFill>
                <a:latin typeface="Tahoma"/>
                <a:cs typeface="Tahoma"/>
              </a:rPr>
              <a:t>Care</a:t>
            </a:r>
            <a:endParaRPr sz="3650" dirty="0">
              <a:latin typeface="Tahoma"/>
              <a:cs typeface="Tahoma"/>
            </a:endParaRPr>
          </a:p>
          <a:p>
            <a:pPr marL="83185">
              <a:lnSpc>
                <a:spcPct val="100000"/>
              </a:lnSpc>
              <a:spcBef>
                <a:spcPts val="3220"/>
              </a:spcBef>
            </a:pPr>
            <a:r>
              <a:rPr sz="3150" b="1" spc="-295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150" b="1" spc="-44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60" dirty="0">
                <a:solidFill>
                  <a:srgbClr val="112D4E"/>
                </a:solidFill>
                <a:latin typeface="Tahoma"/>
                <a:cs typeface="Tahoma"/>
              </a:rPr>
              <a:t>Literacy</a:t>
            </a:r>
            <a:endParaRPr sz="3150" dirty="0">
              <a:latin typeface="Tahoma"/>
              <a:cs typeface="Tahoma"/>
            </a:endParaRPr>
          </a:p>
          <a:p>
            <a:pPr marL="397510" marR="5080">
              <a:lnSpc>
                <a:spcPct val="132200"/>
              </a:lnSpc>
              <a:spcBef>
                <a:spcPts val="1390"/>
              </a:spcBef>
            </a:pPr>
            <a:r>
              <a:rPr sz="2050" dirty="0">
                <a:latin typeface="Tahoma"/>
                <a:cs typeface="Tahoma"/>
              </a:rPr>
              <a:t>“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Improvements</a:t>
            </a:r>
            <a:r>
              <a:rPr sz="2050" spc="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in</a:t>
            </a:r>
            <a:r>
              <a:rPr sz="2050" spc="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050" spc="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practice</a:t>
            </a:r>
            <a:r>
              <a:rPr sz="2050" spc="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that</a:t>
            </a:r>
            <a:r>
              <a:rPr sz="2050" spc="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address</a:t>
            </a:r>
            <a:r>
              <a:rPr sz="2050" spc="509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low</a:t>
            </a:r>
            <a:r>
              <a:rPr sz="2050" spc="-3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050" spc="-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literacy</a:t>
            </a:r>
            <a:r>
              <a:rPr sz="2050" spc="-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are</a:t>
            </a:r>
            <a:r>
              <a:rPr sz="2050" spc="-3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needed</a:t>
            </a:r>
            <a:r>
              <a:rPr sz="2050" spc="-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-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reduce</a:t>
            </a:r>
            <a:r>
              <a:rPr sz="2050" spc="509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disparities in</a:t>
            </a:r>
            <a:r>
              <a:rPr sz="2050" spc="1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050" spc="1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status</a:t>
            </a:r>
            <a:r>
              <a:rPr sz="2050" dirty="0">
                <a:latin typeface="Tahoma"/>
                <a:cs typeface="Tahoma"/>
              </a:rPr>
              <a:t>.</a:t>
            </a:r>
            <a:r>
              <a:rPr sz="2050" spc="5" dirty="0">
                <a:latin typeface="Tahoma"/>
                <a:cs typeface="Tahoma"/>
              </a:rPr>
              <a:t> </a:t>
            </a:r>
            <a:r>
              <a:rPr sz="2050" spc="65" dirty="0">
                <a:latin typeface="Tahoma"/>
                <a:cs typeface="Tahoma"/>
              </a:rPr>
              <a:t>As</a:t>
            </a:r>
            <a:r>
              <a:rPr sz="2050" spc="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limited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health </a:t>
            </a:r>
            <a:r>
              <a:rPr sz="2050" dirty="0">
                <a:latin typeface="Tahoma"/>
                <a:cs typeface="Tahoma"/>
              </a:rPr>
              <a:t>literacy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spc="60" dirty="0">
                <a:latin typeface="Tahoma"/>
                <a:cs typeface="Tahoma"/>
              </a:rPr>
              <a:t>is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common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may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be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difficult</a:t>
            </a:r>
            <a:r>
              <a:rPr sz="2050" spc="-4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to </a:t>
            </a:r>
            <a:r>
              <a:rPr sz="2050" dirty="0">
                <a:latin typeface="Tahoma"/>
                <a:cs typeface="Tahoma"/>
              </a:rPr>
              <a:t>recognize,</a:t>
            </a:r>
            <a:r>
              <a:rPr sz="2050" spc="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‘experts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recommend</a:t>
            </a:r>
            <a:r>
              <a:rPr sz="2050" spc="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that</a:t>
            </a:r>
            <a:r>
              <a:rPr sz="2050" spc="20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practices </a:t>
            </a:r>
            <a:r>
              <a:rPr sz="2050" dirty="0">
                <a:latin typeface="Tahoma"/>
                <a:cs typeface="Tahoma"/>
              </a:rPr>
              <a:t>assume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all patients</a:t>
            </a:r>
            <a:r>
              <a:rPr sz="2050" spc="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caregivers may</a:t>
            </a:r>
            <a:r>
              <a:rPr sz="2050" spc="5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have </a:t>
            </a:r>
            <a:r>
              <a:rPr sz="2050" dirty="0">
                <a:latin typeface="Tahoma"/>
                <a:cs typeface="Tahoma"/>
              </a:rPr>
              <a:t>difficulty</a:t>
            </a:r>
            <a:r>
              <a:rPr sz="2050" spc="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comprehending</a:t>
            </a:r>
            <a:r>
              <a:rPr sz="2050" spc="4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health</a:t>
            </a:r>
            <a:r>
              <a:rPr sz="2050" spc="5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information</a:t>
            </a:r>
            <a:r>
              <a:rPr sz="2050" spc="5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and </a:t>
            </a:r>
            <a:r>
              <a:rPr sz="2050" dirty="0">
                <a:latin typeface="Tahoma"/>
                <a:cs typeface="Tahoma"/>
              </a:rPr>
              <a:t>should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communicate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in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ways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that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anyone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can </a:t>
            </a:r>
            <a:r>
              <a:rPr sz="2050" dirty="0">
                <a:latin typeface="Tahoma"/>
                <a:cs typeface="Tahoma"/>
              </a:rPr>
              <a:t>understand.’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Examples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include: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simplifying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communication;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confirming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comprehension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for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25" dirty="0">
                <a:highlight>
                  <a:srgbClr val="FFFF00"/>
                </a:highlight>
                <a:latin typeface="Tahoma"/>
                <a:cs typeface="Tahoma"/>
              </a:rPr>
              <a:t>all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patients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minimize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risk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of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miscommunication;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making</a:t>
            </a:r>
            <a:r>
              <a:rPr sz="2050" spc="-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the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care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system</a:t>
            </a:r>
            <a:r>
              <a:rPr sz="2050" spc="-2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easier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navigate</a:t>
            </a:r>
            <a:r>
              <a:rPr sz="2050" spc="-10" dirty="0">
                <a:latin typeface="Tahoma"/>
                <a:cs typeface="Tahoma"/>
              </a:rPr>
              <a:t>;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supporting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patient’s</a:t>
            </a:r>
            <a:r>
              <a:rPr sz="2050" spc="3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efforts</a:t>
            </a:r>
            <a:r>
              <a:rPr sz="2050" spc="3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improve</a:t>
            </a:r>
            <a:r>
              <a:rPr sz="2050" spc="30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their </a:t>
            </a:r>
            <a:r>
              <a:rPr sz="2050" dirty="0">
                <a:latin typeface="Tahoma"/>
                <a:cs typeface="Tahoma"/>
              </a:rPr>
              <a:t>health.”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(“Health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Literacy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spc="70" dirty="0">
                <a:latin typeface="Tahoma"/>
                <a:cs typeface="Tahoma"/>
              </a:rPr>
              <a:t>|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Healthy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People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spc="70" dirty="0">
                <a:latin typeface="Tahoma"/>
                <a:cs typeface="Tahoma"/>
              </a:rPr>
              <a:t>2020”)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1371" y="2244874"/>
            <a:ext cx="6342023" cy="9065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798335" y="0"/>
            <a:ext cx="6489700" cy="10287000"/>
            <a:chOff x="11798335" y="0"/>
            <a:chExt cx="64897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98335" y="0"/>
              <a:ext cx="6489664" cy="75955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8984" y="4454365"/>
              <a:ext cx="5719015" cy="5832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26511" y="4558717"/>
              <a:ext cx="5261488" cy="57282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88360" y="4979778"/>
              <a:ext cx="4899639" cy="53072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18560" y="0"/>
              <a:ext cx="4469439" cy="39173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64262" y="129040"/>
              <a:ext cx="3854195" cy="43855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56408" y="461941"/>
              <a:ext cx="3246770" cy="371603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851528" y="2376345"/>
            <a:ext cx="741680" cy="669290"/>
            <a:chOff x="8851528" y="2376345"/>
            <a:chExt cx="741680" cy="669290"/>
          </a:xfrm>
        </p:grpSpPr>
        <p:sp>
          <p:nvSpPr>
            <p:cNvPr id="12" name="object 12"/>
            <p:cNvSpPr/>
            <p:nvPr/>
          </p:nvSpPr>
          <p:spPr>
            <a:xfrm>
              <a:off x="9004592" y="2376345"/>
              <a:ext cx="436245" cy="436245"/>
            </a:xfrm>
            <a:custGeom>
              <a:avLst/>
              <a:gdLst/>
              <a:ahLst/>
              <a:cxnLst/>
              <a:rect l="l" t="t" r="r" b="b"/>
              <a:pathLst>
                <a:path w="436245" h="436244">
                  <a:moveTo>
                    <a:pt x="221810" y="436072"/>
                  </a:moveTo>
                  <a:lnTo>
                    <a:pt x="214215" y="436072"/>
                  </a:lnTo>
                  <a:lnTo>
                    <a:pt x="210583" y="434561"/>
                  </a:lnTo>
                  <a:lnTo>
                    <a:pt x="169625" y="393392"/>
                  </a:lnTo>
                  <a:lnTo>
                    <a:pt x="132299" y="354594"/>
                  </a:lnTo>
                  <a:lnTo>
                    <a:pt x="97206" y="315502"/>
                  </a:lnTo>
                  <a:lnTo>
                    <a:pt x="65623" y="276131"/>
                  </a:lnTo>
                  <a:lnTo>
                    <a:pt x="39502" y="237490"/>
                  </a:lnTo>
                  <a:lnTo>
                    <a:pt x="18087" y="196548"/>
                  </a:lnTo>
                  <a:lnTo>
                    <a:pt x="4735" y="156475"/>
                  </a:lnTo>
                  <a:lnTo>
                    <a:pt x="0" y="116180"/>
                  </a:lnTo>
                  <a:lnTo>
                    <a:pt x="9138" y="71005"/>
                  </a:lnTo>
                  <a:lnTo>
                    <a:pt x="34049" y="34068"/>
                  </a:lnTo>
                  <a:lnTo>
                    <a:pt x="70967" y="9144"/>
                  </a:lnTo>
                  <a:lnTo>
                    <a:pt x="116127" y="0"/>
                  </a:lnTo>
                  <a:lnTo>
                    <a:pt x="148211" y="3467"/>
                  </a:lnTo>
                  <a:lnTo>
                    <a:pt x="176603" y="13338"/>
                  </a:lnTo>
                  <a:lnTo>
                    <a:pt x="199960" y="28614"/>
                  </a:lnTo>
                  <a:lnTo>
                    <a:pt x="116127" y="28614"/>
                  </a:lnTo>
                  <a:lnTo>
                    <a:pt x="82102" y="35505"/>
                  </a:lnTo>
                  <a:lnTo>
                    <a:pt x="54283" y="54287"/>
                  </a:lnTo>
                  <a:lnTo>
                    <a:pt x="35509" y="82124"/>
                  </a:lnTo>
                  <a:lnTo>
                    <a:pt x="28621" y="116180"/>
                  </a:lnTo>
                  <a:lnTo>
                    <a:pt x="34136" y="156176"/>
                  </a:lnTo>
                  <a:lnTo>
                    <a:pt x="49539" y="196548"/>
                  </a:lnTo>
                  <a:lnTo>
                    <a:pt x="73307" y="237490"/>
                  </a:lnTo>
                  <a:lnTo>
                    <a:pt x="103662" y="278530"/>
                  </a:lnTo>
                  <a:lnTo>
                    <a:pt x="138996" y="319640"/>
                  </a:lnTo>
                  <a:lnTo>
                    <a:pt x="177659" y="360682"/>
                  </a:lnTo>
                  <a:lnTo>
                    <a:pt x="218000" y="401517"/>
                  </a:lnTo>
                  <a:lnTo>
                    <a:pt x="258311" y="401517"/>
                  </a:lnTo>
                  <a:lnTo>
                    <a:pt x="225450" y="434561"/>
                  </a:lnTo>
                  <a:lnTo>
                    <a:pt x="221810" y="436072"/>
                  </a:lnTo>
                  <a:close/>
                </a:path>
                <a:path w="436245" h="436244">
                  <a:moveTo>
                    <a:pt x="257360" y="49099"/>
                  </a:moveTo>
                  <a:lnTo>
                    <a:pt x="218170" y="49099"/>
                  </a:lnTo>
                  <a:lnTo>
                    <a:pt x="235528" y="28077"/>
                  </a:lnTo>
                  <a:lnTo>
                    <a:pt x="258527" y="12683"/>
                  </a:lnTo>
                  <a:lnTo>
                    <a:pt x="286763" y="3221"/>
                  </a:lnTo>
                  <a:lnTo>
                    <a:pt x="319830" y="0"/>
                  </a:lnTo>
                  <a:lnTo>
                    <a:pt x="365014" y="9144"/>
                  </a:lnTo>
                  <a:lnTo>
                    <a:pt x="393867" y="28614"/>
                  </a:lnTo>
                  <a:lnTo>
                    <a:pt x="319830" y="28614"/>
                  </a:lnTo>
                  <a:lnTo>
                    <a:pt x="292655" y="31204"/>
                  </a:lnTo>
                  <a:lnTo>
                    <a:pt x="266280" y="40917"/>
                  </a:lnTo>
                  <a:lnTo>
                    <a:pt x="257360" y="49099"/>
                  </a:lnTo>
                  <a:close/>
                </a:path>
                <a:path w="436245" h="436244">
                  <a:moveTo>
                    <a:pt x="224585" y="105564"/>
                  </a:moveTo>
                  <a:lnTo>
                    <a:pt x="210227" y="104961"/>
                  </a:lnTo>
                  <a:lnTo>
                    <a:pt x="204372" y="99369"/>
                  </a:lnTo>
                  <a:lnTo>
                    <a:pt x="203859" y="93361"/>
                  </a:lnTo>
                  <a:lnTo>
                    <a:pt x="203761" y="92207"/>
                  </a:lnTo>
                  <a:lnTo>
                    <a:pt x="194256" y="64657"/>
                  </a:lnTo>
                  <a:lnTo>
                    <a:pt x="173863" y="44754"/>
                  </a:lnTo>
                  <a:lnTo>
                    <a:pt x="146510" y="32679"/>
                  </a:lnTo>
                  <a:lnTo>
                    <a:pt x="116127" y="28614"/>
                  </a:lnTo>
                  <a:lnTo>
                    <a:pt x="199960" y="28614"/>
                  </a:lnTo>
                  <a:lnTo>
                    <a:pt x="200267" y="28815"/>
                  </a:lnTo>
                  <a:lnTo>
                    <a:pt x="218170" y="49099"/>
                  </a:lnTo>
                  <a:lnTo>
                    <a:pt x="257360" y="49099"/>
                  </a:lnTo>
                  <a:lnTo>
                    <a:pt x="244749" y="60665"/>
                  </a:lnTo>
                  <a:lnTo>
                    <a:pt x="232103" y="93361"/>
                  </a:lnTo>
                  <a:lnTo>
                    <a:pt x="230898" y="100455"/>
                  </a:lnTo>
                  <a:lnTo>
                    <a:pt x="224585" y="105564"/>
                  </a:lnTo>
                  <a:close/>
                </a:path>
                <a:path w="436245" h="436244">
                  <a:moveTo>
                    <a:pt x="258311" y="401517"/>
                  </a:moveTo>
                  <a:lnTo>
                    <a:pt x="218000" y="401517"/>
                  </a:lnTo>
                  <a:lnTo>
                    <a:pt x="258331" y="360682"/>
                  </a:lnTo>
                  <a:lnTo>
                    <a:pt x="296992" y="319640"/>
                  </a:lnTo>
                  <a:lnTo>
                    <a:pt x="332329" y="278530"/>
                  </a:lnTo>
                  <a:lnTo>
                    <a:pt x="362689" y="237490"/>
                  </a:lnTo>
                  <a:lnTo>
                    <a:pt x="386463" y="196548"/>
                  </a:lnTo>
                  <a:lnTo>
                    <a:pt x="401757" y="156475"/>
                  </a:lnTo>
                  <a:lnTo>
                    <a:pt x="407388" y="116180"/>
                  </a:lnTo>
                  <a:lnTo>
                    <a:pt x="400496" y="82124"/>
                  </a:lnTo>
                  <a:lnTo>
                    <a:pt x="381712" y="54287"/>
                  </a:lnTo>
                  <a:lnTo>
                    <a:pt x="353878" y="35505"/>
                  </a:lnTo>
                  <a:lnTo>
                    <a:pt x="319830" y="28614"/>
                  </a:lnTo>
                  <a:lnTo>
                    <a:pt x="393867" y="28614"/>
                  </a:lnTo>
                  <a:lnTo>
                    <a:pt x="401950" y="34068"/>
                  </a:lnTo>
                  <a:lnTo>
                    <a:pt x="426874" y="71005"/>
                  </a:lnTo>
                  <a:lnTo>
                    <a:pt x="436017" y="116180"/>
                  </a:lnTo>
                  <a:lnTo>
                    <a:pt x="431320" y="156176"/>
                  </a:lnTo>
                  <a:lnTo>
                    <a:pt x="417934" y="196548"/>
                  </a:lnTo>
                  <a:lnTo>
                    <a:pt x="397244" y="236390"/>
                  </a:lnTo>
                  <a:lnTo>
                    <a:pt x="370492" y="275987"/>
                  </a:lnTo>
                  <a:lnTo>
                    <a:pt x="338956" y="315321"/>
                  </a:lnTo>
                  <a:lnTo>
                    <a:pt x="303914" y="354377"/>
                  </a:lnTo>
                  <a:lnTo>
                    <a:pt x="266643" y="393139"/>
                  </a:lnTo>
                  <a:lnTo>
                    <a:pt x="258311" y="401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54281" y="2519824"/>
              <a:ext cx="135341" cy="1353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51528" y="2505118"/>
              <a:ext cx="279400" cy="454659"/>
            </a:xfrm>
            <a:custGeom>
              <a:avLst/>
              <a:gdLst/>
              <a:ahLst/>
              <a:cxnLst/>
              <a:rect l="l" t="t" r="r" b="b"/>
              <a:pathLst>
                <a:path w="279400" h="454660">
                  <a:moveTo>
                    <a:pt x="175252" y="454571"/>
                  </a:moveTo>
                  <a:lnTo>
                    <a:pt x="168777" y="454571"/>
                  </a:lnTo>
                  <a:lnTo>
                    <a:pt x="164679" y="452755"/>
                  </a:lnTo>
                  <a:lnTo>
                    <a:pt x="157936" y="444559"/>
                  </a:lnTo>
                  <a:lnTo>
                    <a:pt x="124195" y="404169"/>
                  </a:lnTo>
                  <a:lnTo>
                    <a:pt x="82159" y="352495"/>
                  </a:lnTo>
                  <a:lnTo>
                    <a:pt x="55361" y="315787"/>
                  </a:lnTo>
                  <a:lnTo>
                    <a:pt x="34626" y="275175"/>
                  </a:lnTo>
                  <a:lnTo>
                    <a:pt x="10804" y="215549"/>
                  </a:lnTo>
                  <a:lnTo>
                    <a:pt x="0" y="164139"/>
                  </a:lnTo>
                  <a:lnTo>
                    <a:pt x="103" y="160527"/>
                  </a:lnTo>
                  <a:lnTo>
                    <a:pt x="30712" y="20103"/>
                  </a:lnTo>
                  <a:lnTo>
                    <a:pt x="55168" y="0"/>
                  </a:lnTo>
                  <a:lnTo>
                    <a:pt x="73203" y="5711"/>
                  </a:lnTo>
                  <a:lnTo>
                    <a:pt x="89396" y="22206"/>
                  </a:lnTo>
                  <a:lnTo>
                    <a:pt x="92832" y="29802"/>
                  </a:lnTo>
                  <a:lnTo>
                    <a:pt x="57816" y="29802"/>
                  </a:lnTo>
                  <a:lnTo>
                    <a:pt x="29236" y="151124"/>
                  </a:lnTo>
                  <a:lnTo>
                    <a:pt x="49814" y="238119"/>
                  </a:lnTo>
                  <a:lnTo>
                    <a:pt x="70427" y="283383"/>
                  </a:lnTo>
                  <a:lnTo>
                    <a:pt x="104753" y="334917"/>
                  </a:lnTo>
                  <a:lnTo>
                    <a:pt x="146321" y="385999"/>
                  </a:lnTo>
                  <a:lnTo>
                    <a:pt x="176491" y="422095"/>
                  </a:lnTo>
                  <a:lnTo>
                    <a:pt x="236959" y="422095"/>
                  </a:lnTo>
                  <a:lnTo>
                    <a:pt x="179749" y="452882"/>
                  </a:lnTo>
                  <a:lnTo>
                    <a:pt x="177586" y="454011"/>
                  </a:lnTo>
                  <a:lnTo>
                    <a:pt x="175252" y="454571"/>
                  </a:lnTo>
                  <a:close/>
                </a:path>
                <a:path w="279400" h="454660">
                  <a:moveTo>
                    <a:pt x="165858" y="299076"/>
                  </a:moveTo>
                  <a:lnTo>
                    <a:pt x="153622" y="299076"/>
                  </a:lnTo>
                  <a:lnTo>
                    <a:pt x="142530" y="285990"/>
                  </a:lnTo>
                  <a:lnTo>
                    <a:pt x="135046" y="277029"/>
                  </a:lnTo>
                  <a:lnTo>
                    <a:pt x="122810" y="262245"/>
                  </a:lnTo>
                  <a:lnTo>
                    <a:pt x="112287" y="249408"/>
                  </a:lnTo>
                  <a:lnTo>
                    <a:pt x="109817" y="246497"/>
                  </a:lnTo>
                  <a:lnTo>
                    <a:pt x="108816" y="245275"/>
                  </a:lnTo>
                  <a:lnTo>
                    <a:pt x="107942" y="243866"/>
                  </a:lnTo>
                  <a:lnTo>
                    <a:pt x="105014" y="239301"/>
                  </a:lnTo>
                  <a:lnTo>
                    <a:pt x="80049" y="198075"/>
                  </a:lnTo>
                  <a:lnTo>
                    <a:pt x="68737" y="167253"/>
                  </a:lnTo>
                  <a:lnTo>
                    <a:pt x="68735" y="133428"/>
                  </a:lnTo>
                  <a:lnTo>
                    <a:pt x="77606" y="83713"/>
                  </a:lnTo>
                  <a:lnTo>
                    <a:pt x="77698" y="83195"/>
                  </a:lnTo>
                  <a:lnTo>
                    <a:pt x="69769" y="45427"/>
                  </a:lnTo>
                  <a:lnTo>
                    <a:pt x="57816" y="29802"/>
                  </a:lnTo>
                  <a:lnTo>
                    <a:pt x="92832" y="29802"/>
                  </a:lnTo>
                  <a:lnTo>
                    <a:pt x="101300" y="48526"/>
                  </a:lnTo>
                  <a:lnTo>
                    <a:pt x="106341" y="82864"/>
                  </a:lnTo>
                  <a:lnTo>
                    <a:pt x="106398" y="85843"/>
                  </a:lnTo>
                  <a:lnTo>
                    <a:pt x="100748" y="114367"/>
                  </a:lnTo>
                  <a:lnTo>
                    <a:pt x="97520" y="133428"/>
                  </a:lnTo>
                  <a:lnTo>
                    <a:pt x="97399" y="134140"/>
                  </a:lnTo>
                  <a:lnTo>
                    <a:pt x="96012" y="149611"/>
                  </a:lnTo>
                  <a:lnTo>
                    <a:pt x="96731" y="160527"/>
                  </a:lnTo>
                  <a:lnTo>
                    <a:pt x="100398" y="174376"/>
                  </a:lnTo>
                  <a:lnTo>
                    <a:pt x="161305" y="174376"/>
                  </a:lnTo>
                  <a:lnTo>
                    <a:pt x="170726" y="181348"/>
                  </a:lnTo>
                  <a:lnTo>
                    <a:pt x="178679" y="189133"/>
                  </a:lnTo>
                  <a:lnTo>
                    <a:pt x="124905" y="189133"/>
                  </a:lnTo>
                  <a:lnTo>
                    <a:pt x="124583" y="189565"/>
                  </a:lnTo>
                  <a:lnTo>
                    <a:pt x="124057" y="190473"/>
                  </a:lnTo>
                  <a:lnTo>
                    <a:pt x="122642" y="195732"/>
                  </a:lnTo>
                  <a:lnTo>
                    <a:pt x="122859" y="201491"/>
                  </a:lnTo>
                  <a:lnTo>
                    <a:pt x="122958" y="204098"/>
                  </a:lnTo>
                  <a:lnTo>
                    <a:pt x="125696" y="214694"/>
                  </a:lnTo>
                  <a:lnTo>
                    <a:pt x="125794" y="215076"/>
                  </a:lnTo>
                  <a:lnTo>
                    <a:pt x="131940" y="228168"/>
                  </a:lnTo>
                  <a:lnTo>
                    <a:pt x="134316" y="231104"/>
                  </a:lnTo>
                  <a:lnTo>
                    <a:pt x="157441" y="258601"/>
                  </a:lnTo>
                  <a:lnTo>
                    <a:pt x="170441" y="274229"/>
                  </a:lnTo>
                  <a:lnTo>
                    <a:pt x="175031" y="280245"/>
                  </a:lnTo>
                  <a:lnTo>
                    <a:pt x="175871" y="285770"/>
                  </a:lnTo>
                  <a:lnTo>
                    <a:pt x="170822" y="295978"/>
                  </a:lnTo>
                  <a:lnTo>
                    <a:pt x="165858" y="299076"/>
                  </a:lnTo>
                  <a:close/>
                </a:path>
                <a:path w="279400" h="454660">
                  <a:moveTo>
                    <a:pt x="161305" y="174376"/>
                  </a:moveTo>
                  <a:lnTo>
                    <a:pt x="100398" y="174376"/>
                  </a:lnTo>
                  <a:lnTo>
                    <a:pt x="105443" y="168485"/>
                  </a:lnTo>
                  <a:lnTo>
                    <a:pt x="111640" y="164139"/>
                  </a:lnTo>
                  <a:lnTo>
                    <a:pt x="118794" y="161448"/>
                  </a:lnTo>
                  <a:lnTo>
                    <a:pt x="126713" y="160527"/>
                  </a:lnTo>
                  <a:lnTo>
                    <a:pt x="140435" y="162851"/>
                  </a:lnTo>
                  <a:lnTo>
                    <a:pt x="155125" y="169802"/>
                  </a:lnTo>
                  <a:lnTo>
                    <a:pt x="161305" y="174376"/>
                  </a:lnTo>
                  <a:close/>
                </a:path>
                <a:path w="279400" h="454660">
                  <a:moveTo>
                    <a:pt x="236959" y="422095"/>
                  </a:moveTo>
                  <a:lnTo>
                    <a:pt x="176491" y="422095"/>
                  </a:lnTo>
                  <a:lnTo>
                    <a:pt x="247102" y="384104"/>
                  </a:lnTo>
                  <a:lnTo>
                    <a:pt x="227644" y="296954"/>
                  </a:lnTo>
                  <a:lnTo>
                    <a:pt x="226606" y="291303"/>
                  </a:lnTo>
                  <a:lnTo>
                    <a:pt x="225664" y="285990"/>
                  </a:lnTo>
                  <a:lnTo>
                    <a:pt x="224682" y="280636"/>
                  </a:lnTo>
                  <a:lnTo>
                    <a:pt x="223868" y="279066"/>
                  </a:lnTo>
                  <a:lnTo>
                    <a:pt x="212166" y="266235"/>
                  </a:lnTo>
                  <a:lnTo>
                    <a:pt x="207210" y="260507"/>
                  </a:lnTo>
                  <a:lnTo>
                    <a:pt x="194177" y="245813"/>
                  </a:lnTo>
                  <a:lnTo>
                    <a:pt x="183446" y="234277"/>
                  </a:lnTo>
                  <a:lnTo>
                    <a:pt x="174531" y="225154"/>
                  </a:lnTo>
                  <a:lnTo>
                    <a:pt x="166537" y="217289"/>
                  </a:lnTo>
                  <a:lnTo>
                    <a:pt x="166350" y="217077"/>
                  </a:lnTo>
                  <a:lnTo>
                    <a:pt x="150219" y="201491"/>
                  </a:lnTo>
                  <a:lnTo>
                    <a:pt x="138282" y="193132"/>
                  </a:lnTo>
                  <a:lnTo>
                    <a:pt x="130468" y="189759"/>
                  </a:lnTo>
                  <a:lnTo>
                    <a:pt x="126704" y="189133"/>
                  </a:lnTo>
                  <a:lnTo>
                    <a:pt x="178679" y="189133"/>
                  </a:lnTo>
                  <a:lnTo>
                    <a:pt x="215422" y="226629"/>
                  </a:lnTo>
                  <a:lnTo>
                    <a:pt x="233575" y="247235"/>
                  </a:lnTo>
                  <a:lnTo>
                    <a:pt x="239821" y="254083"/>
                  </a:lnTo>
                  <a:lnTo>
                    <a:pt x="255676" y="291133"/>
                  </a:lnTo>
                  <a:lnTo>
                    <a:pt x="278805" y="394737"/>
                  </a:lnTo>
                  <a:lnTo>
                    <a:pt x="275860" y="401161"/>
                  </a:lnTo>
                  <a:lnTo>
                    <a:pt x="236959" y="4220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02520" y="2869451"/>
              <a:ext cx="187877" cy="16911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15487" y="2511627"/>
              <a:ext cx="277495" cy="454659"/>
            </a:xfrm>
            <a:custGeom>
              <a:avLst/>
              <a:gdLst/>
              <a:ahLst/>
              <a:cxnLst/>
              <a:rect l="l" t="t" r="r" b="b"/>
              <a:pathLst>
                <a:path w="277495" h="454660">
                  <a:moveTo>
                    <a:pt x="207465" y="174384"/>
                  </a:moveTo>
                  <a:lnTo>
                    <a:pt x="178441" y="174384"/>
                  </a:lnTo>
                  <a:lnTo>
                    <a:pt x="180146" y="170150"/>
                  </a:lnTo>
                  <a:lnTo>
                    <a:pt x="181317" y="166187"/>
                  </a:lnTo>
                  <a:lnTo>
                    <a:pt x="181900" y="162868"/>
                  </a:lnTo>
                  <a:lnTo>
                    <a:pt x="182013" y="162224"/>
                  </a:lnTo>
                  <a:lnTo>
                    <a:pt x="182738" y="151167"/>
                  </a:lnTo>
                  <a:lnTo>
                    <a:pt x="182840" y="149619"/>
                  </a:lnTo>
                  <a:lnTo>
                    <a:pt x="181454" y="134152"/>
                  </a:lnTo>
                  <a:lnTo>
                    <a:pt x="178110" y="114380"/>
                  </a:lnTo>
                  <a:lnTo>
                    <a:pt x="172466" y="85868"/>
                  </a:lnTo>
                  <a:lnTo>
                    <a:pt x="172516" y="82881"/>
                  </a:lnTo>
                  <a:lnTo>
                    <a:pt x="177559" y="48544"/>
                  </a:lnTo>
                  <a:lnTo>
                    <a:pt x="189463" y="22216"/>
                  </a:lnTo>
                  <a:lnTo>
                    <a:pt x="205654" y="5714"/>
                  </a:lnTo>
                  <a:lnTo>
                    <a:pt x="223687" y="0"/>
                  </a:lnTo>
                  <a:lnTo>
                    <a:pt x="232147" y="1422"/>
                  </a:lnTo>
                  <a:lnTo>
                    <a:pt x="239308" y="5465"/>
                  </a:lnTo>
                  <a:lnTo>
                    <a:pt x="244759" y="11796"/>
                  </a:lnTo>
                  <a:lnTo>
                    <a:pt x="248093" y="20077"/>
                  </a:lnTo>
                  <a:lnTo>
                    <a:pt x="250386" y="29810"/>
                  </a:lnTo>
                  <a:lnTo>
                    <a:pt x="220997" y="29810"/>
                  </a:lnTo>
                  <a:lnTo>
                    <a:pt x="215357" y="35199"/>
                  </a:lnTo>
                  <a:lnTo>
                    <a:pt x="209080" y="45453"/>
                  </a:lnTo>
                  <a:lnTo>
                    <a:pt x="203771" y="61153"/>
                  </a:lnTo>
                  <a:lnTo>
                    <a:pt x="201038" y="82881"/>
                  </a:lnTo>
                  <a:lnTo>
                    <a:pt x="201123" y="83212"/>
                  </a:lnTo>
                  <a:lnTo>
                    <a:pt x="210090" y="133444"/>
                  </a:lnTo>
                  <a:lnTo>
                    <a:pt x="210082" y="167264"/>
                  </a:lnTo>
                  <a:lnTo>
                    <a:pt x="207465" y="174384"/>
                  </a:lnTo>
                  <a:close/>
                </a:path>
                <a:path w="277495" h="454660">
                  <a:moveTo>
                    <a:pt x="139655" y="422138"/>
                  </a:moveTo>
                  <a:lnTo>
                    <a:pt x="102356" y="422138"/>
                  </a:lnTo>
                  <a:lnTo>
                    <a:pt x="132512" y="386050"/>
                  </a:lnTo>
                  <a:lnTo>
                    <a:pt x="153144" y="361031"/>
                  </a:lnTo>
                  <a:lnTo>
                    <a:pt x="193885" y="309267"/>
                  </a:lnTo>
                  <a:lnTo>
                    <a:pt x="229185" y="238118"/>
                  </a:lnTo>
                  <a:lnTo>
                    <a:pt x="246072" y="189036"/>
                  </a:lnTo>
                  <a:lnTo>
                    <a:pt x="249561" y="151167"/>
                  </a:lnTo>
                  <a:lnTo>
                    <a:pt x="220997" y="29810"/>
                  </a:lnTo>
                  <a:lnTo>
                    <a:pt x="250386" y="29810"/>
                  </a:lnTo>
                  <a:lnTo>
                    <a:pt x="277437" y="144590"/>
                  </a:lnTo>
                  <a:lnTo>
                    <a:pt x="274411" y="193127"/>
                  </a:lnTo>
                  <a:lnTo>
                    <a:pt x="255139" y="250322"/>
                  </a:lnTo>
                  <a:lnTo>
                    <a:pt x="231862" y="300100"/>
                  </a:lnTo>
                  <a:lnTo>
                    <a:pt x="196700" y="352511"/>
                  </a:lnTo>
                  <a:lnTo>
                    <a:pt x="154638" y="404201"/>
                  </a:lnTo>
                  <a:lnTo>
                    <a:pt x="139655" y="422138"/>
                  </a:lnTo>
                  <a:close/>
                </a:path>
                <a:path w="277495" h="454660">
                  <a:moveTo>
                    <a:pt x="110078" y="454596"/>
                  </a:moveTo>
                  <a:lnTo>
                    <a:pt x="103595" y="454596"/>
                  </a:lnTo>
                  <a:lnTo>
                    <a:pt x="101261" y="454045"/>
                  </a:lnTo>
                  <a:lnTo>
                    <a:pt x="2953" y="401161"/>
                  </a:lnTo>
                  <a:lnTo>
                    <a:pt x="0" y="394737"/>
                  </a:lnTo>
                  <a:lnTo>
                    <a:pt x="23202" y="291056"/>
                  </a:lnTo>
                  <a:lnTo>
                    <a:pt x="24872" y="281730"/>
                  </a:lnTo>
                  <a:lnTo>
                    <a:pt x="45314" y="247201"/>
                  </a:lnTo>
                  <a:lnTo>
                    <a:pt x="50015" y="241796"/>
                  </a:lnTo>
                  <a:lnTo>
                    <a:pt x="83790" y="205237"/>
                  </a:lnTo>
                  <a:lnTo>
                    <a:pt x="123741" y="169819"/>
                  </a:lnTo>
                  <a:lnTo>
                    <a:pt x="152151" y="160544"/>
                  </a:lnTo>
                  <a:lnTo>
                    <a:pt x="160060" y="161465"/>
                  </a:lnTo>
                  <a:lnTo>
                    <a:pt x="167208" y="164154"/>
                  </a:lnTo>
                  <a:lnTo>
                    <a:pt x="173401" y="168498"/>
                  </a:lnTo>
                  <a:lnTo>
                    <a:pt x="178441" y="174384"/>
                  </a:lnTo>
                  <a:lnTo>
                    <a:pt x="207465" y="174384"/>
                  </a:lnTo>
                  <a:lnTo>
                    <a:pt x="202078" y="189036"/>
                  </a:lnTo>
                  <a:lnTo>
                    <a:pt x="152861" y="189036"/>
                  </a:lnTo>
                  <a:lnTo>
                    <a:pt x="148365" y="189783"/>
                  </a:lnTo>
                  <a:lnTo>
                    <a:pt x="140613" y="193127"/>
                  </a:lnTo>
                  <a:lnTo>
                    <a:pt x="128612" y="201513"/>
                  </a:lnTo>
                  <a:lnTo>
                    <a:pt x="112480" y="217102"/>
                  </a:lnTo>
                  <a:lnTo>
                    <a:pt x="112098" y="217526"/>
                  </a:lnTo>
                  <a:lnTo>
                    <a:pt x="104291" y="225181"/>
                  </a:lnTo>
                  <a:lnTo>
                    <a:pt x="95373" y="234307"/>
                  </a:lnTo>
                  <a:lnTo>
                    <a:pt x="84643" y="245846"/>
                  </a:lnTo>
                  <a:lnTo>
                    <a:pt x="71612" y="260541"/>
                  </a:lnTo>
                  <a:lnTo>
                    <a:pt x="66656" y="266227"/>
                  </a:lnTo>
                  <a:lnTo>
                    <a:pt x="54946" y="279032"/>
                  </a:lnTo>
                  <a:lnTo>
                    <a:pt x="54131" y="280576"/>
                  </a:lnTo>
                  <a:lnTo>
                    <a:pt x="52256" y="291056"/>
                  </a:lnTo>
                  <a:lnTo>
                    <a:pt x="51186" y="296912"/>
                  </a:lnTo>
                  <a:lnTo>
                    <a:pt x="31703" y="384146"/>
                  </a:lnTo>
                  <a:lnTo>
                    <a:pt x="102356" y="422138"/>
                  </a:lnTo>
                  <a:lnTo>
                    <a:pt x="139655" y="422138"/>
                  </a:lnTo>
                  <a:lnTo>
                    <a:pt x="120907" y="444581"/>
                  </a:lnTo>
                  <a:lnTo>
                    <a:pt x="114160" y="452772"/>
                  </a:lnTo>
                  <a:lnTo>
                    <a:pt x="110078" y="454596"/>
                  </a:lnTo>
                  <a:close/>
                </a:path>
                <a:path w="277495" h="454660">
                  <a:moveTo>
                    <a:pt x="125260" y="299025"/>
                  </a:moveTo>
                  <a:lnTo>
                    <a:pt x="112896" y="299025"/>
                  </a:lnTo>
                  <a:lnTo>
                    <a:pt x="108042" y="296038"/>
                  </a:lnTo>
                  <a:lnTo>
                    <a:pt x="105572" y="291056"/>
                  </a:lnTo>
                  <a:lnTo>
                    <a:pt x="103040" y="286033"/>
                  </a:lnTo>
                  <a:lnTo>
                    <a:pt x="144378" y="231197"/>
                  </a:lnTo>
                  <a:lnTo>
                    <a:pt x="146831" y="228159"/>
                  </a:lnTo>
                  <a:lnTo>
                    <a:pt x="152990" y="215074"/>
                  </a:lnTo>
                  <a:lnTo>
                    <a:pt x="155840" y="204103"/>
                  </a:lnTo>
                  <a:lnTo>
                    <a:pt x="156076" y="198074"/>
                  </a:lnTo>
                  <a:lnTo>
                    <a:pt x="156167" y="195742"/>
                  </a:lnTo>
                  <a:lnTo>
                    <a:pt x="154756" y="190490"/>
                  </a:lnTo>
                  <a:lnTo>
                    <a:pt x="154343" y="189783"/>
                  </a:lnTo>
                  <a:lnTo>
                    <a:pt x="154230" y="189591"/>
                  </a:lnTo>
                  <a:lnTo>
                    <a:pt x="153806" y="189036"/>
                  </a:lnTo>
                  <a:lnTo>
                    <a:pt x="202078" y="189036"/>
                  </a:lnTo>
                  <a:lnTo>
                    <a:pt x="198756" y="198074"/>
                  </a:lnTo>
                  <a:lnTo>
                    <a:pt x="173765" y="239276"/>
                  </a:lnTo>
                  <a:lnTo>
                    <a:pt x="170829" y="243858"/>
                  </a:lnTo>
                  <a:lnTo>
                    <a:pt x="169946" y="245292"/>
                  </a:lnTo>
                  <a:lnTo>
                    <a:pt x="166475" y="249425"/>
                  </a:lnTo>
                  <a:lnTo>
                    <a:pt x="161743" y="255243"/>
                  </a:lnTo>
                  <a:lnTo>
                    <a:pt x="156123" y="262097"/>
                  </a:lnTo>
                  <a:lnTo>
                    <a:pt x="136283" y="286033"/>
                  </a:lnTo>
                  <a:lnTo>
                    <a:pt x="125260" y="2990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55475" y="2875985"/>
              <a:ext cx="189353" cy="16906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96485" y="543251"/>
            <a:ext cx="11534140" cy="13633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835" dirty="0"/>
              <a:t>Health</a:t>
            </a:r>
            <a:r>
              <a:rPr spc="-1240" dirty="0"/>
              <a:t> </a:t>
            </a:r>
            <a:r>
              <a:rPr spc="-1070" dirty="0"/>
              <a:t>Need/SDOH</a:t>
            </a:r>
            <a:r>
              <a:rPr spc="-1235" dirty="0"/>
              <a:t> </a:t>
            </a:r>
            <a:r>
              <a:rPr spc="-715" dirty="0"/>
              <a:t>Cont.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814853" y="2466135"/>
            <a:ext cx="7590155" cy="686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05"/>
              </a:spcBef>
            </a:pPr>
            <a:r>
              <a:rPr sz="3650" b="1" spc="-350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650" b="1" spc="-5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60" dirty="0">
                <a:solidFill>
                  <a:srgbClr val="112D4E"/>
                </a:solidFill>
                <a:latin typeface="Tahoma"/>
                <a:cs typeface="Tahoma"/>
              </a:rPr>
              <a:t>and</a:t>
            </a:r>
            <a:r>
              <a:rPr sz="3650" b="1" spc="-5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50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650" b="1" spc="-52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650" b="1" spc="-305" dirty="0">
                <a:solidFill>
                  <a:srgbClr val="112D4E"/>
                </a:solidFill>
                <a:latin typeface="Tahoma"/>
                <a:cs typeface="Tahoma"/>
              </a:rPr>
              <a:t>Care</a:t>
            </a:r>
            <a:endParaRPr sz="3650" dirty="0">
              <a:latin typeface="Tahoma"/>
              <a:cs typeface="Tahoma"/>
            </a:endParaRPr>
          </a:p>
          <a:p>
            <a:pPr marL="12700" marR="1259205">
              <a:lnSpc>
                <a:spcPts val="3379"/>
              </a:lnSpc>
              <a:spcBef>
                <a:spcPts val="2820"/>
              </a:spcBef>
            </a:pPr>
            <a:r>
              <a:rPr sz="3150" b="1" spc="-105" dirty="0">
                <a:solidFill>
                  <a:srgbClr val="112D4E"/>
                </a:solidFill>
                <a:latin typeface="Tahoma"/>
                <a:cs typeface="Tahoma"/>
              </a:rPr>
              <a:t>Access</a:t>
            </a:r>
            <a:r>
              <a:rPr sz="3150" b="1" spc="-4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190" dirty="0">
                <a:solidFill>
                  <a:srgbClr val="112D4E"/>
                </a:solidFill>
                <a:latin typeface="Tahoma"/>
                <a:cs typeface="Tahoma"/>
              </a:rPr>
              <a:t>to</a:t>
            </a:r>
            <a:r>
              <a:rPr sz="3150" b="1" spc="-4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295" dirty="0">
                <a:solidFill>
                  <a:srgbClr val="112D4E"/>
                </a:solidFill>
                <a:latin typeface="Tahoma"/>
                <a:cs typeface="Tahoma"/>
              </a:rPr>
              <a:t>Health</a:t>
            </a:r>
            <a:r>
              <a:rPr sz="3150" b="1" spc="-420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190" dirty="0">
                <a:solidFill>
                  <a:srgbClr val="112D4E"/>
                </a:solidFill>
                <a:latin typeface="Tahoma"/>
                <a:cs typeface="Tahoma"/>
              </a:rPr>
              <a:t>Services,</a:t>
            </a:r>
            <a:r>
              <a:rPr sz="3150" b="1" spc="-4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105" dirty="0">
                <a:solidFill>
                  <a:srgbClr val="112D4E"/>
                </a:solidFill>
                <a:latin typeface="Tahoma"/>
                <a:cs typeface="Tahoma"/>
              </a:rPr>
              <a:t>Access</a:t>
            </a:r>
            <a:r>
              <a:rPr sz="3150" b="1" spc="-4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60" dirty="0">
                <a:solidFill>
                  <a:srgbClr val="112D4E"/>
                </a:solidFill>
                <a:latin typeface="Tahoma"/>
                <a:cs typeface="Tahoma"/>
              </a:rPr>
              <a:t>to </a:t>
            </a:r>
            <a:r>
              <a:rPr sz="3150" b="1" spc="-275" dirty="0">
                <a:solidFill>
                  <a:srgbClr val="112D4E"/>
                </a:solidFill>
                <a:latin typeface="Tahoma"/>
                <a:cs typeface="Tahoma"/>
              </a:rPr>
              <a:t>Primary</a:t>
            </a:r>
            <a:r>
              <a:rPr sz="3150" b="1" spc="-42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3150" b="1" spc="-20" dirty="0">
                <a:solidFill>
                  <a:srgbClr val="112D4E"/>
                </a:solidFill>
                <a:latin typeface="Tahoma"/>
                <a:cs typeface="Tahoma"/>
              </a:rPr>
              <a:t>Care</a:t>
            </a:r>
            <a:endParaRPr sz="3150" dirty="0">
              <a:latin typeface="Tahoma"/>
              <a:cs typeface="Tahoma"/>
            </a:endParaRPr>
          </a:p>
          <a:p>
            <a:pPr marL="532130" marR="5080">
              <a:lnSpc>
                <a:spcPct val="132200"/>
              </a:lnSpc>
              <a:spcBef>
                <a:spcPts val="830"/>
              </a:spcBef>
            </a:pPr>
            <a:r>
              <a:rPr sz="2050" dirty="0">
                <a:latin typeface="Tahoma"/>
                <a:cs typeface="Tahoma"/>
              </a:rPr>
              <a:t>“Patients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with a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usual source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of care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are more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likely </a:t>
            </a:r>
            <a:r>
              <a:rPr sz="2050" spc="-25" dirty="0">
                <a:latin typeface="Tahoma"/>
                <a:cs typeface="Tahoma"/>
              </a:rPr>
              <a:t>to </a:t>
            </a:r>
            <a:r>
              <a:rPr sz="2050" dirty="0">
                <a:latin typeface="Tahoma"/>
                <a:cs typeface="Tahoma"/>
              </a:rPr>
              <a:t>receive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recommended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preventive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services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such</a:t>
            </a:r>
            <a:r>
              <a:rPr sz="2050" spc="-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as</a:t>
            </a:r>
            <a:r>
              <a:rPr sz="2050" spc="-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flu</a:t>
            </a:r>
            <a:r>
              <a:rPr sz="2050" spc="-10" dirty="0">
                <a:latin typeface="Tahoma"/>
                <a:cs typeface="Tahoma"/>
              </a:rPr>
              <a:t> shots, </a:t>
            </a:r>
            <a:r>
              <a:rPr sz="2050" dirty="0">
                <a:latin typeface="Tahoma"/>
                <a:cs typeface="Tahoma"/>
              </a:rPr>
              <a:t>blood</a:t>
            </a:r>
            <a:r>
              <a:rPr sz="2050" spc="6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pressure</a:t>
            </a:r>
            <a:r>
              <a:rPr sz="2050" spc="7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screenings,</a:t>
            </a:r>
            <a:r>
              <a:rPr sz="2050" spc="6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7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cancer</a:t>
            </a:r>
            <a:r>
              <a:rPr sz="2050" spc="7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screenings.</a:t>
            </a:r>
            <a:r>
              <a:rPr sz="2050" spc="70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However, </a:t>
            </a:r>
            <a:r>
              <a:rPr sz="2050" dirty="0">
                <a:latin typeface="Tahoma"/>
                <a:cs typeface="Tahoma"/>
              </a:rPr>
              <a:t>disparities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in</a:t>
            </a:r>
            <a:r>
              <a:rPr sz="2050" spc="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access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primary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health</a:t>
            </a:r>
            <a:r>
              <a:rPr sz="2050" spc="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care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exist,</a:t>
            </a:r>
            <a:r>
              <a:rPr sz="2050" spc="15" dirty="0"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and</a:t>
            </a:r>
            <a:r>
              <a:rPr sz="2050" spc="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many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people</a:t>
            </a:r>
            <a:r>
              <a:rPr sz="2050" spc="3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face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barriers</a:t>
            </a:r>
            <a:r>
              <a:rPr sz="2050" spc="4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that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decrease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access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4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services</a:t>
            </a:r>
            <a:r>
              <a:rPr sz="2050" spc="45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and </a:t>
            </a:r>
            <a:r>
              <a:rPr sz="2050" dirty="0">
                <a:latin typeface="Tahoma"/>
                <a:cs typeface="Tahoma"/>
              </a:rPr>
              <a:t>increase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risk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of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poor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health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outcomes.</a:t>
            </a:r>
            <a:r>
              <a:rPr sz="2050" spc="-15" dirty="0"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Some</a:t>
            </a:r>
            <a:r>
              <a:rPr sz="2050" spc="-2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of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these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obstacles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include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lack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of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health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insurance,</a:t>
            </a:r>
            <a:r>
              <a:rPr sz="2050" spc="6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language-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related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barriers,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disabilities,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inability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take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time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off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work</a:t>
            </a:r>
            <a:r>
              <a:rPr sz="2050" spc="-1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to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 attend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appointments,</a:t>
            </a:r>
            <a:r>
              <a:rPr sz="2050" spc="18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geographic</a:t>
            </a:r>
            <a:r>
              <a:rPr sz="2050" spc="18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and</a:t>
            </a:r>
            <a:r>
              <a:rPr sz="2050" spc="180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transportation-</a:t>
            </a:r>
            <a:r>
              <a:rPr sz="2050" spc="-10" dirty="0">
                <a:highlight>
                  <a:srgbClr val="FFFF00"/>
                </a:highlight>
                <a:latin typeface="Tahoma"/>
                <a:cs typeface="Tahoma"/>
              </a:rPr>
              <a:t>related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barriers,</a:t>
            </a:r>
            <a:r>
              <a:rPr sz="2050" spc="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and a</a:t>
            </a:r>
            <a:r>
              <a:rPr sz="2050" spc="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shortage of</a:t>
            </a:r>
            <a:r>
              <a:rPr sz="2050" spc="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primary care</a:t>
            </a:r>
            <a:r>
              <a:rPr sz="2050" spc="5" dirty="0">
                <a:highlight>
                  <a:srgbClr val="FFFF00"/>
                </a:highlight>
                <a:latin typeface="Tahoma"/>
                <a:cs typeface="Tahoma"/>
              </a:rPr>
              <a:t> </a:t>
            </a:r>
            <a:r>
              <a:rPr sz="2050" dirty="0">
                <a:highlight>
                  <a:srgbClr val="FFFF00"/>
                </a:highlight>
                <a:latin typeface="Tahoma"/>
                <a:cs typeface="Tahoma"/>
              </a:rPr>
              <a:t>providers. </a:t>
            </a:r>
            <a:r>
              <a:rPr sz="2050" spc="-10" dirty="0">
                <a:latin typeface="Tahoma"/>
                <a:cs typeface="Tahoma"/>
              </a:rPr>
              <a:t>These </a:t>
            </a:r>
            <a:r>
              <a:rPr sz="2050" dirty="0">
                <a:latin typeface="Tahoma"/>
                <a:cs typeface="Tahoma"/>
              </a:rPr>
              <a:t>barriers</a:t>
            </a:r>
            <a:r>
              <a:rPr sz="2050" spc="2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may</a:t>
            </a:r>
            <a:r>
              <a:rPr sz="2050" spc="3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intersect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further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reduce</a:t>
            </a:r>
            <a:r>
              <a:rPr sz="2050" spc="3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access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35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primary </a:t>
            </a:r>
            <a:r>
              <a:rPr sz="2050" dirty="0">
                <a:latin typeface="Tahoma"/>
                <a:cs typeface="Tahoma"/>
              </a:rPr>
              <a:t>care.”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spc="50" dirty="0">
                <a:latin typeface="Tahoma"/>
                <a:cs typeface="Tahoma"/>
              </a:rPr>
              <a:t>(“Access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Primary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Care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spc="70" dirty="0">
                <a:latin typeface="Tahoma"/>
                <a:cs typeface="Tahoma"/>
              </a:rPr>
              <a:t>|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Healthy</a:t>
            </a:r>
            <a:r>
              <a:rPr sz="2050" spc="-2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People</a:t>
            </a:r>
            <a:r>
              <a:rPr sz="2050" spc="-20" dirty="0">
                <a:latin typeface="Tahoma"/>
                <a:cs typeface="Tahoma"/>
              </a:rPr>
              <a:t> </a:t>
            </a:r>
            <a:r>
              <a:rPr sz="2050" spc="70" dirty="0">
                <a:latin typeface="Tahoma"/>
                <a:cs typeface="Tahoma"/>
              </a:rPr>
              <a:t>2020”)</a:t>
            </a:r>
            <a:endParaRPr sz="20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465" y="4574041"/>
            <a:ext cx="3709035" cy="5713095"/>
            <a:chOff x="146465" y="4574041"/>
            <a:chExt cx="3709035" cy="5713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465" y="4574041"/>
              <a:ext cx="3599593" cy="56299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968" y="5377673"/>
              <a:ext cx="3619499" cy="490932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40515" y="0"/>
            <a:ext cx="2347484" cy="45400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282153" cy="454007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6650256" y="0"/>
            <a:ext cx="1638300" cy="3974465"/>
          </a:xfrm>
          <a:custGeom>
            <a:avLst/>
            <a:gdLst/>
            <a:ahLst/>
            <a:cxnLst/>
            <a:rect l="l" t="t" r="r" b="b"/>
            <a:pathLst>
              <a:path w="1638300" h="3974465">
                <a:moveTo>
                  <a:pt x="1637744" y="3974420"/>
                </a:moveTo>
                <a:lnTo>
                  <a:pt x="1559441" y="3947692"/>
                </a:lnTo>
                <a:lnTo>
                  <a:pt x="1516622" y="3927400"/>
                </a:lnTo>
                <a:lnTo>
                  <a:pt x="1475576" y="3903794"/>
                </a:lnTo>
                <a:lnTo>
                  <a:pt x="1436504" y="3876988"/>
                </a:lnTo>
                <a:lnTo>
                  <a:pt x="1399606" y="3847098"/>
                </a:lnTo>
                <a:lnTo>
                  <a:pt x="1365084" y="3814239"/>
                </a:lnTo>
                <a:lnTo>
                  <a:pt x="1333137" y="3778527"/>
                </a:lnTo>
                <a:lnTo>
                  <a:pt x="1303967" y="3740077"/>
                </a:lnTo>
                <a:lnTo>
                  <a:pt x="1277774" y="3699005"/>
                </a:lnTo>
                <a:lnTo>
                  <a:pt x="79472" y="1639421"/>
                </a:lnTo>
                <a:lnTo>
                  <a:pt x="56765" y="1596415"/>
                </a:lnTo>
                <a:lnTo>
                  <a:pt x="37843" y="1552114"/>
                </a:lnTo>
                <a:lnTo>
                  <a:pt x="22706" y="1506753"/>
                </a:lnTo>
                <a:lnTo>
                  <a:pt x="11353" y="1460568"/>
                </a:lnTo>
                <a:lnTo>
                  <a:pt x="3784" y="1413793"/>
                </a:lnTo>
                <a:lnTo>
                  <a:pt x="0" y="1366666"/>
                </a:lnTo>
                <a:lnTo>
                  <a:pt x="0" y="1319420"/>
                </a:lnTo>
                <a:lnTo>
                  <a:pt x="3784" y="1272292"/>
                </a:lnTo>
                <a:lnTo>
                  <a:pt x="11353" y="1225518"/>
                </a:lnTo>
                <a:lnTo>
                  <a:pt x="22706" y="1179333"/>
                </a:lnTo>
                <a:lnTo>
                  <a:pt x="37843" y="1133972"/>
                </a:lnTo>
                <a:lnTo>
                  <a:pt x="56765" y="1089671"/>
                </a:lnTo>
                <a:lnTo>
                  <a:pt x="79472" y="1046665"/>
                </a:lnTo>
                <a:lnTo>
                  <a:pt x="688440" y="0"/>
                </a:lnTo>
              </a:path>
            </a:pathLst>
          </a:custGeom>
          <a:ln w="133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591945" cy="3959860"/>
          </a:xfrm>
          <a:custGeom>
            <a:avLst/>
            <a:gdLst/>
            <a:ahLst/>
            <a:cxnLst/>
            <a:rect l="l" t="t" r="r" b="b"/>
            <a:pathLst>
              <a:path w="1591945" h="3959860">
                <a:moveTo>
                  <a:pt x="902950" y="0"/>
                </a:moveTo>
                <a:lnTo>
                  <a:pt x="1511919" y="1046665"/>
                </a:lnTo>
                <a:lnTo>
                  <a:pt x="1534626" y="1089670"/>
                </a:lnTo>
                <a:lnTo>
                  <a:pt x="1553548" y="1133971"/>
                </a:lnTo>
                <a:lnTo>
                  <a:pt x="1568685" y="1179332"/>
                </a:lnTo>
                <a:lnTo>
                  <a:pt x="1580039" y="1225518"/>
                </a:lnTo>
                <a:lnTo>
                  <a:pt x="1587608" y="1272292"/>
                </a:lnTo>
                <a:lnTo>
                  <a:pt x="1591392" y="1319420"/>
                </a:lnTo>
                <a:lnTo>
                  <a:pt x="1591392" y="1366665"/>
                </a:lnTo>
                <a:lnTo>
                  <a:pt x="1587608" y="1413793"/>
                </a:lnTo>
                <a:lnTo>
                  <a:pt x="1580039" y="1460568"/>
                </a:lnTo>
                <a:lnTo>
                  <a:pt x="1568685" y="1506753"/>
                </a:lnTo>
                <a:lnTo>
                  <a:pt x="1553548" y="1552114"/>
                </a:lnTo>
                <a:lnTo>
                  <a:pt x="1534626" y="1596415"/>
                </a:lnTo>
                <a:lnTo>
                  <a:pt x="1511919" y="1639421"/>
                </a:lnTo>
                <a:lnTo>
                  <a:pt x="313616" y="3699005"/>
                </a:lnTo>
                <a:lnTo>
                  <a:pt x="287423" y="3740077"/>
                </a:lnTo>
                <a:lnTo>
                  <a:pt x="258253" y="3778527"/>
                </a:lnTo>
                <a:lnTo>
                  <a:pt x="226306" y="3814239"/>
                </a:lnTo>
                <a:lnTo>
                  <a:pt x="191784" y="3847098"/>
                </a:lnTo>
                <a:lnTo>
                  <a:pt x="154886" y="3876988"/>
                </a:lnTo>
                <a:lnTo>
                  <a:pt x="115814" y="3903794"/>
                </a:lnTo>
                <a:lnTo>
                  <a:pt x="74768" y="3927401"/>
                </a:lnTo>
                <a:lnTo>
                  <a:pt x="31949" y="3947692"/>
                </a:lnTo>
                <a:lnTo>
                  <a:pt x="0" y="3959827"/>
                </a:lnTo>
              </a:path>
            </a:pathLst>
          </a:custGeom>
          <a:ln w="133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0316" y="5767969"/>
            <a:ext cx="2872105" cy="4519295"/>
          </a:xfrm>
          <a:custGeom>
            <a:avLst/>
            <a:gdLst/>
            <a:ahLst/>
            <a:cxnLst/>
            <a:rect l="l" t="t" r="r" b="b"/>
            <a:pathLst>
              <a:path w="2872104" h="4519295">
                <a:moveTo>
                  <a:pt x="2871965" y="4519030"/>
                </a:moveTo>
                <a:lnTo>
                  <a:pt x="0" y="4519030"/>
                </a:lnTo>
                <a:lnTo>
                  <a:pt x="0" y="342899"/>
                </a:lnTo>
                <a:lnTo>
                  <a:pt x="4271" y="288934"/>
                </a:lnTo>
                <a:lnTo>
                  <a:pt x="16832" y="236784"/>
                </a:lnTo>
                <a:lnTo>
                  <a:pt x="37300" y="187370"/>
                </a:lnTo>
                <a:lnTo>
                  <a:pt x="65294" y="141612"/>
                </a:lnTo>
                <a:lnTo>
                  <a:pt x="100433" y="100433"/>
                </a:lnTo>
                <a:lnTo>
                  <a:pt x="141612" y="65294"/>
                </a:lnTo>
                <a:lnTo>
                  <a:pt x="187370" y="37300"/>
                </a:lnTo>
                <a:lnTo>
                  <a:pt x="236784" y="16832"/>
                </a:lnTo>
                <a:lnTo>
                  <a:pt x="288934" y="4271"/>
                </a:lnTo>
                <a:lnTo>
                  <a:pt x="342899" y="0"/>
                </a:lnTo>
                <a:lnTo>
                  <a:pt x="2529065" y="0"/>
                </a:lnTo>
                <a:lnTo>
                  <a:pt x="2583030" y="4271"/>
                </a:lnTo>
                <a:lnTo>
                  <a:pt x="2635180" y="16832"/>
                </a:lnTo>
                <a:lnTo>
                  <a:pt x="2684595" y="37300"/>
                </a:lnTo>
                <a:lnTo>
                  <a:pt x="2730352" y="65294"/>
                </a:lnTo>
                <a:lnTo>
                  <a:pt x="2771532" y="100433"/>
                </a:lnTo>
                <a:lnTo>
                  <a:pt x="2806671" y="141612"/>
                </a:lnTo>
                <a:lnTo>
                  <a:pt x="2834665" y="187370"/>
                </a:lnTo>
                <a:lnTo>
                  <a:pt x="2855133" y="236784"/>
                </a:lnTo>
                <a:lnTo>
                  <a:pt x="2867694" y="288934"/>
                </a:lnTo>
                <a:lnTo>
                  <a:pt x="2871965" y="342899"/>
                </a:lnTo>
                <a:lnTo>
                  <a:pt x="2871965" y="4519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02318" y="1498048"/>
            <a:ext cx="2886075" cy="1220470"/>
          </a:xfrm>
          <a:custGeom>
            <a:avLst/>
            <a:gdLst/>
            <a:ahLst/>
            <a:cxnLst/>
            <a:rect l="l" t="t" r="r" b="b"/>
            <a:pathLst>
              <a:path w="2886075" h="1220470">
                <a:moveTo>
                  <a:pt x="2885680" y="678415"/>
                </a:moveTo>
                <a:lnTo>
                  <a:pt x="2038047" y="1171584"/>
                </a:lnTo>
                <a:lnTo>
                  <a:pt x="1994929" y="1192958"/>
                </a:lnTo>
                <a:lnTo>
                  <a:pt x="1949958" y="1208226"/>
                </a:lnTo>
                <a:lnTo>
                  <a:pt x="1903752" y="1217386"/>
                </a:lnTo>
                <a:lnTo>
                  <a:pt x="1856928" y="1220439"/>
                </a:lnTo>
                <a:lnTo>
                  <a:pt x="1810104" y="1217386"/>
                </a:lnTo>
                <a:lnTo>
                  <a:pt x="1763897" y="1208225"/>
                </a:lnTo>
                <a:lnTo>
                  <a:pt x="1718926" y="1192958"/>
                </a:lnTo>
                <a:lnTo>
                  <a:pt x="1675808" y="1171584"/>
                </a:lnTo>
                <a:lnTo>
                  <a:pt x="180226" y="301426"/>
                </a:lnTo>
                <a:lnTo>
                  <a:pt x="140248" y="274484"/>
                </a:lnTo>
                <a:lnTo>
                  <a:pt x="104619" y="242939"/>
                </a:lnTo>
                <a:lnTo>
                  <a:pt x="73641" y="207319"/>
                </a:lnTo>
                <a:lnTo>
                  <a:pt x="47616" y="168149"/>
                </a:lnTo>
                <a:lnTo>
                  <a:pt x="26847" y="125956"/>
                </a:lnTo>
                <a:lnTo>
                  <a:pt x="11637" y="81267"/>
                </a:lnTo>
                <a:lnTo>
                  <a:pt x="2290" y="34607"/>
                </a:lnTo>
                <a:lnTo>
                  <a:pt x="0" y="0"/>
                </a:lnTo>
              </a:path>
            </a:pathLst>
          </a:custGeom>
          <a:ln w="266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2785110" cy="2719070"/>
          </a:xfrm>
          <a:custGeom>
            <a:avLst/>
            <a:gdLst/>
            <a:ahLst/>
            <a:cxnLst/>
            <a:rect l="l" t="t" r="r" b="b"/>
            <a:pathLst>
              <a:path w="2785110" h="2719070">
                <a:moveTo>
                  <a:pt x="2784960" y="0"/>
                </a:moveTo>
                <a:lnTo>
                  <a:pt x="2784960" y="1484552"/>
                </a:lnTo>
                <a:lnTo>
                  <a:pt x="2781777" y="1532656"/>
                </a:lnTo>
                <a:lnTo>
                  <a:pt x="2772430" y="1579315"/>
                </a:lnTo>
                <a:lnTo>
                  <a:pt x="2757220" y="1624005"/>
                </a:lnTo>
                <a:lnTo>
                  <a:pt x="2736451" y="1666198"/>
                </a:lnTo>
                <a:lnTo>
                  <a:pt x="2710427" y="1705368"/>
                </a:lnTo>
                <a:lnTo>
                  <a:pt x="2679448" y="1740988"/>
                </a:lnTo>
                <a:lnTo>
                  <a:pt x="2643819" y="1772532"/>
                </a:lnTo>
                <a:lnTo>
                  <a:pt x="2603841" y="1799475"/>
                </a:lnTo>
                <a:lnTo>
                  <a:pt x="1108258" y="2669632"/>
                </a:lnTo>
                <a:lnTo>
                  <a:pt x="1065141" y="2691007"/>
                </a:lnTo>
                <a:lnTo>
                  <a:pt x="1020170" y="2706274"/>
                </a:lnTo>
                <a:lnTo>
                  <a:pt x="973963" y="2715434"/>
                </a:lnTo>
                <a:lnTo>
                  <a:pt x="927139" y="2718488"/>
                </a:lnTo>
                <a:lnTo>
                  <a:pt x="880315" y="2715434"/>
                </a:lnTo>
                <a:lnTo>
                  <a:pt x="834109" y="2706274"/>
                </a:lnTo>
                <a:lnTo>
                  <a:pt x="789138" y="2691007"/>
                </a:lnTo>
                <a:lnTo>
                  <a:pt x="746020" y="2669632"/>
                </a:lnTo>
                <a:lnTo>
                  <a:pt x="0" y="2235584"/>
                </a:lnTo>
              </a:path>
            </a:pathLst>
          </a:custGeom>
          <a:ln w="266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746059" y="4574041"/>
            <a:ext cx="14391640" cy="5713095"/>
            <a:chOff x="3746059" y="4574041"/>
            <a:chExt cx="14391640" cy="57130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6059" y="4574041"/>
              <a:ext cx="3599593" cy="56299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35562" y="5377673"/>
              <a:ext cx="3619499" cy="490932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09910" y="5767969"/>
              <a:ext cx="2872105" cy="4519295"/>
            </a:xfrm>
            <a:custGeom>
              <a:avLst/>
              <a:gdLst/>
              <a:ahLst/>
              <a:cxnLst/>
              <a:rect l="l" t="t" r="r" b="b"/>
              <a:pathLst>
                <a:path w="2872104" h="4519295">
                  <a:moveTo>
                    <a:pt x="2871965" y="4519030"/>
                  </a:moveTo>
                  <a:lnTo>
                    <a:pt x="0" y="4519030"/>
                  </a:lnTo>
                  <a:lnTo>
                    <a:pt x="0" y="342899"/>
                  </a:lnTo>
                  <a:lnTo>
                    <a:pt x="4271" y="288934"/>
                  </a:lnTo>
                  <a:lnTo>
                    <a:pt x="16832" y="236784"/>
                  </a:lnTo>
                  <a:lnTo>
                    <a:pt x="37300" y="187370"/>
                  </a:lnTo>
                  <a:lnTo>
                    <a:pt x="65294" y="141612"/>
                  </a:lnTo>
                  <a:lnTo>
                    <a:pt x="100432" y="100433"/>
                  </a:lnTo>
                  <a:lnTo>
                    <a:pt x="141612" y="65294"/>
                  </a:lnTo>
                  <a:lnTo>
                    <a:pt x="187370" y="37300"/>
                  </a:lnTo>
                  <a:lnTo>
                    <a:pt x="236784" y="16832"/>
                  </a:lnTo>
                  <a:lnTo>
                    <a:pt x="288934" y="4271"/>
                  </a:lnTo>
                  <a:lnTo>
                    <a:pt x="342899" y="0"/>
                  </a:lnTo>
                  <a:lnTo>
                    <a:pt x="2529065" y="0"/>
                  </a:lnTo>
                  <a:lnTo>
                    <a:pt x="2583030" y="4271"/>
                  </a:lnTo>
                  <a:lnTo>
                    <a:pt x="2635181" y="16832"/>
                  </a:lnTo>
                  <a:lnTo>
                    <a:pt x="2684595" y="37300"/>
                  </a:lnTo>
                  <a:lnTo>
                    <a:pt x="2730352" y="65294"/>
                  </a:lnTo>
                  <a:lnTo>
                    <a:pt x="2771532" y="100433"/>
                  </a:lnTo>
                  <a:lnTo>
                    <a:pt x="2806671" y="141612"/>
                  </a:lnTo>
                  <a:lnTo>
                    <a:pt x="2834665" y="187370"/>
                  </a:lnTo>
                  <a:lnTo>
                    <a:pt x="2855133" y="236784"/>
                  </a:lnTo>
                  <a:lnTo>
                    <a:pt x="2867693" y="288934"/>
                  </a:lnTo>
                  <a:lnTo>
                    <a:pt x="2871965" y="342899"/>
                  </a:lnTo>
                  <a:lnTo>
                    <a:pt x="2871965" y="451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29489" y="4574041"/>
              <a:ext cx="3599593" cy="562998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8992" y="5377673"/>
              <a:ext cx="3619499" cy="490932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93339" y="5767969"/>
              <a:ext cx="2872105" cy="4519295"/>
            </a:xfrm>
            <a:custGeom>
              <a:avLst/>
              <a:gdLst/>
              <a:ahLst/>
              <a:cxnLst/>
              <a:rect l="l" t="t" r="r" b="b"/>
              <a:pathLst>
                <a:path w="2872104" h="4519295">
                  <a:moveTo>
                    <a:pt x="2871965" y="4519030"/>
                  </a:moveTo>
                  <a:lnTo>
                    <a:pt x="0" y="4519030"/>
                  </a:lnTo>
                  <a:lnTo>
                    <a:pt x="0" y="342899"/>
                  </a:lnTo>
                  <a:lnTo>
                    <a:pt x="4271" y="288934"/>
                  </a:lnTo>
                  <a:lnTo>
                    <a:pt x="16832" y="236784"/>
                  </a:lnTo>
                  <a:lnTo>
                    <a:pt x="37300" y="187370"/>
                  </a:lnTo>
                  <a:lnTo>
                    <a:pt x="65294" y="141612"/>
                  </a:lnTo>
                  <a:lnTo>
                    <a:pt x="100432" y="100433"/>
                  </a:lnTo>
                  <a:lnTo>
                    <a:pt x="141612" y="65294"/>
                  </a:lnTo>
                  <a:lnTo>
                    <a:pt x="187370" y="37300"/>
                  </a:lnTo>
                  <a:lnTo>
                    <a:pt x="236784" y="16832"/>
                  </a:lnTo>
                  <a:lnTo>
                    <a:pt x="288934" y="4271"/>
                  </a:lnTo>
                  <a:lnTo>
                    <a:pt x="342899" y="0"/>
                  </a:lnTo>
                  <a:lnTo>
                    <a:pt x="2529065" y="0"/>
                  </a:lnTo>
                  <a:lnTo>
                    <a:pt x="2583030" y="4271"/>
                  </a:lnTo>
                  <a:lnTo>
                    <a:pt x="2635180" y="16832"/>
                  </a:lnTo>
                  <a:lnTo>
                    <a:pt x="2684594" y="37300"/>
                  </a:lnTo>
                  <a:lnTo>
                    <a:pt x="2730352" y="65294"/>
                  </a:lnTo>
                  <a:lnTo>
                    <a:pt x="2771532" y="100433"/>
                  </a:lnTo>
                  <a:lnTo>
                    <a:pt x="2806670" y="141612"/>
                  </a:lnTo>
                  <a:lnTo>
                    <a:pt x="2834664" y="187370"/>
                  </a:lnTo>
                  <a:lnTo>
                    <a:pt x="2855132" y="236784"/>
                  </a:lnTo>
                  <a:lnTo>
                    <a:pt x="2867693" y="288934"/>
                  </a:lnTo>
                  <a:lnTo>
                    <a:pt x="2871965" y="342899"/>
                  </a:lnTo>
                  <a:lnTo>
                    <a:pt x="2871965" y="451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9084" y="4574041"/>
              <a:ext cx="3599593" cy="562998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8585" y="5377673"/>
              <a:ext cx="3619499" cy="490932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192933" y="5767969"/>
              <a:ext cx="2872105" cy="4519295"/>
            </a:xfrm>
            <a:custGeom>
              <a:avLst/>
              <a:gdLst/>
              <a:ahLst/>
              <a:cxnLst/>
              <a:rect l="l" t="t" r="r" b="b"/>
              <a:pathLst>
                <a:path w="2872105" h="4519295">
                  <a:moveTo>
                    <a:pt x="2871965" y="4519030"/>
                  </a:moveTo>
                  <a:lnTo>
                    <a:pt x="0" y="4519030"/>
                  </a:lnTo>
                  <a:lnTo>
                    <a:pt x="0" y="342899"/>
                  </a:lnTo>
                  <a:lnTo>
                    <a:pt x="4271" y="288934"/>
                  </a:lnTo>
                  <a:lnTo>
                    <a:pt x="16832" y="236784"/>
                  </a:lnTo>
                  <a:lnTo>
                    <a:pt x="37300" y="187370"/>
                  </a:lnTo>
                  <a:lnTo>
                    <a:pt x="65294" y="141612"/>
                  </a:lnTo>
                  <a:lnTo>
                    <a:pt x="100433" y="100433"/>
                  </a:lnTo>
                  <a:lnTo>
                    <a:pt x="141612" y="65294"/>
                  </a:lnTo>
                  <a:lnTo>
                    <a:pt x="187370" y="37300"/>
                  </a:lnTo>
                  <a:lnTo>
                    <a:pt x="236784" y="16832"/>
                  </a:lnTo>
                  <a:lnTo>
                    <a:pt x="288934" y="4271"/>
                  </a:lnTo>
                  <a:lnTo>
                    <a:pt x="342899" y="0"/>
                  </a:lnTo>
                  <a:lnTo>
                    <a:pt x="2529065" y="0"/>
                  </a:lnTo>
                  <a:lnTo>
                    <a:pt x="2583030" y="4271"/>
                  </a:lnTo>
                  <a:lnTo>
                    <a:pt x="2635180" y="16832"/>
                  </a:lnTo>
                  <a:lnTo>
                    <a:pt x="2684595" y="37300"/>
                  </a:lnTo>
                  <a:lnTo>
                    <a:pt x="2730352" y="65294"/>
                  </a:lnTo>
                  <a:lnTo>
                    <a:pt x="2771533" y="100433"/>
                  </a:lnTo>
                  <a:lnTo>
                    <a:pt x="2806671" y="141612"/>
                  </a:lnTo>
                  <a:lnTo>
                    <a:pt x="2834665" y="187370"/>
                  </a:lnTo>
                  <a:lnTo>
                    <a:pt x="2855133" y="236784"/>
                  </a:lnTo>
                  <a:lnTo>
                    <a:pt x="2867693" y="288934"/>
                  </a:lnTo>
                  <a:lnTo>
                    <a:pt x="2871965" y="342899"/>
                  </a:lnTo>
                  <a:lnTo>
                    <a:pt x="2871965" y="451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8678" y="4574041"/>
              <a:ext cx="3599592" cy="562998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18180" y="5377673"/>
              <a:ext cx="3619499" cy="490932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792528" y="5767969"/>
              <a:ext cx="2872105" cy="4519295"/>
            </a:xfrm>
            <a:custGeom>
              <a:avLst/>
              <a:gdLst/>
              <a:ahLst/>
              <a:cxnLst/>
              <a:rect l="l" t="t" r="r" b="b"/>
              <a:pathLst>
                <a:path w="2872105" h="4519295">
                  <a:moveTo>
                    <a:pt x="2871965" y="4519030"/>
                  </a:moveTo>
                  <a:lnTo>
                    <a:pt x="0" y="4519030"/>
                  </a:lnTo>
                  <a:lnTo>
                    <a:pt x="0" y="342899"/>
                  </a:lnTo>
                  <a:lnTo>
                    <a:pt x="4271" y="288934"/>
                  </a:lnTo>
                  <a:lnTo>
                    <a:pt x="16832" y="236784"/>
                  </a:lnTo>
                  <a:lnTo>
                    <a:pt x="37300" y="187370"/>
                  </a:lnTo>
                  <a:lnTo>
                    <a:pt x="65294" y="141612"/>
                  </a:lnTo>
                  <a:lnTo>
                    <a:pt x="100433" y="100433"/>
                  </a:lnTo>
                  <a:lnTo>
                    <a:pt x="141613" y="65294"/>
                  </a:lnTo>
                  <a:lnTo>
                    <a:pt x="187370" y="37300"/>
                  </a:lnTo>
                  <a:lnTo>
                    <a:pt x="236784" y="16832"/>
                  </a:lnTo>
                  <a:lnTo>
                    <a:pt x="288934" y="4271"/>
                  </a:lnTo>
                  <a:lnTo>
                    <a:pt x="342899" y="0"/>
                  </a:lnTo>
                  <a:lnTo>
                    <a:pt x="2529065" y="0"/>
                  </a:lnTo>
                  <a:lnTo>
                    <a:pt x="2583031" y="4271"/>
                  </a:lnTo>
                  <a:lnTo>
                    <a:pt x="2635181" y="16832"/>
                  </a:lnTo>
                  <a:lnTo>
                    <a:pt x="2684595" y="37300"/>
                  </a:lnTo>
                  <a:lnTo>
                    <a:pt x="2730352" y="65294"/>
                  </a:lnTo>
                  <a:lnTo>
                    <a:pt x="2771532" y="100433"/>
                  </a:lnTo>
                  <a:lnTo>
                    <a:pt x="2806671" y="141612"/>
                  </a:lnTo>
                  <a:lnTo>
                    <a:pt x="2834665" y="187370"/>
                  </a:lnTo>
                  <a:lnTo>
                    <a:pt x="2855133" y="236784"/>
                  </a:lnTo>
                  <a:lnTo>
                    <a:pt x="2867694" y="288934"/>
                  </a:lnTo>
                  <a:lnTo>
                    <a:pt x="2871965" y="342899"/>
                  </a:lnTo>
                  <a:lnTo>
                    <a:pt x="2871965" y="4519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356151" y="3681379"/>
            <a:ext cx="1180465" cy="1180465"/>
            <a:chOff x="1356151" y="3681379"/>
            <a:chExt cx="1180465" cy="118046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4251" y="3719479"/>
              <a:ext cx="1104094" cy="11040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94251" y="3719479"/>
              <a:ext cx="1104265" cy="1104265"/>
            </a:xfrm>
            <a:custGeom>
              <a:avLst/>
              <a:gdLst/>
              <a:ahLst/>
              <a:cxnLst/>
              <a:rect l="l" t="t" r="r" b="b"/>
              <a:pathLst>
                <a:path w="1104264" h="1104264">
                  <a:moveTo>
                    <a:pt x="552003" y="0"/>
                  </a:moveTo>
                  <a:lnTo>
                    <a:pt x="504374" y="2026"/>
                  </a:lnTo>
                  <a:lnTo>
                    <a:pt x="457870" y="7994"/>
                  </a:lnTo>
                  <a:lnTo>
                    <a:pt x="412657" y="17738"/>
                  </a:lnTo>
                  <a:lnTo>
                    <a:pt x="368900" y="31093"/>
                  </a:lnTo>
                  <a:lnTo>
                    <a:pt x="326766" y="47892"/>
                  </a:lnTo>
                  <a:lnTo>
                    <a:pt x="286419" y="67971"/>
                  </a:lnTo>
                  <a:lnTo>
                    <a:pt x="248026" y="91163"/>
                  </a:lnTo>
                  <a:lnTo>
                    <a:pt x="211752" y="117303"/>
                  </a:lnTo>
                  <a:lnTo>
                    <a:pt x="177763" y="146225"/>
                  </a:lnTo>
                  <a:lnTo>
                    <a:pt x="146225" y="177763"/>
                  </a:lnTo>
                  <a:lnTo>
                    <a:pt x="117303" y="211752"/>
                  </a:lnTo>
                  <a:lnTo>
                    <a:pt x="91163" y="248026"/>
                  </a:lnTo>
                  <a:lnTo>
                    <a:pt x="67971" y="286419"/>
                  </a:lnTo>
                  <a:lnTo>
                    <a:pt x="47892" y="326766"/>
                  </a:lnTo>
                  <a:lnTo>
                    <a:pt x="31093" y="368900"/>
                  </a:lnTo>
                  <a:lnTo>
                    <a:pt x="17738" y="412657"/>
                  </a:lnTo>
                  <a:lnTo>
                    <a:pt x="7994" y="457870"/>
                  </a:lnTo>
                  <a:lnTo>
                    <a:pt x="2026" y="504374"/>
                  </a:lnTo>
                  <a:lnTo>
                    <a:pt x="0" y="552003"/>
                  </a:lnTo>
                  <a:lnTo>
                    <a:pt x="2026" y="599632"/>
                  </a:lnTo>
                  <a:lnTo>
                    <a:pt x="7994" y="646136"/>
                  </a:lnTo>
                  <a:lnTo>
                    <a:pt x="17738" y="691349"/>
                  </a:lnTo>
                  <a:lnTo>
                    <a:pt x="31093" y="735106"/>
                  </a:lnTo>
                  <a:lnTo>
                    <a:pt x="47892" y="777240"/>
                  </a:lnTo>
                  <a:lnTo>
                    <a:pt x="67971" y="817587"/>
                  </a:lnTo>
                  <a:lnTo>
                    <a:pt x="91163" y="855980"/>
                  </a:lnTo>
                  <a:lnTo>
                    <a:pt x="117303" y="892254"/>
                  </a:lnTo>
                  <a:lnTo>
                    <a:pt x="146225" y="926242"/>
                  </a:lnTo>
                  <a:lnTo>
                    <a:pt x="177763" y="957781"/>
                  </a:lnTo>
                  <a:lnTo>
                    <a:pt x="211752" y="986703"/>
                  </a:lnTo>
                  <a:lnTo>
                    <a:pt x="248026" y="1012843"/>
                  </a:lnTo>
                  <a:lnTo>
                    <a:pt x="286419" y="1036035"/>
                  </a:lnTo>
                  <a:lnTo>
                    <a:pt x="326766" y="1056113"/>
                  </a:lnTo>
                  <a:lnTo>
                    <a:pt x="368900" y="1072913"/>
                  </a:lnTo>
                  <a:lnTo>
                    <a:pt x="412657" y="1086268"/>
                  </a:lnTo>
                  <a:lnTo>
                    <a:pt x="457870" y="1096012"/>
                  </a:lnTo>
                  <a:lnTo>
                    <a:pt x="504374" y="1101980"/>
                  </a:lnTo>
                  <a:lnTo>
                    <a:pt x="552003" y="1104006"/>
                  </a:lnTo>
                  <a:lnTo>
                    <a:pt x="599632" y="1101980"/>
                  </a:lnTo>
                  <a:lnTo>
                    <a:pt x="646136" y="1096012"/>
                  </a:lnTo>
                  <a:lnTo>
                    <a:pt x="691349" y="1086268"/>
                  </a:lnTo>
                  <a:lnTo>
                    <a:pt x="735106" y="1072913"/>
                  </a:lnTo>
                  <a:lnTo>
                    <a:pt x="777240" y="1056113"/>
                  </a:lnTo>
                  <a:lnTo>
                    <a:pt x="817587" y="1036035"/>
                  </a:lnTo>
                  <a:lnTo>
                    <a:pt x="855980" y="1012843"/>
                  </a:lnTo>
                  <a:lnTo>
                    <a:pt x="892254" y="986703"/>
                  </a:lnTo>
                  <a:lnTo>
                    <a:pt x="926242" y="957781"/>
                  </a:lnTo>
                  <a:lnTo>
                    <a:pt x="957781" y="926242"/>
                  </a:lnTo>
                  <a:lnTo>
                    <a:pt x="986703" y="892254"/>
                  </a:lnTo>
                  <a:lnTo>
                    <a:pt x="1012843" y="855980"/>
                  </a:lnTo>
                  <a:lnTo>
                    <a:pt x="1036035" y="817587"/>
                  </a:lnTo>
                  <a:lnTo>
                    <a:pt x="1056113" y="777240"/>
                  </a:lnTo>
                  <a:lnTo>
                    <a:pt x="1072913" y="735106"/>
                  </a:lnTo>
                  <a:lnTo>
                    <a:pt x="1086268" y="691349"/>
                  </a:lnTo>
                  <a:lnTo>
                    <a:pt x="1096012" y="646136"/>
                  </a:lnTo>
                  <a:lnTo>
                    <a:pt x="1101980" y="599632"/>
                  </a:lnTo>
                  <a:lnTo>
                    <a:pt x="1104006" y="552003"/>
                  </a:lnTo>
                  <a:lnTo>
                    <a:pt x="1101980" y="504374"/>
                  </a:lnTo>
                  <a:lnTo>
                    <a:pt x="1096012" y="457870"/>
                  </a:lnTo>
                  <a:lnTo>
                    <a:pt x="1086268" y="412657"/>
                  </a:lnTo>
                  <a:lnTo>
                    <a:pt x="1072913" y="368900"/>
                  </a:lnTo>
                  <a:lnTo>
                    <a:pt x="1056113" y="326766"/>
                  </a:lnTo>
                  <a:lnTo>
                    <a:pt x="1036035" y="286419"/>
                  </a:lnTo>
                  <a:lnTo>
                    <a:pt x="1012843" y="248026"/>
                  </a:lnTo>
                  <a:lnTo>
                    <a:pt x="986703" y="211752"/>
                  </a:lnTo>
                  <a:lnTo>
                    <a:pt x="957781" y="177763"/>
                  </a:lnTo>
                  <a:lnTo>
                    <a:pt x="926242" y="146225"/>
                  </a:lnTo>
                  <a:lnTo>
                    <a:pt x="892254" y="117303"/>
                  </a:lnTo>
                  <a:lnTo>
                    <a:pt x="855980" y="91163"/>
                  </a:lnTo>
                  <a:lnTo>
                    <a:pt x="817587" y="67971"/>
                  </a:lnTo>
                  <a:lnTo>
                    <a:pt x="777240" y="47892"/>
                  </a:lnTo>
                  <a:lnTo>
                    <a:pt x="735106" y="31093"/>
                  </a:lnTo>
                  <a:lnTo>
                    <a:pt x="691349" y="17738"/>
                  </a:lnTo>
                  <a:lnTo>
                    <a:pt x="646136" y="7994"/>
                  </a:lnTo>
                  <a:lnTo>
                    <a:pt x="599632" y="2026"/>
                  </a:lnTo>
                  <a:lnTo>
                    <a:pt x="552003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826845" y="4037010"/>
            <a:ext cx="2387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5" dirty="0">
                <a:latin typeface="Tahoma"/>
                <a:cs typeface="Tahoma"/>
              </a:rPr>
              <a:t>S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04886" rIns="0" bIns="0" rtlCol="0">
            <a:spAutoFit/>
          </a:bodyPr>
          <a:lstStyle/>
          <a:p>
            <a:pPr marL="4674870">
              <a:lnSpc>
                <a:spcPct val="100000"/>
              </a:lnSpc>
              <a:spcBef>
                <a:spcPts val="100"/>
              </a:spcBef>
            </a:pPr>
            <a:r>
              <a:rPr sz="8500" spc="-855" dirty="0"/>
              <a:t>SMART</a:t>
            </a:r>
            <a:r>
              <a:rPr sz="8500" spc="-1200" dirty="0"/>
              <a:t> </a:t>
            </a:r>
            <a:r>
              <a:rPr sz="8500" spc="-710" dirty="0"/>
              <a:t>Objectives</a:t>
            </a:r>
            <a:endParaRPr sz="8500"/>
          </a:p>
        </p:txBody>
      </p:sp>
      <p:sp>
        <p:nvSpPr>
          <p:cNvPr id="30" name="object 30"/>
          <p:cNvSpPr txBox="1"/>
          <p:nvPr/>
        </p:nvSpPr>
        <p:spPr>
          <a:xfrm>
            <a:off x="15119841" y="7231907"/>
            <a:ext cx="2217420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000"/>
              </a:lnSpc>
              <a:spcBef>
                <a:spcPts val="95"/>
              </a:spcBef>
            </a:pPr>
            <a:r>
              <a:rPr sz="2350" dirty="0">
                <a:latin typeface="Tahoma"/>
                <a:cs typeface="Tahoma"/>
              </a:rPr>
              <a:t>Complete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the </a:t>
            </a:r>
            <a:r>
              <a:rPr sz="2350" spc="-10" dirty="0">
                <a:latin typeface="Tahoma"/>
                <a:cs typeface="Tahoma"/>
              </a:rPr>
              <a:t>implementation/ evaluation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from </a:t>
            </a:r>
            <a:r>
              <a:rPr sz="2350" spc="95" dirty="0">
                <a:latin typeface="Tahoma"/>
                <a:cs typeface="Tahoma"/>
              </a:rPr>
              <a:t>7/22-</a:t>
            </a:r>
            <a:r>
              <a:rPr sz="2350" spc="114" dirty="0">
                <a:latin typeface="Tahoma"/>
                <a:cs typeface="Tahoma"/>
              </a:rPr>
              <a:t>7/31</a:t>
            </a:r>
            <a:endParaRPr sz="235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955745" y="3681379"/>
            <a:ext cx="1180465" cy="1180465"/>
            <a:chOff x="4955745" y="3681379"/>
            <a:chExt cx="1180465" cy="1180465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3845" y="3719479"/>
              <a:ext cx="1104094" cy="11040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93845" y="3719479"/>
              <a:ext cx="1104265" cy="1104265"/>
            </a:xfrm>
            <a:custGeom>
              <a:avLst/>
              <a:gdLst/>
              <a:ahLst/>
              <a:cxnLst/>
              <a:rect l="l" t="t" r="r" b="b"/>
              <a:pathLst>
                <a:path w="1104264" h="1104264">
                  <a:moveTo>
                    <a:pt x="552003" y="0"/>
                  </a:moveTo>
                  <a:lnTo>
                    <a:pt x="504374" y="2026"/>
                  </a:lnTo>
                  <a:lnTo>
                    <a:pt x="457870" y="7994"/>
                  </a:lnTo>
                  <a:lnTo>
                    <a:pt x="412657" y="17738"/>
                  </a:lnTo>
                  <a:lnTo>
                    <a:pt x="368900" y="31093"/>
                  </a:lnTo>
                  <a:lnTo>
                    <a:pt x="326766" y="47892"/>
                  </a:lnTo>
                  <a:lnTo>
                    <a:pt x="286419" y="67971"/>
                  </a:lnTo>
                  <a:lnTo>
                    <a:pt x="248026" y="91163"/>
                  </a:lnTo>
                  <a:lnTo>
                    <a:pt x="211752" y="117303"/>
                  </a:lnTo>
                  <a:lnTo>
                    <a:pt x="177763" y="146225"/>
                  </a:lnTo>
                  <a:lnTo>
                    <a:pt x="146225" y="177763"/>
                  </a:lnTo>
                  <a:lnTo>
                    <a:pt x="117303" y="211752"/>
                  </a:lnTo>
                  <a:lnTo>
                    <a:pt x="91163" y="248026"/>
                  </a:lnTo>
                  <a:lnTo>
                    <a:pt x="67971" y="286419"/>
                  </a:lnTo>
                  <a:lnTo>
                    <a:pt x="47892" y="326766"/>
                  </a:lnTo>
                  <a:lnTo>
                    <a:pt x="31093" y="368900"/>
                  </a:lnTo>
                  <a:lnTo>
                    <a:pt x="17738" y="412657"/>
                  </a:lnTo>
                  <a:lnTo>
                    <a:pt x="7994" y="457870"/>
                  </a:lnTo>
                  <a:lnTo>
                    <a:pt x="2026" y="504374"/>
                  </a:lnTo>
                  <a:lnTo>
                    <a:pt x="0" y="552003"/>
                  </a:lnTo>
                  <a:lnTo>
                    <a:pt x="2026" y="599632"/>
                  </a:lnTo>
                  <a:lnTo>
                    <a:pt x="7994" y="646136"/>
                  </a:lnTo>
                  <a:lnTo>
                    <a:pt x="17738" y="691349"/>
                  </a:lnTo>
                  <a:lnTo>
                    <a:pt x="31093" y="735106"/>
                  </a:lnTo>
                  <a:lnTo>
                    <a:pt x="47892" y="777240"/>
                  </a:lnTo>
                  <a:lnTo>
                    <a:pt x="67971" y="817587"/>
                  </a:lnTo>
                  <a:lnTo>
                    <a:pt x="91163" y="855980"/>
                  </a:lnTo>
                  <a:lnTo>
                    <a:pt x="117303" y="892254"/>
                  </a:lnTo>
                  <a:lnTo>
                    <a:pt x="146225" y="926242"/>
                  </a:lnTo>
                  <a:lnTo>
                    <a:pt x="177763" y="957781"/>
                  </a:lnTo>
                  <a:lnTo>
                    <a:pt x="211752" y="986703"/>
                  </a:lnTo>
                  <a:lnTo>
                    <a:pt x="248026" y="1012843"/>
                  </a:lnTo>
                  <a:lnTo>
                    <a:pt x="286419" y="1036035"/>
                  </a:lnTo>
                  <a:lnTo>
                    <a:pt x="326766" y="1056113"/>
                  </a:lnTo>
                  <a:lnTo>
                    <a:pt x="368900" y="1072913"/>
                  </a:lnTo>
                  <a:lnTo>
                    <a:pt x="412657" y="1086268"/>
                  </a:lnTo>
                  <a:lnTo>
                    <a:pt x="457870" y="1096012"/>
                  </a:lnTo>
                  <a:lnTo>
                    <a:pt x="504374" y="1101980"/>
                  </a:lnTo>
                  <a:lnTo>
                    <a:pt x="552003" y="1104006"/>
                  </a:lnTo>
                  <a:lnTo>
                    <a:pt x="599632" y="1101980"/>
                  </a:lnTo>
                  <a:lnTo>
                    <a:pt x="646136" y="1096012"/>
                  </a:lnTo>
                  <a:lnTo>
                    <a:pt x="691349" y="1086268"/>
                  </a:lnTo>
                  <a:lnTo>
                    <a:pt x="735106" y="1072913"/>
                  </a:lnTo>
                  <a:lnTo>
                    <a:pt x="777240" y="1056113"/>
                  </a:lnTo>
                  <a:lnTo>
                    <a:pt x="817587" y="1036035"/>
                  </a:lnTo>
                  <a:lnTo>
                    <a:pt x="855980" y="1012843"/>
                  </a:lnTo>
                  <a:lnTo>
                    <a:pt x="892254" y="986703"/>
                  </a:lnTo>
                  <a:lnTo>
                    <a:pt x="926242" y="957781"/>
                  </a:lnTo>
                  <a:lnTo>
                    <a:pt x="957781" y="926242"/>
                  </a:lnTo>
                  <a:lnTo>
                    <a:pt x="986703" y="892254"/>
                  </a:lnTo>
                  <a:lnTo>
                    <a:pt x="1012843" y="855980"/>
                  </a:lnTo>
                  <a:lnTo>
                    <a:pt x="1036035" y="817587"/>
                  </a:lnTo>
                  <a:lnTo>
                    <a:pt x="1056113" y="777240"/>
                  </a:lnTo>
                  <a:lnTo>
                    <a:pt x="1072913" y="735106"/>
                  </a:lnTo>
                  <a:lnTo>
                    <a:pt x="1086268" y="691349"/>
                  </a:lnTo>
                  <a:lnTo>
                    <a:pt x="1096012" y="646136"/>
                  </a:lnTo>
                  <a:lnTo>
                    <a:pt x="1101980" y="599632"/>
                  </a:lnTo>
                  <a:lnTo>
                    <a:pt x="1104006" y="552003"/>
                  </a:lnTo>
                  <a:lnTo>
                    <a:pt x="1101980" y="504374"/>
                  </a:lnTo>
                  <a:lnTo>
                    <a:pt x="1096012" y="457870"/>
                  </a:lnTo>
                  <a:lnTo>
                    <a:pt x="1086268" y="412657"/>
                  </a:lnTo>
                  <a:lnTo>
                    <a:pt x="1072913" y="368900"/>
                  </a:lnTo>
                  <a:lnTo>
                    <a:pt x="1056113" y="326766"/>
                  </a:lnTo>
                  <a:lnTo>
                    <a:pt x="1036035" y="286419"/>
                  </a:lnTo>
                  <a:lnTo>
                    <a:pt x="1012843" y="248026"/>
                  </a:lnTo>
                  <a:lnTo>
                    <a:pt x="986703" y="211752"/>
                  </a:lnTo>
                  <a:lnTo>
                    <a:pt x="957781" y="177763"/>
                  </a:lnTo>
                  <a:lnTo>
                    <a:pt x="926242" y="146225"/>
                  </a:lnTo>
                  <a:lnTo>
                    <a:pt x="892254" y="117303"/>
                  </a:lnTo>
                  <a:lnTo>
                    <a:pt x="855980" y="91163"/>
                  </a:lnTo>
                  <a:lnTo>
                    <a:pt x="817587" y="67971"/>
                  </a:lnTo>
                  <a:lnTo>
                    <a:pt x="777240" y="47892"/>
                  </a:lnTo>
                  <a:lnTo>
                    <a:pt x="735106" y="31093"/>
                  </a:lnTo>
                  <a:lnTo>
                    <a:pt x="691349" y="17738"/>
                  </a:lnTo>
                  <a:lnTo>
                    <a:pt x="646136" y="7994"/>
                  </a:lnTo>
                  <a:lnTo>
                    <a:pt x="599632" y="2026"/>
                  </a:lnTo>
                  <a:lnTo>
                    <a:pt x="552003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94738" y="4037010"/>
            <a:ext cx="302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Tahoma"/>
                <a:cs typeface="Tahoma"/>
              </a:rPr>
              <a:t>M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439174" y="3681379"/>
            <a:ext cx="1180465" cy="1180465"/>
            <a:chOff x="8439174" y="3681379"/>
            <a:chExt cx="1180465" cy="118046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7274" y="3719479"/>
              <a:ext cx="1104094" cy="110409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477274" y="3719479"/>
              <a:ext cx="1104265" cy="1104265"/>
            </a:xfrm>
            <a:custGeom>
              <a:avLst/>
              <a:gdLst/>
              <a:ahLst/>
              <a:cxnLst/>
              <a:rect l="l" t="t" r="r" b="b"/>
              <a:pathLst>
                <a:path w="1104265" h="1104264">
                  <a:moveTo>
                    <a:pt x="552003" y="0"/>
                  </a:moveTo>
                  <a:lnTo>
                    <a:pt x="504374" y="2026"/>
                  </a:lnTo>
                  <a:lnTo>
                    <a:pt x="457870" y="7994"/>
                  </a:lnTo>
                  <a:lnTo>
                    <a:pt x="412657" y="17738"/>
                  </a:lnTo>
                  <a:lnTo>
                    <a:pt x="368900" y="31093"/>
                  </a:lnTo>
                  <a:lnTo>
                    <a:pt x="326766" y="47892"/>
                  </a:lnTo>
                  <a:lnTo>
                    <a:pt x="286419" y="67971"/>
                  </a:lnTo>
                  <a:lnTo>
                    <a:pt x="248026" y="91163"/>
                  </a:lnTo>
                  <a:lnTo>
                    <a:pt x="211752" y="117303"/>
                  </a:lnTo>
                  <a:lnTo>
                    <a:pt x="177763" y="146225"/>
                  </a:lnTo>
                  <a:lnTo>
                    <a:pt x="146225" y="177763"/>
                  </a:lnTo>
                  <a:lnTo>
                    <a:pt x="117303" y="211752"/>
                  </a:lnTo>
                  <a:lnTo>
                    <a:pt x="91163" y="248026"/>
                  </a:lnTo>
                  <a:lnTo>
                    <a:pt x="67971" y="286419"/>
                  </a:lnTo>
                  <a:lnTo>
                    <a:pt x="47892" y="326766"/>
                  </a:lnTo>
                  <a:lnTo>
                    <a:pt x="31093" y="368900"/>
                  </a:lnTo>
                  <a:lnTo>
                    <a:pt x="17738" y="412657"/>
                  </a:lnTo>
                  <a:lnTo>
                    <a:pt x="7994" y="457870"/>
                  </a:lnTo>
                  <a:lnTo>
                    <a:pt x="2026" y="504374"/>
                  </a:lnTo>
                  <a:lnTo>
                    <a:pt x="0" y="552003"/>
                  </a:lnTo>
                  <a:lnTo>
                    <a:pt x="2026" y="599632"/>
                  </a:lnTo>
                  <a:lnTo>
                    <a:pt x="7994" y="646136"/>
                  </a:lnTo>
                  <a:lnTo>
                    <a:pt x="17738" y="691349"/>
                  </a:lnTo>
                  <a:lnTo>
                    <a:pt x="31093" y="735106"/>
                  </a:lnTo>
                  <a:lnTo>
                    <a:pt x="47892" y="777240"/>
                  </a:lnTo>
                  <a:lnTo>
                    <a:pt x="67971" y="817587"/>
                  </a:lnTo>
                  <a:lnTo>
                    <a:pt x="91163" y="855980"/>
                  </a:lnTo>
                  <a:lnTo>
                    <a:pt x="117303" y="892254"/>
                  </a:lnTo>
                  <a:lnTo>
                    <a:pt x="146225" y="926242"/>
                  </a:lnTo>
                  <a:lnTo>
                    <a:pt x="177763" y="957781"/>
                  </a:lnTo>
                  <a:lnTo>
                    <a:pt x="211752" y="986703"/>
                  </a:lnTo>
                  <a:lnTo>
                    <a:pt x="248026" y="1012843"/>
                  </a:lnTo>
                  <a:lnTo>
                    <a:pt x="286419" y="1036035"/>
                  </a:lnTo>
                  <a:lnTo>
                    <a:pt x="326766" y="1056113"/>
                  </a:lnTo>
                  <a:lnTo>
                    <a:pt x="368900" y="1072913"/>
                  </a:lnTo>
                  <a:lnTo>
                    <a:pt x="412657" y="1086268"/>
                  </a:lnTo>
                  <a:lnTo>
                    <a:pt x="457870" y="1096012"/>
                  </a:lnTo>
                  <a:lnTo>
                    <a:pt x="504374" y="1101980"/>
                  </a:lnTo>
                  <a:lnTo>
                    <a:pt x="552003" y="1104006"/>
                  </a:lnTo>
                  <a:lnTo>
                    <a:pt x="599632" y="1101980"/>
                  </a:lnTo>
                  <a:lnTo>
                    <a:pt x="646136" y="1096012"/>
                  </a:lnTo>
                  <a:lnTo>
                    <a:pt x="691349" y="1086268"/>
                  </a:lnTo>
                  <a:lnTo>
                    <a:pt x="735106" y="1072913"/>
                  </a:lnTo>
                  <a:lnTo>
                    <a:pt x="777240" y="1056113"/>
                  </a:lnTo>
                  <a:lnTo>
                    <a:pt x="817587" y="1036035"/>
                  </a:lnTo>
                  <a:lnTo>
                    <a:pt x="855980" y="1012843"/>
                  </a:lnTo>
                  <a:lnTo>
                    <a:pt x="892254" y="986703"/>
                  </a:lnTo>
                  <a:lnTo>
                    <a:pt x="926242" y="957781"/>
                  </a:lnTo>
                  <a:lnTo>
                    <a:pt x="957781" y="926242"/>
                  </a:lnTo>
                  <a:lnTo>
                    <a:pt x="986703" y="892254"/>
                  </a:lnTo>
                  <a:lnTo>
                    <a:pt x="1012843" y="855980"/>
                  </a:lnTo>
                  <a:lnTo>
                    <a:pt x="1036035" y="817587"/>
                  </a:lnTo>
                  <a:lnTo>
                    <a:pt x="1056113" y="777240"/>
                  </a:lnTo>
                  <a:lnTo>
                    <a:pt x="1072913" y="735106"/>
                  </a:lnTo>
                  <a:lnTo>
                    <a:pt x="1086268" y="691349"/>
                  </a:lnTo>
                  <a:lnTo>
                    <a:pt x="1096012" y="646136"/>
                  </a:lnTo>
                  <a:lnTo>
                    <a:pt x="1101980" y="599632"/>
                  </a:lnTo>
                  <a:lnTo>
                    <a:pt x="1104006" y="552003"/>
                  </a:lnTo>
                  <a:lnTo>
                    <a:pt x="1101980" y="504374"/>
                  </a:lnTo>
                  <a:lnTo>
                    <a:pt x="1096012" y="457870"/>
                  </a:lnTo>
                  <a:lnTo>
                    <a:pt x="1086268" y="412657"/>
                  </a:lnTo>
                  <a:lnTo>
                    <a:pt x="1072913" y="368900"/>
                  </a:lnTo>
                  <a:lnTo>
                    <a:pt x="1056113" y="326766"/>
                  </a:lnTo>
                  <a:lnTo>
                    <a:pt x="1036035" y="286419"/>
                  </a:lnTo>
                  <a:lnTo>
                    <a:pt x="1012843" y="248026"/>
                  </a:lnTo>
                  <a:lnTo>
                    <a:pt x="986703" y="211752"/>
                  </a:lnTo>
                  <a:lnTo>
                    <a:pt x="957781" y="177763"/>
                  </a:lnTo>
                  <a:lnTo>
                    <a:pt x="926242" y="146225"/>
                  </a:lnTo>
                  <a:lnTo>
                    <a:pt x="892254" y="117303"/>
                  </a:lnTo>
                  <a:lnTo>
                    <a:pt x="855980" y="91163"/>
                  </a:lnTo>
                  <a:lnTo>
                    <a:pt x="817587" y="67971"/>
                  </a:lnTo>
                  <a:lnTo>
                    <a:pt x="777240" y="47892"/>
                  </a:lnTo>
                  <a:lnTo>
                    <a:pt x="735106" y="31093"/>
                  </a:lnTo>
                  <a:lnTo>
                    <a:pt x="691349" y="17738"/>
                  </a:lnTo>
                  <a:lnTo>
                    <a:pt x="646136" y="7994"/>
                  </a:lnTo>
                  <a:lnTo>
                    <a:pt x="599632" y="2026"/>
                  </a:lnTo>
                  <a:lnTo>
                    <a:pt x="552003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904659" y="4037010"/>
            <a:ext cx="2495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30" dirty="0">
                <a:latin typeface="Tahoma"/>
                <a:cs typeface="Tahoma"/>
              </a:rPr>
              <a:t>A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2124311" y="3681379"/>
            <a:ext cx="1180465" cy="1180465"/>
            <a:chOff x="12124311" y="3681379"/>
            <a:chExt cx="1180465" cy="1180465"/>
          </a:xfrm>
        </p:grpSpPr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62411" y="3719479"/>
              <a:ext cx="1104094" cy="110409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162411" y="3719479"/>
              <a:ext cx="1104265" cy="1104265"/>
            </a:xfrm>
            <a:custGeom>
              <a:avLst/>
              <a:gdLst/>
              <a:ahLst/>
              <a:cxnLst/>
              <a:rect l="l" t="t" r="r" b="b"/>
              <a:pathLst>
                <a:path w="1104265" h="1104264">
                  <a:moveTo>
                    <a:pt x="552003" y="0"/>
                  </a:moveTo>
                  <a:lnTo>
                    <a:pt x="504374" y="2026"/>
                  </a:lnTo>
                  <a:lnTo>
                    <a:pt x="457870" y="7994"/>
                  </a:lnTo>
                  <a:lnTo>
                    <a:pt x="412657" y="17738"/>
                  </a:lnTo>
                  <a:lnTo>
                    <a:pt x="368900" y="31093"/>
                  </a:lnTo>
                  <a:lnTo>
                    <a:pt x="326766" y="47892"/>
                  </a:lnTo>
                  <a:lnTo>
                    <a:pt x="286419" y="67971"/>
                  </a:lnTo>
                  <a:lnTo>
                    <a:pt x="248026" y="91163"/>
                  </a:lnTo>
                  <a:lnTo>
                    <a:pt x="211752" y="117303"/>
                  </a:lnTo>
                  <a:lnTo>
                    <a:pt x="177763" y="146225"/>
                  </a:lnTo>
                  <a:lnTo>
                    <a:pt x="146225" y="177763"/>
                  </a:lnTo>
                  <a:lnTo>
                    <a:pt x="117303" y="211752"/>
                  </a:lnTo>
                  <a:lnTo>
                    <a:pt x="91163" y="248026"/>
                  </a:lnTo>
                  <a:lnTo>
                    <a:pt x="67971" y="286419"/>
                  </a:lnTo>
                  <a:lnTo>
                    <a:pt x="47892" y="326766"/>
                  </a:lnTo>
                  <a:lnTo>
                    <a:pt x="31093" y="368900"/>
                  </a:lnTo>
                  <a:lnTo>
                    <a:pt x="17738" y="412657"/>
                  </a:lnTo>
                  <a:lnTo>
                    <a:pt x="7994" y="457870"/>
                  </a:lnTo>
                  <a:lnTo>
                    <a:pt x="2026" y="504374"/>
                  </a:lnTo>
                  <a:lnTo>
                    <a:pt x="0" y="552003"/>
                  </a:lnTo>
                  <a:lnTo>
                    <a:pt x="2026" y="599632"/>
                  </a:lnTo>
                  <a:lnTo>
                    <a:pt x="7994" y="646136"/>
                  </a:lnTo>
                  <a:lnTo>
                    <a:pt x="17738" y="691349"/>
                  </a:lnTo>
                  <a:lnTo>
                    <a:pt x="31093" y="735106"/>
                  </a:lnTo>
                  <a:lnTo>
                    <a:pt x="47892" y="777240"/>
                  </a:lnTo>
                  <a:lnTo>
                    <a:pt x="67971" y="817587"/>
                  </a:lnTo>
                  <a:lnTo>
                    <a:pt x="91163" y="855980"/>
                  </a:lnTo>
                  <a:lnTo>
                    <a:pt x="117303" y="892254"/>
                  </a:lnTo>
                  <a:lnTo>
                    <a:pt x="146225" y="926242"/>
                  </a:lnTo>
                  <a:lnTo>
                    <a:pt x="177763" y="957781"/>
                  </a:lnTo>
                  <a:lnTo>
                    <a:pt x="211752" y="986703"/>
                  </a:lnTo>
                  <a:lnTo>
                    <a:pt x="248026" y="1012843"/>
                  </a:lnTo>
                  <a:lnTo>
                    <a:pt x="286419" y="1036035"/>
                  </a:lnTo>
                  <a:lnTo>
                    <a:pt x="326766" y="1056113"/>
                  </a:lnTo>
                  <a:lnTo>
                    <a:pt x="368900" y="1072913"/>
                  </a:lnTo>
                  <a:lnTo>
                    <a:pt x="412657" y="1086268"/>
                  </a:lnTo>
                  <a:lnTo>
                    <a:pt x="457870" y="1096012"/>
                  </a:lnTo>
                  <a:lnTo>
                    <a:pt x="504374" y="1101980"/>
                  </a:lnTo>
                  <a:lnTo>
                    <a:pt x="552003" y="1104006"/>
                  </a:lnTo>
                  <a:lnTo>
                    <a:pt x="599632" y="1101980"/>
                  </a:lnTo>
                  <a:lnTo>
                    <a:pt x="646136" y="1096012"/>
                  </a:lnTo>
                  <a:lnTo>
                    <a:pt x="691349" y="1086268"/>
                  </a:lnTo>
                  <a:lnTo>
                    <a:pt x="735106" y="1072913"/>
                  </a:lnTo>
                  <a:lnTo>
                    <a:pt x="777240" y="1056113"/>
                  </a:lnTo>
                  <a:lnTo>
                    <a:pt x="817587" y="1036035"/>
                  </a:lnTo>
                  <a:lnTo>
                    <a:pt x="855980" y="1012843"/>
                  </a:lnTo>
                  <a:lnTo>
                    <a:pt x="892254" y="986703"/>
                  </a:lnTo>
                  <a:lnTo>
                    <a:pt x="926242" y="957781"/>
                  </a:lnTo>
                  <a:lnTo>
                    <a:pt x="957781" y="926242"/>
                  </a:lnTo>
                  <a:lnTo>
                    <a:pt x="986703" y="892254"/>
                  </a:lnTo>
                  <a:lnTo>
                    <a:pt x="1012843" y="855980"/>
                  </a:lnTo>
                  <a:lnTo>
                    <a:pt x="1036035" y="817587"/>
                  </a:lnTo>
                  <a:lnTo>
                    <a:pt x="1056113" y="777240"/>
                  </a:lnTo>
                  <a:lnTo>
                    <a:pt x="1072913" y="735106"/>
                  </a:lnTo>
                  <a:lnTo>
                    <a:pt x="1086268" y="691349"/>
                  </a:lnTo>
                  <a:lnTo>
                    <a:pt x="1096012" y="646136"/>
                  </a:lnTo>
                  <a:lnTo>
                    <a:pt x="1101980" y="599632"/>
                  </a:lnTo>
                  <a:lnTo>
                    <a:pt x="1104006" y="552003"/>
                  </a:lnTo>
                  <a:lnTo>
                    <a:pt x="1101980" y="504374"/>
                  </a:lnTo>
                  <a:lnTo>
                    <a:pt x="1096012" y="457870"/>
                  </a:lnTo>
                  <a:lnTo>
                    <a:pt x="1086268" y="412657"/>
                  </a:lnTo>
                  <a:lnTo>
                    <a:pt x="1072913" y="368900"/>
                  </a:lnTo>
                  <a:lnTo>
                    <a:pt x="1056113" y="326766"/>
                  </a:lnTo>
                  <a:lnTo>
                    <a:pt x="1036035" y="286419"/>
                  </a:lnTo>
                  <a:lnTo>
                    <a:pt x="1012843" y="248026"/>
                  </a:lnTo>
                  <a:lnTo>
                    <a:pt x="986703" y="211752"/>
                  </a:lnTo>
                  <a:lnTo>
                    <a:pt x="957781" y="177763"/>
                  </a:lnTo>
                  <a:lnTo>
                    <a:pt x="926242" y="146225"/>
                  </a:lnTo>
                  <a:lnTo>
                    <a:pt x="892254" y="117303"/>
                  </a:lnTo>
                  <a:lnTo>
                    <a:pt x="855980" y="91163"/>
                  </a:lnTo>
                  <a:lnTo>
                    <a:pt x="817587" y="67971"/>
                  </a:lnTo>
                  <a:lnTo>
                    <a:pt x="777240" y="47892"/>
                  </a:lnTo>
                  <a:lnTo>
                    <a:pt x="735106" y="31093"/>
                  </a:lnTo>
                  <a:lnTo>
                    <a:pt x="691349" y="17738"/>
                  </a:lnTo>
                  <a:lnTo>
                    <a:pt x="646136" y="7994"/>
                  </a:lnTo>
                  <a:lnTo>
                    <a:pt x="599632" y="2026"/>
                  </a:lnTo>
                  <a:lnTo>
                    <a:pt x="552003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2594261" y="4037010"/>
            <a:ext cx="2406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Tahoma"/>
                <a:cs typeface="Tahoma"/>
              </a:rPr>
              <a:t>R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5638361" y="3681379"/>
            <a:ext cx="1180465" cy="1180465"/>
            <a:chOff x="15638361" y="3681379"/>
            <a:chExt cx="1180465" cy="1180465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76462" y="3719479"/>
              <a:ext cx="1104094" cy="110409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676461" y="3719479"/>
              <a:ext cx="1104265" cy="1104265"/>
            </a:xfrm>
            <a:custGeom>
              <a:avLst/>
              <a:gdLst/>
              <a:ahLst/>
              <a:cxnLst/>
              <a:rect l="l" t="t" r="r" b="b"/>
              <a:pathLst>
                <a:path w="1104265" h="1104264">
                  <a:moveTo>
                    <a:pt x="552003" y="0"/>
                  </a:moveTo>
                  <a:lnTo>
                    <a:pt x="504374" y="2026"/>
                  </a:lnTo>
                  <a:lnTo>
                    <a:pt x="457870" y="7994"/>
                  </a:lnTo>
                  <a:lnTo>
                    <a:pt x="412657" y="17738"/>
                  </a:lnTo>
                  <a:lnTo>
                    <a:pt x="368900" y="31093"/>
                  </a:lnTo>
                  <a:lnTo>
                    <a:pt x="326766" y="47892"/>
                  </a:lnTo>
                  <a:lnTo>
                    <a:pt x="286419" y="67971"/>
                  </a:lnTo>
                  <a:lnTo>
                    <a:pt x="248026" y="91163"/>
                  </a:lnTo>
                  <a:lnTo>
                    <a:pt x="211752" y="117303"/>
                  </a:lnTo>
                  <a:lnTo>
                    <a:pt x="177763" y="146225"/>
                  </a:lnTo>
                  <a:lnTo>
                    <a:pt x="146225" y="177763"/>
                  </a:lnTo>
                  <a:lnTo>
                    <a:pt x="117303" y="211752"/>
                  </a:lnTo>
                  <a:lnTo>
                    <a:pt x="91163" y="248026"/>
                  </a:lnTo>
                  <a:lnTo>
                    <a:pt x="67971" y="286419"/>
                  </a:lnTo>
                  <a:lnTo>
                    <a:pt x="47892" y="326766"/>
                  </a:lnTo>
                  <a:lnTo>
                    <a:pt x="31093" y="368900"/>
                  </a:lnTo>
                  <a:lnTo>
                    <a:pt x="17738" y="412657"/>
                  </a:lnTo>
                  <a:lnTo>
                    <a:pt x="7994" y="457870"/>
                  </a:lnTo>
                  <a:lnTo>
                    <a:pt x="2026" y="504374"/>
                  </a:lnTo>
                  <a:lnTo>
                    <a:pt x="0" y="552003"/>
                  </a:lnTo>
                  <a:lnTo>
                    <a:pt x="2026" y="599632"/>
                  </a:lnTo>
                  <a:lnTo>
                    <a:pt x="7994" y="646136"/>
                  </a:lnTo>
                  <a:lnTo>
                    <a:pt x="17738" y="691349"/>
                  </a:lnTo>
                  <a:lnTo>
                    <a:pt x="31093" y="735106"/>
                  </a:lnTo>
                  <a:lnTo>
                    <a:pt x="47892" y="777240"/>
                  </a:lnTo>
                  <a:lnTo>
                    <a:pt x="67971" y="817587"/>
                  </a:lnTo>
                  <a:lnTo>
                    <a:pt x="91163" y="855980"/>
                  </a:lnTo>
                  <a:lnTo>
                    <a:pt x="117303" y="892254"/>
                  </a:lnTo>
                  <a:lnTo>
                    <a:pt x="146225" y="926242"/>
                  </a:lnTo>
                  <a:lnTo>
                    <a:pt x="177763" y="957781"/>
                  </a:lnTo>
                  <a:lnTo>
                    <a:pt x="211752" y="986703"/>
                  </a:lnTo>
                  <a:lnTo>
                    <a:pt x="248026" y="1012843"/>
                  </a:lnTo>
                  <a:lnTo>
                    <a:pt x="286419" y="1036035"/>
                  </a:lnTo>
                  <a:lnTo>
                    <a:pt x="326766" y="1056113"/>
                  </a:lnTo>
                  <a:lnTo>
                    <a:pt x="368900" y="1072913"/>
                  </a:lnTo>
                  <a:lnTo>
                    <a:pt x="412657" y="1086268"/>
                  </a:lnTo>
                  <a:lnTo>
                    <a:pt x="457870" y="1096012"/>
                  </a:lnTo>
                  <a:lnTo>
                    <a:pt x="504374" y="1101980"/>
                  </a:lnTo>
                  <a:lnTo>
                    <a:pt x="552003" y="1104006"/>
                  </a:lnTo>
                  <a:lnTo>
                    <a:pt x="599632" y="1101980"/>
                  </a:lnTo>
                  <a:lnTo>
                    <a:pt x="646136" y="1096012"/>
                  </a:lnTo>
                  <a:lnTo>
                    <a:pt x="691349" y="1086268"/>
                  </a:lnTo>
                  <a:lnTo>
                    <a:pt x="735106" y="1072913"/>
                  </a:lnTo>
                  <a:lnTo>
                    <a:pt x="777240" y="1056113"/>
                  </a:lnTo>
                  <a:lnTo>
                    <a:pt x="817587" y="1036035"/>
                  </a:lnTo>
                  <a:lnTo>
                    <a:pt x="855980" y="1012843"/>
                  </a:lnTo>
                  <a:lnTo>
                    <a:pt x="892254" y="986703"/>
                  </a:lnTo>
                  <a:lnTo>
                    <a:pt x="926242" y="957781"/>
                  </a:lnTo>
                  <a:lnTo>
                    <a:pt x="957781" y="926242"/>
                  </a:lnTo>
                  <a:lnTo>
                    <a:pt x="986703" y="892254"/>
                  </a:lnTo>
                  <a:lnTo>
                    <a:pt x="1012843" y="855980"/>
                  </a:lnTo>
                  <a:lnTo>
                    <a:pt x="1036035" y="817587"/>
                  </a:lnTo>
                  <a:lnTo>
                    <a:pt x="1056113" y="777240"/>
                  </a:lnTo>
                  <a:lnTo>
                    <a:pt x="1072913" y="735106"/>
                  </a:lnTo>
                  <a:lnTo>
                    <a:pt x="1086268" y="691349"/>
                  </a:lnTo>
                  <a:lnTo>
                    <a:pt x="1096012" y="646136"/>
                  </a:lnTo>
                  <a:lnTo>
                    <a:pt x="1101980" y="599632"/>
                  </a:lnTo>
                  <a:lnTo>
                    <a:pt x="1104006" y="552003"/>
                  </a:lnTo>
                  <a:lnTo>
                    <a:pt x="1101980" y="504374"/>
                  </a:lnTo>
                  <a:lnTo>
                    <a:pt x="1096012" y="457870"/>
                  </a:lnTo>
                  <a:lnTo>
                    <a:pt x="1086268" y="412657"/>
                  </a:lnTo>
                  <a:lnTo>
                    <a:pt x="1072913" y="368900"/>
                  </a:lnTo>
                  <a:lnTo>
                    <a:pt x="1056113" y="326766"/>
                  </a:lnTo>
                  <a:lnTo>
                    <a:pt x="1036035" y="286419"/>
                  </a:lnTo>
                  <a:lnTo>
                    <a:pt x="1012843" y="248026"/>
                  </a:lnTo>
                  <a:lnTo>
                    <a:pt x="986703" y="211752"/>
                  </a:lnTo>
                  <a:lnTo>
                    <a:pt x="957781" y="177763"/>
                  </a:lnTo>
                  <a:lnTo>
                    <a:pt x="926242" y="146225"/>
                  </a:lnTo>
                  <a:lnTo>
                    <a:pt x="892254" y="117303"/>
                  </a:lnTo>
                  <a:lnTo>
                    <a:pt x="855980" y="91163"/>
                  </a:lnTo>
                  <a:lnTo>
                    <a:pt x="817587" y="67971"/>
                  </a:lnTo>
                  <a:lnTo>
                    <a:pt x="777240" y="47892"/>
                  </a:lnTo>
                  <a:lnTo>
                    <a:pt x="735106" y="31093"/>
                  </a:lnTo>
                  <a:lnTo>
                    <a:pt x="691349" y="17738"/>
                  </a:lnTo>
                  <a:lnTo>
                    <a:pt x="646136" y="7994"/>
                  </a:lnTo>
                  <a:lnTo>
                    <a:pt x="599632" y="2026"/>
                  </a:lnTo>
                  <a:lnTo>
                    <a:pt x="552003" y="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6112776" y="4037010"/>
            <a:ext cx="2311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0" dirty="0">
                <a:latin typeface="Tahoma"/>
                <a:cs typeface="Tahoma"/>
              </a:rPr>
              <a:t>T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76461" y="4981348"/>
            <a:ext cx="2339975" cy="52101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860" algn="ctr">
              <a:lnSpc>
                <a:spcPct val="100000"/>
              </a:lnSpc>
              <a:spcBef>
                <a:spcPts val="90"/>
              </a:spcBef>
            </a:pPr>
            <a:r>
              <a:rPr sz="3950" b="1" spc="-90" dirty="0">
                <a:solidFill>
                  <a:srgbClr val="112D4E"/>
                </a:solidFill>
                <a:latin typeface="Tahoma"/>
                <a:cs typeface="Tahoma"/>
              </a:rPr>
              <a:t>Specific</a:t>
            </a:r>
            <a:endParaRPr sz="3950" dirty="0">
              <a:latin typeface="Tahoma"/>
              <a:cs typeface="Tahoma"/>
            </a:endParaRPr>
          </a:p>
          <a:p>
            <a:pPr marL="12700" marR="5080" algn="ctr">
              <a:lnSpc>
                <a:spcPct val="117000"/>
              </a:lnSpc>
              <a:spcBef>
                <a:spcPts val="3085"/>
              </a:spcBef>
            </a:pPr>
            <a:r>
              <a:rPr sz="2350" dirty="0">
                <a:latin typeface="Tahoma"/>
                <a:cs typeface="Tahoma"/>
              </a:rPr>
              <a:t>Create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a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detailed, </a:t>
            </a:r>
            <a:r>
              <a:rPr sz="2350" dirty="0">
                <a:latin typeface="Tahoma"/>
                <a:cs typeface="Tahoma"/>
              </a:rPr>
              <a:t>user</a:t>
            </a:r>
            <a:r>
              <a:rPr sz="2350" spc="-8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friendly </a:t>
            </a:r>
            <a:r>
              <a:rPr sz="2350" dirty="0">
                <a:latin typeface="Tahoma"/>
                <a:cs typeface="Tahoma"/>
              </a:rPr>
              <a:t>flowchart</a:t>
            </a:r>
            <a:r>
              <a:rPr sz="2350" spc="-12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that </a:t>
            </a:r>
            <a:r>
              <a:rPr sz="2350" dirty="0">
                <a:latin typeface="Tahoma"/>
                <a:cs typeface="Tahoma"/>
              </a:rPr>
              <a:t>clarified</a:t>
            </a:r>
            <a:r>
              <a:rPr sz="2350" spc="-6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MyChart </a:t>
            </a:r>
            <a:r>
              <a:rPr sz="2350" dirty="0">
                <a:latin typeface="Tahoma"/>
                <a:cs typeface="Tahoma"/>
              </a:rPr>
              <a:t>proxy</a:t>
            </a:r>
            <a:r>
              <a:rPr sz="2350" spc="-11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access levels/consent </a:t>
            </a:r>
            <a:r>
              <a:rPr sz="2350" dirty="0">
                <a:latin typeface="Tahoma"/>
                <a:cs typeface="Tahoma"/>
              </a:rPr>
              <a:t>requirements</a:t>
            </a:r>
            <a:r>
              <a:rPr sz="2350" spc="-12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for </a:t>
            </a:r>
            <a:r>
              <a:rPr sz="2350" spc="-10" dirty="0">
                <a:latin typeface="Tahoma"/>
                <a:cs typeface="Tahoma"/>
              </a:rPr>
              <a:t>different</a:t>
            </a:r>
            <a:r>
              <a:rPr sz="2350" spc="-15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age </a:t>
            </a:r>
            <a:r>
              <a:rPr sz="2350" dirty="0">
                <a:latin typeface="Tahoma"/>
                <a:cs typeface="Tahoma"/>
              </a:rPr>
              <a:t>groups</a:t>
            </a:r>
            <a:r>
              <a:rPr sz="2350" spc="-4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4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be </a:t>
            </a:r>
            <a:r>
              <a:rPr sz="2350" dirty="0">
                <a:latin typeface="Tahoma"/>
                <a:cs typeface="Tahoma"/>
              </a:rPr>
              <a:t>used</a:t>
            </a:r>
            <a:r>
              <a:rPr sz="2350" spc="-13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by</a:t>
            </a:r>
            <a:r>
              <a:rPr sz="2350" spc="-13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the</a:t>
            </a:r>
            <a:r>
              <a:rPr sz="2350" spc="-13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staff</a:t>
            </a:r>
            <a:endParaRPr sz="2350" dirty="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348725" y="4981348"/>
            <a:ext cx="2464435" cy="626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950" b="1" spc="-395" dirty="0">
                <a:solidFill>
                  <a:srgbClr val="112D4E"/>
                </a:solidFill>
                <a:latin typeface="Tahoma"/>
                <a:cs typeface="Tahoma"/>
              </a:rPr>
              <a:t>Measurable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904904" y="5085277"/>
            <a:ext cx="2647315" cy="5848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650" b="1" spc="-285" dirty="0">
                <a:solidFill>
                  <a:srgbClr val="112D4E"/>
                </a:solidFill>
                <a:latin typeface="Tahoma"/>
                <a:cs typeface="Tahoma"/>
              </a:rPr>
              <a:t>Time-</a:t>
            </a:r>
            <a:r>
              <a:rPr sz="3650" b="1" spc="-315" dirty="0">
                <a:solidFill>
                  <a:srgbClr val="112D4E"/>
                </a:solidFill>
                <a:latin typeface="Tahoma"/>
                <a:cs typeface="Tahoma"/>
              </a:rPr>
              <a:t>phased</a:t>
            </a:r>
            <a:endParaRPr sz="3650">
              <a:latin typeface="Tahoma"/>
              <a:cs typeface="Tahoma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85823" y="6299226"/>
            <a:ext cx="89295" cy="8929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85823" y="8799506"/>
            <a:ext cx="89295" cy="89295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4623760" y="6110776"/>
            <a:ext cx="2282190" cy="39547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0"/>
              </a:spcBef>
            </a:pPr>
            <a:r>
              <a:rPr sz="2000" spc="95" dirty="0">
                <a:latin typeface="Tahoma"/>
                <a:cs typeface="Tahoma"/>
              </a:rPr>
              <a:t>50%</a:t>
            </a:r>
            <a:r>
              <a:rPr sz="2000" spc="-13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13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the</a:t>
            </a:r>
            <a:r>
              <a:rPr sz="2000" spc="-13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staff </a:t>
            </a:r>
            <a:r>
              <a:rPr sz="2000" dirty="0">
                <a:latin typeface="Tahoma"/>
                <a:cs typeface="Tahoma"/>
              </a:rPr>
              <a:t>working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on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MyChart </a:t>
            </a:r>
            <a:r>
              <a:rPr sz="2000" dirty="0">
                <a:latin typeface="Tahoma"/>
                <a:cs typeface="Tahoma"/>
              </a:rPr>
              <a:t>enrollment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will </a:t>
            </a:r>
            <a:r>
              <a:rPr sz="2000" dirty="0">
                <a:latin typeface="Tahoma"/>
                <a:cs typeface="Tahoma"/>
              </a:rPr>
              <a:t>report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increased understanding, </a:t>
            </a:r>
            <a:r>
              <a:rPr sz="2000" dirty="0">
                <a:latin typeface="Tahoma"/>
                <a:cs typeface="Tahoma"/>
              </a:rPr>
              <a:t>confidence,</a:t>
            </a:r>
            <a:r>
              <a:rPr sz="2000" spc="-125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or </a:t>
            </a:r>
            <a:r>
              <a:rPr sz="2000" spc="-10" dirty="0">
                <a:latin typeface="Tahoma"/>
                <a:cs typeface="Tahoma"/>
              </a:rPr>
              <a:t>literacy</a:t>
            </a:r>
            <a:endParaRPr sz="2000" dirty="0">
              <a:latin typeface="Tahoma"/>
              <a:cs typeface="Tahoma"/>
            </a:endParaRPr>
          </a:p>
          <a:p>
            <a:pPr marL="73025" marR="64769" indent="-635" algn="ctr">
              <a:lnSpc>
                <a:spcPct val="117200"/>
              </a:lnSpc>
            </a:pPr>
            <a:r>
              <a:rPr sz="2000" dirty="0">
                <a:latin typeface="Tahoma"/>
                <a:cs typeface="Tahoma"/>
              </a:rPr>
              <a:t>Measured</a:t>
            </a:r>
            <a:r>
              <a:rPr sz="2000" spc="-45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by </a:t>
            </a:r>
            <a:r>
              <a:rPr sz="2000" dirty="0">
                <a:latin typeface="Tahoma"/>
                <a:cs typeface="Tahoma"/>
              </a:rPr>
              <a:t>surveys</a:t>
            </a:r>
            <a:r>
              <a:rPr sz="2000" spc="-7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before</a:t>
            </a:r>
            <a:r>
              <a:rPr sz="2000" spc="-75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and </a:t>
            </a:r>
            <a:r>
              <a:rPr sz="2000" dirty="0">
                <a:latin typeface="Tahoma"/>
                <a:cs typeface="Tahoma"/>
              </a:rPr>
              <a:t>after</a:t>
            </a:r>
            <a:r>
              <a:rPr sz="2000" spc="-13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flowchart usage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03402" y="6120635"/>
            <a:ext cx="89295" cy="8929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03402" y="8620915"/>
            <a:ext cx="89295" cy="89295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7861780" y="4981348"/>
            <a:ext cx="2476500" cy="5262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950" b="1" spc="-315" dirty="0">
                <a:solidFill>
                  <a:srgbClr val="112D4E"/>
                </a:solidFill>
                <a:latin typeface="Tahoma"/>
                <a:cs typeface="Tahoma"/>
              </a:rPr>
              <a:t>Achievable</a:t>
            </a:r>
            <a:endParaRPr sz="3950">
              <a:latin typeface="Tahoma"/>
              <a:cs typeface="Tahoma"/>
            </a:endParaRPr>
          </a:p>
          <a:p>
            <a:pPr marL="177165" marR="5080" indent="-635" algn="ctr">
              <a:lnSpc>
                <a:spcPct val="117200"/>
              </a:lnSpc>
              <a:spcBef>
                <a:spcPts val="2750"/>
              </a:spcBef>
            </a:pPr>
            <a:r>
              <a:rPr sz="2000" dirty="0">
                <a:latin typeface="Tahoma"/>
                <a:cs typeface="Tahoma"/>
              </a:rPr>
              <a:t>Achieve</a:t>
            </a:r>
            <a:r>
              <a:rPr sz="2000" spc="-9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the </a:t>
            </a:r>
            <a:r>
              <a:rPr sz="2000" dirty="0">
                <a:latin typeface="Tahoma"/>
                <a:cs typeface="Tahoma"/>
              </a:rPr>
              <a:t>improvement</a:t>
            </a:r>
            <a:r>
              <a:rPr sz="2000" spc="-13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within 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55" dirty="0">
                <a:latin typeface="Tahoma"/>
                <a:cs typeface="Tahoma"/>
              </a:rPr>
              <a:t>3-</a:t>
            </a:r>
            <a:r>
              <a:rPr sz="2000" dirty="0">
                <a:latin typeface="Tahoma"/>
                <a:cs typeface="Tahoma"/>
              </a:rPr>
              <a:t>day</a:t>
            </a:r>
            <a:r>
              <a:rPr sz="2000" spc="-1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period,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with </a:t>
            </a:r>
            <a:r>
              <a:rPr sz="2000" spc="-10" dirty="0">
                <a:latin typeface="Tahoma"/>
                <a:cs typeface="Tahoma"/>
              </a:rPr>
              <a:t>supervision</a:t>
            </a:r>
            <a:r>
              <a:rPr sz="2000" spc="5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provided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for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85" dirty="0">
                <a:latin typeface="Tahoma"/>
                <a:cs typeface="Tahoma"/>
              </a:rPr>
              <a:t>8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hours </a:t>
            </a:r>
            <a:r>
              <a:rPr sz="2000" dirty="0">
                <a:latin typeface="Tahoma"/>
                <a:cs typeface="Tahoma"/>
              </a:rPr>
              <a:t>each</a:t>
            </a:r>
            <a:r>
              <a:rPr sz="2000" spc="-9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day,</a:t>
            </a:r>
            <a:r>
              <a:rPr sz="2000" spc="-9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totaling </a:t>
            </a:r>
            <a:r>
              <a:rPr sz="2000" spc="80" dirty="0">
                <a:latin typeface="Tahoma"/>
                <a:cs typeface="Tahoma"/>
              </a:rPr>
              <a:t>24</a:t>
            </a:r>
            <a:endParaRPr sz="2000">
              <a:latin typeface="Tahoma"/>
              <a:cs typeface="Tahoma"/>
            </a:endParaRPr>
          </a:p>
          <a:p>
            <a:pPr marL="223520" marR="50800" algn="ctr">
              <a:lnSpc>
                <a:spcPct val="117200"/>
              </a:lnSpc>
            </a:pPr>
            <a:r>
              <a:rPr sz="2000" spc="105" dirty="0">
                <a:latin typeface="Tahoma"/>
                <a:cs typeface="Tahoma"/>
              </a:rPr>
              <a:t>24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is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more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than</a:t>
            </a:r>
            <a:r>
              <a:rPr sz="2000" spc="-100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the </a:t>
            </a:r>
            <a:r>
              <a:rPr sz="2000" dirty="0">
                <a:latin typeface="Tahoma"/>
                <a:cs typeface="Tahoma"/>
              </a:rPr>
              <a:t>required</a:t>
            </a:r>
            <a:r>
              <a:rPr sz="2000" spc="-25" dirty="0">
                <a:latin typeface="Tahoma"/>
                <a:cs typeface="Tahoma"/>
              </a:rPr>
              <a:t> </a:t>
            </a:r>
            <a:r>
              <a:rPr sz="2000" spc="105" dirty="0">
                <a:latin typeface="Tahoma"/>
                <a:cs typeface="Tahoma"/>
              </a:rPr>
              <a:t>10-</a:t>
            </a:r>
            <a:r>
              <a:rPr sz="2000" spc="-20" dirty="0">
                <a:latin typeface="Tahoma"/>
                <a:cs typeface="Tahoma"/>
              </a:rPr>
              <a:t>hour </a:t>
            </a:r>
            <a:r>
              <a:rPr sz="2000" spc="-10" dirty="0">
                <a:latin typeface="Tahoma"/>
                <a:cs typeface="Tahoma"/>
              </a:rPr>
              <a:t>increment </a:t>
            </a:r>
            <a:r>
              <a:rPr sz="2000" dirty="0">
                <a:latin typeface="Tahoma"/>
                <a:cs typeface="Tahoma"/>
              </a:rPr>
              <a:t>necessary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for</a:t>
            </a:r>
            <a:r>
              <a:rPr sz="2000" spc="-3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CHIP </a:t>
            </a:r>
            <a:r>
              <a:rPr sz="2000" dirty="0">
                <a:latin typeface="Tahoma"/>
                <a:cs typeface="Tahoma"/>
              </a:rPr>
              <a:t>clinic</a:t>
            </a:r>
            <a:r>
              <a:rPr sz="2000" spc="3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work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6" name="object 5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21758" y="6019465"/>
            <a:ext cx="85222" cy="852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21758" y="7723922"/>
            <a:ext cx="85222" cy="85222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1480974" y="4981348"/>
            <a:ext cx="2298065" cy="5314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90"/>
              </a:spcBef>
            </a:pPr>
            <a:r>
              <a:rPr sz="3950" b="1" spc="-290" dirty="0">
                <a:solidFill>
                  <a:srgbClr val="112D4E"/>
                </a:solidFill>
                <a:latin typeface="Tahoma"/>
                <a:cs typeface="Tahoma"/>
              </a:rPr>
              <a:t>Realistic</a:t>
            </a:r>
            <a:endParaRPr sz="3950">
              <a:latin typeface="Tahoma"/>
              <a:cs typeface="Tahoma"/>
            </a:endParaRPr>
          </a:p>
          <a:p>
            <a:pPr marL="12700" marR="5080" indent="415925">
              <a:lnSpc>
                <a:spcPct val="117700"/>
              </a:lnSpc>
              <a:spcBef>
                <a:spcPts val="2014"/>
              </a:spcBef>
            </a:pPr>
            <a:r>
              <a:rPr sz="1900" dirty="0">
                <a:latin typeface="Tahoma"/>
                <a:cs typeface="Tahoma"/>
              </a:rPr>
              <a:t>Addresses</a:t>
            </a:r>
            <a:r>
              <a:rPr sz="1900" spc="135" dirty="0">
                <a:latin typeface="Tahoma"/>
                <a:cs typeface="Tahoma"/>
              </a:rPr>
              <a:t> </a:t>
            </a:r>
            <a:r>
              <a:rPr sz="1900" spc="-65" dirty="0">
                <a:latin typeface="Tahoma"/>
                <a:cs typeface="Tahoma"/>
              </a:rPr>
              <a:t>SDOH: </a:t>
            </a:r>
            <a:r>
              <a:rPr sz="1900" spc="-10" dirty="0">
                <a:latin typeface="Tahoma"/>
                <a:cs typeface="Tahoma"/>
              </a:rPr>
              <a:t>Language/Literacy, </a:t>
            </a:r>
            <a:r>
              <a:rPr sz="1900" dirty="0">
                <a:latin typeface="Tahoma"/>
                <a:cs typeface="Tahoma"/>
              </a:rPr>
              <a:t>Health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Literacy,</a:t>
            </a:r>
            <a:r>
              <a:rPr sz="1900" spc="-100" dirty="0">
                <a:latin typeface="Tahoma"/>
                <a:cs typeface="Tahoma"/>
              </a:rPr>
              <a:t> </a:t>
            </a:r>
            <a:r>
              <a:rPr sz="1900" spc="-25" dirty="0">
                <a:latin typeface="Tahoma"/>
                <a:cs typeface="Tahoma"/>
              </a:rPr>
              <a:t>and </a:t>
            </a:r>
            <a:r>
              <a:rPr sz="1900" dirty="0">
                <a:latin typeface="Tahoma"/>
                <a:cs typeface="Tahoma"/>
              </a:rPr>
              <a:t>Access</a:t>
            </a:r>
            <a:r>
              <a:rPr sz="1900" spc="3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to</a:t>
            </a:r>
            <a:r>
              <a:rPr sz="1900" spc="4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Primary </a:t>
            </a:r>
            <a:r>
              <a:rPr sz="1900" dirty="0">
                <a:latin typeface="Tahoma"/>
                <a:cs typeface="Tahoma"/>
              </a:rPr>
              <a:t>Care/Health</a:t>
            </a:r>
            <a:r>
              <a:rPr sz="1900" spc="16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Services</a:t>
            </a:r>
            <a:endParaRPr sz="1900">
              <a:latin typeface="Tahoma"/>
              <a:cs typeface="Tahoma"/>
            </a:endParaRPr>
          </a:p>
          <a:p>
            <a:pPr marL="446405" marR="22225" indent="-635" algn="ctr">
              <a:lnSpc>
                <a:spcPct val="117700"/>
              </a:lnSpc>
            </a:pPr>
            <a:r>
              <a:rPr sz="1900" spc="-65" dirty="0">
                <a:latin typeface="Tahoma"/>
                <a:cs typeface="Tahoma"/>
              </a:rPr>
              <a:t>How:</a:t>
            </a:r>
            <a:r>
              <a:rPr sz="1900" spc="-12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Improves communication, enhances patient/guardian understanding, </a:t>
            </a:r>
            <a:r>
              <a:rPr sz="1900" dirty="0">
                <a:latin typeface="Tahoma"/>
                <a:cs typeface="Tahoma"/>
              </a:rPr>
              <a:t>improves</a:t>
            </a:r>
            <a:r>
              <a:rPr sz="1900" spc="-45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overall </a:t>
            </a:r>
            <a:r>
              <a:rPr sz="1900" dirty="0">
                <a:latin typeface="Tahoma"/>
                <a:cs typeface="Tahoma"/>
              </a:rPr>
              <a:t>access</a:t>
            </a:r>
            <a:r>
              <a:rPr sz="1900" spc="1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to</a:t>
            </a:r>
            <a:r>
              <a:rPr sz="1900" spc="2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health </a:t>
            </a:r>
            <a:r>
              <a:rPr sz="1900" spc="-20" dirty="0">
                <a:latin typeface="Tahoma"/>
                <a:cs typeface="Tahoma"/>
              </a:rPr>
              <a:t>care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4257" y="603665"/>
            <a:ext cx="586422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spc="-840" dirty="0"/>
              <a:t>Methodology</a:t>
            </a:r>
            <a:endParaRPr sz="8400"/>
          </a:p>
        </p:txBody>
      </p:sp>
      <p:grpSp>
        <p:nvGrpSpPr>
          <p:cNvPr id="3" name="object 3"/>
          <p:cNvGrpSpPr/>
          <p:nvPr/>
        </p:nvGrpSpPr>
        <p:grpSpPr>
          <a:xfrm>
            <a:off x="1337356" y="2057194"/>
            <a:ext cx="3004185" cy="3194050"/>
            <a:chOff x="1337356" y="2057194"/>
            <a:chExt cx="3004185" cy="3194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3488" y="2084311"/>
              <a:ext cx="2857499" cy="31432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0184" y="2200073"/>
              <a:ext cx="2596515" cy="2908300"/>
            </a:xfrm>
            <a:custGeom>
              <a:avLst/>
              <a:gdLst/>
              <a:ahLst/>
              <a:cxnLst/>
              <a:rect l="l" t="t" r="r" b="b"/>
              <a:pathLst>
                <a:path w="2596515" h="2908300">
                  <a:moveTo>
                    <a:pt x="1297945" y="2908066"/>
                  </a:moveTo>
                  <a:lnTo>
                    <a:pt x="1251935" y="2905668"/>
                  </a:lnTo>
                  <a:lnTo>
                    <a:pt x="1206313" y="2898472"/>
                  </a:lnTo>
                  <a:lnTo>
                    <a:pt x="1161467" y="2886480"/>
                  </a:lnTo>
                  <a:lnTo>
                    <a:pt x="1117785" y="2869691"/>
                  </a:lnTo>
                  <a:lnTo>
                    <a:pt x="1075657" y="2848105"/>
                  </a:lnTo>
                  <a:lnTo>
                    <a:pt x="222288" y="2351600"/>
                  </a:lnTo>
                  <a:lnTo>
                    <a:pt x="182622" y="2325619"/>
                  </a:lnTo>
                  <a:lnTo>
                    <a:pt x="146323" y="2295941"/>
                  </a:lnTo>
                  <a:lnTo>
                    <a:pt x="113582" y="2262896"/>
                  </a:lnTo>
                  <a:lnTo>
                    <a:pt x="84589" y="2226815"/>
                  </a:lnTo>
                  <a:lnTo>
                    <a:pt x="59535" y="2188028"/>
                  </a:lnTo>
                  <a:lnTo>
                    <a:pt x="38609" y="2146867"/>
                  </a:lnTo>
                  <a:lnTo>
                    <a:pt x="22003" y="2103663"/>
                  </a:lnTo>
                  <a:lnTo>
                    <a:pt x="9906" y="2058745"/>
                  </a:lnTo>
                  <a:lnTo>
                    <a:pt x="2508" y="2012445"/>
                  </a:lnTo>
                  <a:lnTo>
                    <a:pt x="0" y="1965094"/>
                  </a:lnTo>
                  <a:lnTo>
                    <a:pt x="0" y="942972"/>
                  </a:lnTo>
                  <a:lnTo>
                    <a:pt x="2508" y="895621"/>
                  </a:lnTo>
                  <a:lnTo>
                    <a:pt x="9906" y="849321"/>
                  </a:lnTo>
                  <a:lnTo>
                    <a:pt x="22003" y="804403"/>
                  </a:lnTo>
                  <a:lnTo>
                    <a:pt x="38609" y="761198"/>
                  </a:lnTo>
                  <a:lnTo>
                    <a:pt x="59535" y="720037"/>
                  </a:lnTo>
                  <a:lnTo>
                    <a:pt x="84589" y="681251"/>
                  </a:lnTo>
                  <a:lnTo>
                    <a:pt x="113582" y="645169"/>
                  </a:lnTo>
                  <a:lnTo>
                    <a:pt x="146323" y="612124"/>
                  </a:lnTo>
                  <a:lnTo>
                    <a:pt x="182622" y="582446"/>
                  </a:lnTo>
                  <a:lnTo>
                    <a:pt x="222288" y="556465"/>
                  </a:lnTo>
                  <a:lnTo>
                    <a:pt x="1075657" y="59960"/>
                  </a:lnTo>
                  <a:lnTo>
                    <a:pt x="1117785" y="38374"/>
                  </a:lnTo>
                  <a:lnTo>
                    <a:pt x="1161467" y="21585"/>
                  </a:lnTo>
                  <a:lnTo>
                    <a:pt x="1206313" y="9593"/>
                  </a:lnTo>
                  <a:lnTo>
                    <a:pt x="1251935" y="2398"/>
                  </a:lnTo>
                  <a:lnTo>
                    <a:pt x="1297945" y="0"/>
                  </a:lnTo>
                  <a:lnTo>
                    <a:pt x="1343956" y="2398"/>
                  </a:lnTo>
                  <a:lnTo>
                    <a:pt x="1389578" y="9593"/>
                  </a:lnTo>
                  <a:lnTo>
                    <a:pt x="1434424" y="21585"/>
                  </a:lnTo>
                  <a:lnTo>
                    <a:pt x="1478105" y="38374"/>
                  </a:lnTo>
                  <a:lnTo>
                    <a:pt x="1520234" y="59960"/>
                  </a:lnTo>
                  <a:lnTo>
                    <a:pt x="2373603" y="556465"/>
                  </a:lnTo>
                  <a:lnTo>
                    <a:pt x="2413269" y="582446"/>
                  </a:lnTo>
                  <a:lnTo>
                    <a:pt x="2449568" y="612124"/>
                  </a:lnTo>
                  <a:lnTo>
                    <a:pt x="2482309" y="645169"/>
                  </a:lnTo>
                  <a:lnTo>
                    <a:pt x="2511301" y="681251"/>
                  </a:lnTo>
                  <a:lnTo>
                    <a:pt x="2536356" y="720037"/>
                  </a:lnTo>
                  <a:lnTo>
                    <a:pt x="2557281" y="761198"/>
                  </a:lnTo>
                  <a:lnTo>
                    <a:pt x="2573888" y="804403"/>
                  </a:lnTo>
                  <a:lnTo>
                    <a:pt x="2585985" y="849321"/>
                  </a:lnTo>
                  <a:lnTo>
                    <a:pt x="2593383" y="895621"/>
                  </a:lnTo>
                  <a:lnTo>
                    <a:pt x="2595891" y="942972"/>
                  </a:lnTo>
                  <a:lnTo>
                    <a:pt x="2595891" y="1965094"/>
                  </a:lnTo>
                  <a:lnTo>
                    <a:pt x="2593383" y="2012445"/>
                  </a:lnTo>
                  <a:lnTo>
                    <a:pt x="2585985" y="2058745"/>
                  </a:lnTo>
                  <a:lnTo>
                    <a:pt x="2573888" y="2103663"/>
                  </a:lnTo>
                  <a:lnTo>
                    <a:pt x="2557281" y="2146867"/>
                  </a:lnTo>
                  <a:lnTo>
                    <a:pt x="2536356" y="2188028"/>
                  </a:lnTo>
                  <a:lnTo>
                    <a:pt x="2511301" y="2226815"/>
                  </a:lnTo>
                  <a:lnTo>
                    <a:pt x="2482309" y="2262896"/>
                  </a:lnTo>
                  <a:lnTo>
                    <a:pt x="2449568" y="2295941"/>
                  </a:lnTo>
                  <a:lnTo>
                    <a:pt x="2413269" y="2325619"/>
                  </a:lnTo>
                  <a:lnTo>
                    <a:pt x="2373603" y="2351600"/>
                  </a:lnTo>
                  <a:lnTo>
                    <a:pt x="1520234" y="2848105"/>
                  </a:lnTo>
                  <a:lnTo>
                    <a:pt x="1478105" y="2869691"/>
                  </a:lnTo>
                  <a:lnTo>
                    <a:pt x="1434424" y="2886480"/>
                  </a:lnTo>
                  <a:lnTo>
                    <a:pt x="1389578" y="2898472"/>
                  </a:lnTo>
                  <a:lnTo>
                    <a:pt x="1343956" y="2905668"/>
                  </a:lnTo>
                  <a:lnTo>
                    <a:pt x="1297945" y="290806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0231" y="2200069"/>
              <a:ext cx="2595880" cy="2908300"/>
            </a:xfrm>
            <a:custGeom>
              <a:avLst/>
              <a:gdLst/>
              <a:ahLst/>
              <a:cxnLst/>
              <a:rect l="l" t="t" r="r" b="b"/>
              <a:pathLst>
                <a:path w="2595879" h="2908300">
                  <a:moveTo>
                    <a:pt x="1520160" y="59957"/>
                  </a:moveTo>
                  <a:lnTo>
                    <a:pt x="2373487" y="556438"/>
                  </a:lnTo>
                  <a:lnTo>
                    <a:pt x="2413151" y="582418"/>
                  </a:lnTo>
                  <a:lnTo>
                    <a:pt x="2449448" y="612094"/>
                  </a:lnTo>
                  <a:lnTo>
                    <a:pt x="2482188" y="645138"/>
                  </a:lnTo>
                  <a:lnTo>
                    <a:pt x="2511179" y="681217"/>
                  </a:lnTo>
                  <a:lnTo>
                    <a:pt x="2536232" y="720002"/>
                  </a:lnTo>
                  <a:lnTo>
                    <a:pt x="2557156" y="761161"/>
                  </a:lnTo>
                  <a:lnTo>
                    <a:pt x="2573762" y="804364"/>
                  </a:lnTo>
                  <a:lnTo>
                    <a:pt x="2585859" y="849279"/>
                  </a:lnTo>
                  <a:lnTo>
                    <a:pt x="2593256" y="895577"/>
                  </a:lnTo>
                  <a:lnTo>
                    <a:pt x="2595765" y="942926"/>
                  </a:lnTo>
                  <a:lnTo>
                    <a:pt x="2595765" y="1964998"/>
                  </a:lnTo>
                  <a:lnTo>
                    <a:pt x="2593256" y="2012347"/>
                  </a:lnTo>
                  <a:lnTo>
                    <a:pt x="2585859" y="2058644"/>
                  </a:lnTo>
                  <a:lnTo>
                    <a:pt x="2573762" y="2103560"/>
                  </a:lnTo>
                  <a:lnTo>
                    <a:pt x="2557156" y="2146763"/>
                  </a:lnTo>
                  <a:lnTo>
                    <a:pt x="2536232" y="2187922"/>
                  </a:lnTo>
                  <a:lnTo>
                    <a:pt x="2511179" y="2226706"/>
                  </a:lnTo>
                  <a:lnTo>
                    <a:pt x="2482188" y="2262786"/>
                  </a:lnTo>
                  <a:lnTo>
                    <a:pt x="2449449" y="2295829"/>
                  </a:lnTo>
                  <a:lnTo>
                    <a:pt x="2413151" y="2325506"/>
                  </a:lnTo>
                  <a:lnTo>
                    <a:pt x="2373487" y="2351486"/>
                  </a:lnTo>
                  <a:lnTo>
                    <a:pt x="1520160" y="2847967"/>
                  </a:lnTo>
                  <a:lnTo>
                    <a:pt x="1478033" y="2869551"/>
                  </a:lnTo>
                  <a:lnTo>
                    <a:pt x="1434354" y="2886340"/>
                  </a:lnTo>
                  <a:lnTo>
                    <a:pt x="1389510" y="2898331"/>
                  </a:lnTo>
                  <a:lnTo>
                    <a:pt x="1343890" y="2905526"/>
                  </a:lnTo>
                  <a:lnTo>
                    <a:pt x="1297882" y="2907925"/>
                  </a:lnTo>
                  <a:lnTo>
                    <a:pt x="1251874" y="2905526"/>
                  </a:lnTo>
                  <a:lnTo>
                    <a:pt x="1206254" y="2898331"/>
                  </a:lnTo>
                  <a:lnTo>
                    <a:pt x="1161410" y="2886340"/>
                  </a:lnTo>
                  <a:lnTo>
                    <a:pt x="1117731" y="2869551"/>
                  </a:lnTo>
                  <a:lnTo>
                    <a:pt x="1075604" y="2847967"/>
                  </a:lnTo>
                  <a:lnTo>
                    <a:pt x="222277" y="2351486"/>
                  </a:lnTo>
                  <a:lnTo>
                    <a:pt x="182613" y="2325506"/>
                  </a:lnTo>
                  <a:lnTo>
                    <a:pt x="146315" y="2295829"/>
                  </a:lnTo>
                  <a:lnTo>
                    <a:pt x="113576" y="2262786"/>
                  </a:lnTo>
                  <a:lnTo>
                    <a:pt x="84585" y="2226706"/>
                  </a:lnTo>
                  <a:lnTo>
                    <a:pt x="59532" y="2187922"/>
                  </a:lnTo>
                  <a:lnTo>
                    <a:pt x="38608" y="2146763"/>
                  </a:lnTo>
                  <a:lnTo>
                    <a:pt x="22002" y="2103560"/>
                  </a:lnTo>
                  <a:lnTo>
                    <a:pt x="9905" y="2058644"/>
                  </a:lnTo>
                  <a:lnTo>
                    <a:pt x="2508" y="2012347"/>
                  </a:lnTo>
                  <a:lnTo>
                    <a:pt x="0" y="1964998"/>
                  </a:lnTo>
                  <a:lnTo>
                    <a:pt x="0" y="942926"/>
                  </a:lnTo>
                  <a:lnTo>
                    <a:pt x="2508" y="895577"/>
                  </a:lnTo>
                  <a:lnTo>
                    <a:pt x="9905" y="849279"/>
                  </a:lnTo>
                  <a:lnTo>
                    <a:pt x="22002" y="804364"/>
                  </a:lnTo>
                  <a:lnTo>
                    <a:pt x="38608" y="761161"/>
                  </a:lnTo>
                  <a:lnTo>
                    <a:pt x="59532" y="720002"/>
                  </a:lnTo>
                  <a:lnTo>
                    <a:pt x="84585" y="681217"/>
                  </a:lnTo>
                  <a:lnTo>
                    <a:pt x="113576" y="645138"/>
                  </a:lnTo>
                  <a:lnTo>
                    <a:pt x="146316" y="612094"/>
                  </a:lnTo>
                  <a:lnTo>
                    <a:pt x="182613" y="582418"/>
                  </a:lnTo>
                  <a:lnTo>
                    <a:pt x="222277" y="556438"/>
                  </a:lnTo>
                  <a:lnTo>
                    <a:pt x="1075604" y="59957"/>
                  </a:lnTo>
                  <a:lnTo>
                    <a:pt x="1117731" y="38372"/>
                  </a:lnTo>
                  <a:lnTo>
                    <a:pt x="1161410" y="21584"/>
                  </a:lnTo>
                  <a:lnTo>
                    <a:pt x="1206254" y="9593"/>
                  </a:lnTo>
                  <a:lnTo>
                    <a:pt x="1251874" y="2398"/>
                  </a:lnTo>
                  <a:lnTo>
                    <a:pt x="1297882" y="0"/>
                  </a:lnTo>
                  <a:lnTo>
                    <a:pt x="1343890" y="2398"/>
                  </a:lnTo>
                  <a:lnTo>
                    <a:pt x="1389510" y="9593"/>
                  </a:lnTo>
                  <a:lnTo>
                    <a:pt x="1434354" y="21584"/>
                  </a:lnTo>
                  <a:lnTo>
                    <a:pt x="1478033" y="38372"/>
                  </a:lnTo>
                  <a:lnTo>
                    <a:pt x="1520160" y="59957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350" y="2489248"/>
              <a:ext cx="2163557" cy="23788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96350" y="2489248"/>
              <a:ext cx="2162175" cy="2379345"/>
            </a:xfrm>
            <a:custGeom>
              <a:avLst/>
              <a:gdLst/>
              <a:ahLst/>
              <a:cxnLst/>
              <a:rect l="l" t="t" r="r" b="b"/>
              <a:pathLst>
                <a:path w="2162175" h="2379345">
                  <a:moveTo>
                    <a:pt x="2162155" y="1587752"/>
                  </a:moveTo>
                  <a:lnTo>
                    <a:pt x="2153653" y="1655295"/>
                  </a:lnTo>
                  <a:lnTo>
                    <a:pt x="2141555" y="1700217"/>
                  </a:lnTo>
                  <a:lnTo>
                    <a:pt x="2124947" y="1743425"/>
                  </a:lnTo>
                  <a:lnTo>
                    <a:pt x="2104019" y="1784590"/>
                  </a:lnTo>
                  <a:lnTo>
                    <a:pt x="2078962" y="1823379"/>
                  </a:lnTo>
                  <a:lnTo>
                    <a:pt x="2049966" y="1859462"/>
                  </a:lnTo>
                  <a:lnTo>
                    <a:pt x="2017221" y="1892509"/>
                  </a:lnTo>
                  <a:lnTo>
                    <a:pt x="1980918" y="1922188"/>
                  </a:lnTo>
                  <a:lnTo>
                    <a:pt x="1941250" y="1948168"/>
                  </a:lnTo>
                  <a:lnTo>
                    <a:pt x="1304059" y="2318897"/>
                  </a:lnTo>
                  <a:lnTo>
                    <a:pt x="1261927" y="2340483"/>
                  </a:lnTo>
                  <a:lnTo>
                    <a:pt x="1218242" y="2357271"/>
                  </a:lnTo>
                  <a:lnTo>
                    <a:pt x="1173393" y="2369262"/>
                  </a:lnTo>
                  <a:lnTo>
                    <a:pt x="1127768" y="2376456"/>
                  </a:lnTo>
                  <a:lnTo>
                    <a:pt x="1081755" y="2378852"/>
                  </a:lnTo>
                  <a:lnTo>
                    <a:pt x="1035742" y="2376451"/>
                  </a:lnTo>
                  <a:lnTo>
                    <a:pt x="990119" y="2369252"/>
                  </a:lnTo>
                  <a:lnTo>
                    <a:pt x="945272" y="2357257"/>
                  </a:lnTo>
                  <a:lnTo>
                    <a:pt x="901591" y="2340464"/>
                  </a:lnTo>
                  <a:lnTo>
                    <a:pt x="859463" y="2318877"/>
                  </a:lnTo>
                  <a:lnTo>
                    <a:pt x="222274" y="1948148"/>
                  </a:lnTo>
                  <a:lnTo>
                    <a:pt x="182607" y="1922165"/>
                  </a:lnTo>
                  <a:lnTo>
                    <a:pt x="146309" y="1892485"/>
                  </a:lnTo>
                  <a:lnTo>
                    <a:pt x="113570" y="1859438"/>
                  </a:lnTo>
                  <a:lnTo>
                    <a:pt x="84578" y="1823355"/>
                  </a:lnTo>
                  <a:lnTo>
                    <a:pt x="59526" y="1784568"/>
                  </a:lnTo>
                  <a:lnTo>
                    <a:pt x="38602" y="1743406"/>
                  </a:lnTo>
                  <a:lnTo>
                    <a:pt x="21998" y="1700201"/>
                  </a:lnTo>
                  <a:lnTo>
                    <a:pt x="9903" y="1655283"/>
                  </a:lnTo>
                  <a:lnTo>
                    <a:pt x="2507" y="1608984"/>
                  </a:lnTo>
                  <a:lnTo>
                    <a:pt x="0" y="1561634"/>
                  </a:lnTo>
                  <a:lnTo>
                    <a:pt x="0" y="817201"/>
                  </a:lnTo>
                  <a:lnTo>
                    <a:pt x="2508" y="769851"/>
                  </a:lnTo>
                  <a:lnTo>
                    <a:pt x="9906" y="723552"/>
                  </a:lnTo>
                  <a:lnTo>
                    <a:pt x="22003" y="678635"/>
                  </a:lnTo>
                  <a:lnTo>
                    <a:pt x="38609" y="635431"/>
                  </a:lnTo>
                  <a:lnTo>
                    <a:pt x="59533" y="594271"/>
                  </a:lnTo>
                  <a:lnTo>
                    <a:pt x="84587" y="555485"/>
                  </a:lnTo>
                  <a:lnTo>
                    <a:pt x="113579" y="519404"/>
                  </a:lnTo>
                  <a:lnTo>
                    <a:pt x="146318" y="486359"/>
                  </a:lnTo>
                  <a:lnTo>
                    <a:pt x="182616" y="456681"/>
                  </a:lnTo>
                  <a:lnTo>
                    <a:pt x="222282" y="430700"/>
                  </a:lnTo>
                  <a:lnTo>
                    <a:pt x="859470" y="59971"/>
                  </a:lnTo>
                  <a:lnTo>
                    <a:pt x="901598" y="38383"/>
                  </a:lnTo>
                  <a:lnTo>
                    <a:pt x="945278" y="21592"/>
                  </a:lnTo>
                  <a:lnTo>
                    <a:pt x="990124" y="9598"/>
                  </a:lnTo>
                  <a:lnTo>
                    <a:pt x="1035746" y="2400"/>
                  </a:lnTo>
                  <a:lnTo>
                    <a:pt x="1081757" y="0"/>
                  </a:lnTo>
                  <a:lnTo>
                    <a:pt x="1127769" y="2396"/>
                  </a:lnTo>
                  <a:lnTo>
                    <a:pt x="1173393" y="9589"/>
                  </a:lnTo>
                  <a:lnTo>
                    <a:pt x="1218240" y="21580"/>
                  </a:lnTo>
                  <a:lnTo>
                    <a:pt x="1261924" y="38368"/>
                  </a:lnTo>
                  <a:lnTo>
                    <a:pt x="1304053" y="59953"/>
                  </a:lnTo>
                  <a:lnTo>
                    <a:pt x="1941244" y="430680"/>
                  </a:lnTo>
                  <a:lnTo>
                    <a:pt x="1980914" y="456660"/>
                  </a:lnTo>
                  <a:lnTo>
                    <a:pt x="2017216" y="486338"/>
                  </a:lnTo>
                  <a:lnTo>
                    <a:pt x="2049961" y="519383"/>
                  </a:lnTo>
                  <a:lnTo>
                    <a:pt x="2078957" y="555465"/>
                  </a:lnTo>
                  <a:lnTo>
                    <a:pt x="2104014" y="594253"/>
                  </a:lnTo>
                  <a:lnTo>
                    <a:pt x="2124942" y="635417"/>
                  </a:lnTo>
                  <a:lnTo>
                    <a:pt x="2141551" y="678624"/>
                  </a:lnTo>
                  <a:lnTo>
                    <a:pt x="2153650" y="723545"/>
                  </a:lnTo>
                  <a:lnTo>
                    <a:pt x="2161049" y="769849"/>
                  </a:lnTo>
                  <a:lnTo>
                    <a:pt x="2162131" y="791104"/>
                  </a:lnTo>
                </a:path>
              </a:pathLst>
            </a:custGeom>
            <a:ln w="2857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0386" y="5377504"/>
            <a:ext cx="2774928" cy="65172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93754" y="2954560"/>
            <a:ext cx="96901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b="1" spc="-1685" dirty="0">
                <a:solidFill>
                  <a:srgbClr val="FFFFFF"/>
                </a:solidFill>
                <a:latin typeface="Tahoma"/>
                <a:cs typeface="Tahoma"/>
              </a:rPr>
              <a:t>01</a:t>
            </a:r>
            <a:endParaRPr sz="8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5937" y="5487213"/>
            <a:ext cx="2564765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spc="-195" dirty="0">
                <a:solidFill>
                  <a:srgbClr val="112D4E"/>
                </a:solidFill>
                <a:latin typeface="Tahoma"/>
                <a:cs typeface="Tahoma"/>
              </a:rPr>
              <a:t>Initial</a:t>
            </a:r>
            <a:r>
              <a:rPr sz="2400" b="1" spc="-15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2400" b="1" spc="-80" dirty="0">
                <a:solidFill>
                  <a:srgbClr val="112D4E"/>
                </a:solidFill>
                <a:latin typeface="Tahoma"/>
                <a:cs typeface="Tahoma"/>
              </a:rPr>
              <a:t>Assessment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890953" y="2057194"/>
            <a:ext cx="3088005" cy="3194050"/>
            <a:chOff x="9890953" y="2057194"/>
            <a:chExt cx="3088005" cy="319405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1118" y="2084311"/>
              <a:ext cx="2857499" cy="31432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033779" y="2200073"/>
              <a:ext cx="2596515" cy="2908300"/>
            </a:xfrm>
            <a:custGeom>
              <a:avLst/>
              <a:gdLst/>
              <a:ahLst/>
              <a:cxnLst/>
              <a:rect l="l" t="t" r="r" b="b"/>
              <a:pathLst>
                <a:path w="2596515" h="2908300">
                  <a:moveTo>
                    <a:pt x="1297945" y="2908066"/>
                  </a:moveTo>
                  <a:lnTo>
                    <a:pt x="1251934" y="2905668"/>
                  </a:lnTo>
                  <a:lnTo>
                    <a:pt x="1206312" y="2898472"/>
                  </a:lnTo>
                  <a:lnTo>
                    <a:pt x="1161466" y="2886480"/>
                  </a:lnTo>
                  <a:lnTo>
                    <a:pt x="1117785" y="2869691"/>
                  </a:lnTo>
                  <a:lnTo>
                    <a:pt x="1075656" y="2848105"/>
                  </a:lnTo>
                  <a:lnTo>
                    <a:pt x="222288" y="2351600"/>
                  </a:lnTo>
                  <a:lnTo>
                    <a:pt x="182622" y="2325619"/>
                  </a:lnTo>
                  <a:lnTo>
                    <a:pt x="146323" y="2295941"/>
                  </a:lnTo>
                  <a:lnTo>
                    <a:pt x="113582" y="2262896"/>
                  </a:lnTo>
                  <a:lnTo>
                    <a:pt x="84589" y="2226815"/>
                  </a:lnTo>
                  <a:lnTo>
                    <a:pt x="59535" y="2188028"/>
                  </a:lnTo>
                  <a:lnTo>
                    <a:pt x="38609" y="2146867"/>
                  </a:lnTo>
                  <a:lnTo>
                    <a:pt x="22003" y="2103663"/>
                  </a:lnTo>
                  <a:lnTo>
                    <a:pt x="9906" y="2058745"/>
                  </a:lnTo>
                  <a:lnTo>
                    <a:pt x="2508" y="2012445"/>
                  </a:lnTo>
                  <a:lnTo>
                    <a:pt x="0" y="1965094"/>
                  </a:lnTo>
                  <a:lnTo>
                    <a:pt x="0" y="942972"/>
                  </a:lnTo>
                  <a:lnTo>
                    <a:pt x="2508" y="895621"/>
                  </a:lnTo>
                  <a:lnTo>
                    <a:pt x="9906" y="849321"/>
                  </a:lnTo>
                  <a:lnTo>
                    <a:pt x="22003" y="804403"/>
                  </a:lnTo>
                  <a:lnTo>
                    <a:pt x="38609" y="761198"/>
                  </a:lnTo>
                  <a:lnTo>
                    <a:pt x="59535" y="720037"/>
                  </a:lnTo>
                  <a:lnTo>
                    <a:pt x="84589" y="681251"/>
                  </a:lnTo>
                  <a:lnTo>
                    <a:pt x="113582" y="645169"/>
                  </a:lnTo>
                  <a:lnTo>
                    <a:pt x="146323" y="612124"/>
                  </a:lnTo>
                  <a:lnTo>
                    <a:pt x="182622" y="582446"/>
                  </a:lnTo>
                  <a:lnTo>
                    <a:pt x="222288" y="556465"/>
                  </a:lnTo>
                  <a:lnTo>
                    <a:pt x="1075656" y="59960"/>
                  </a:lnTo>
                  <a:lnTo>
                    <a:pt x="1117785" y="38374"/>
                  </a:lnTo>
                  <a:lnTo>
                    <a:pt x="1161466" y="21585"/>
                  </a:lnTo>
                  <a:lnTo>
                    <a:pt x="1206312" y="9593"/>
                  </a:lnTo>
                  <a:lnTo>
                    <a:pt x="1251934" y="2398"/>
                  </a:lnTo>
                  <a:lnTo>
                    <a:pt x="1297945" y="0"/>
                  </a:lnTo>
                  <a:lnTo>
                    <a:pt x="1343955" y="2398"/>
                  </a:lnTo>
                  <a:lnTo>
                    <a:pt x="1389578" y="9593"/>
                  </a:lnTo>
                  <a:lnTo>
                    <a:pt x="1434424" y="21585"/>
                  </a:lnTo>
                  <a:lnTo>
                    <a:pt x="1478105" y="38374"/>
                  </a:lnTo>
                  <a:lnTo>
                    <a:pt x="1520234" y="59960"/>
                  </a:lnTo>
                  <a:lnTo>
                    <a:pt x="2373603" y="556465"/>
                  </a:lnTo>
                  <a:lnTo>
                    <a:pt x="2413269" y="582446"/>
                  </a:lnTo>
                  <a:lnTo>
                    <a:pt x="2449568" y="612124"/>
                  </a:lnTo>
                  <a:lnTo>
                    <a:pt x="2482309" y="645169"/>
                  </a:lnTo>
                  <a:lnTo>
                    <a:pt x="2511302" y="681251"/>
                  </a:lnTo>
                  <a:lnTo>
                    <a:pt x="2536356" y="720037"/>
                  </a:lnTo>
                  <a:lnTo>
                    <a:pt x="2557281" y="761198"/>
                  </a:lnTo>
                  <a:lnTo>
                    <a:pt x="2573887" y="804403"/>
                  </a:lnTo>
                  <a:lnTo>
                    <a:pt x="2585985" y="849321"/>
                  </a:lnTo>
                  <a:lnTo>
                    <a:pt x="2593382" y="895621"/>
                  </a:lnTo>
                  <a:lnTo>
                    <a:pt x="2595891" y="942972"/>
                  </a:lnTo>
                  <a:lnTo>
                    <a:pt x="2595891" y="1965094"/>
                  </a:lnTo>
                  <a:lnTo>
                    <a:pt x="2593382" y="2012445"/>
                  </a:lnTo>
                  <a:lnTo>
                    <a:pt x="2585985" y="2058745"/>
                  </a:lnTo>
                  <a:lnTo>
                    <a:pt x="2573887" y="2103663"/>
                  </a:lnTo>
                  <a:lnTo>
                    <a:pt x="2557281" y="2146867"/>
                  </a:lnTo>
                  <a:lnTo>
                    <a:pt x="2536356" y="2188028"/>
                  </a:lnTo>
                  <a:lnTo>
                    <a:pt x="2511302" y="2226815"/>
                  </a:lnTo>
                  <a:lnTo>
                    <a:pt x="2482309" y="2262896"/>
                  </a:lnTo>
                  <a:lnTo>
                    <a:pt x="2449568" y="2295941"/>
                  </a:lnTo>
                  <a:lnTo>
                    <a:pt x="2413269" y="2325619"/>
                  </a:lnTo>
                  <a:lnTo>
                    <a:pt x="2373603" y="2351600"/>
                  </a:lnTo>
                  <a:lnTo>
                    <a:pt x="1520234" y="2848105"/>
                  </a:lnTo>
                  <a:lnTo>
                    <a:pt x="1478105" y="2869691"/>
                  </a:lnTo>
                  <a:lnTo>
                    <a:pt x="1434424" y="2886480"/>
                  </a:lnTo>
                  <a:lnTo>
                    <a:pt x="1389578" y="2898472"/>
                  </a:lnTo>
                  <a:lnTo>
                    <a:pt x="1343955" y="2905668"/>
                  </a:lnTo>
                  <a:lnTo>
                    <a:pt x="1297945" y="290806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33828" y="2200069"/>
              <a:ext cx="2595880" cy="2908300"/>
            </a:xfrm>
            <a:custGeom>
              <a:avLst/>
              <a:gdLst/>
              <a:ahLst/>
              <a:cxnLst/>
              <a:rect l="l" t="t" r="r" b="b"/>
              <a:pathLst>
                <a:path w="2595879" h="2908300">
                  <a:moveTo>
                    <a:pt x="1520160" y="59957"/>
                  </a:moveTo>
                  <a:lnTo>
                    <a:pt x="2373486" y="556438"/>
                  </a:lnTo>
                  <a:lnTo>
                    <a:pt x="2413151" y="582418"/>
                  </a:lnTo>
                  <a:lnTo>
                    <a:pt x="2449448" y="612095"/>
                  </a:lnTo>
                  <a:lnTo>
                    <a:pt x="2482187" y="645138"/>
                  </a:lnTo>
                  <a:lnTo>
                    <a:pt x="2511179" y="681217"/>
                  </a:lnTo>
                  <a:lnTo>
                    <a:pt x="2536232" y="720002"/>
                  </a:lnTo>
                  <a:lnTo>
                    <a:pt x="2557156" y="761161"/>
                  </a:lnTo>
                  <a:lnTo>
                    <a:pt x="2573762" y="804364"/>
                  </a:lnTo>
                  <a:lnTo>
                    <a:pt x="2585859" y="849279"/>
                  </a:lnTo>
                  <a:lnTo>
                    <a:pt x="2593256" y="895577"/>
                  </a:lnTo>
                  <a:lnTo>
                    <a:pt x="2595764" y="942926"/>
                  </a:lnTo>
                  <a:lnTo>
                    <a:pt x="2595764" y="1964998"/>
                  </a:lnTo>
                  <a:lnTo>
                    <a:pt x="2593256" y="2012347"/>
                  </a:lnTo>
                  <a:lnTo>
                    <a:pt x="2585859" y="2058644"/>
                  </a:lnTo>
                  <a:lnTo>
                    <a:pt x="2573762" y="2103560"/>
                  </a:lnTo>
                  <a:lnTo>
                    <a:pt x="2557156" y="2146763"/>
                  </a:lnTo>
                  <a:lnTo>
                    <a:pt x="2536232" y="2187922"/>
                  </a:lnTo>
                  <a:lnTo>
                    <a:pt x="2511179" y="2226706"/>
                  </a:lnTo>
                  <a:lnTo>
                    <a:pt x="2482188" y="2262786"/>
                  </a:lnTo>
                  <a:lnTo>
                    <a:pt x="2449448" y="2295829"/>
                  </a:lnTo>
                  <a:lnTo>
                    <a:pt x="2413151" y="2325506"/>
                  </a:lnTo>
                  <a:lnTo>
                    <a:pt x="2373487" y="2351486"/>
                  </a:lnTo>
                  <a:lnTo>
                    <a:pt x="1520160" y="2847967"/>
                  </a:lnTo>
                  <a:lnTo>
                    <a:pt x="1478033" y="2869551"/>
                  </a:lnTo>
                  <a:lnTo>
                    <a:pt x="1434354" y="2886340"/>
                  </a:lnTo>
                  <a:lnTo>
                    <a:pt x="1389510" y="2898331"/>
                  </a:lnTo>
                  <a:lnTo>
                    <a:pt x="1343890" y="2905526"/>
                  </a:lnTo>
                  <a:lnTo>
                    <a:pt x="1297882" y="2907924"/>
                  </a:lnTo>
                  <a:lnTo>
                    <a:pt x="1251874" y="2905526"/>
                  </a:lnTo>
                  <a:lnTo>
                    <a:pt x="1206254" y="2898331"/>
                  </a:lnTo>
                  <a:lnTo>
                    <a:pt x="1161410" y="2886340"/>
                  </a:lnTo>
                  <a:lnTo>
                    <a:pt x="1117730" y="2869551"/>
                  </a:lnTo>
                  <a:lnTo>
                    <a:pt x="1075604" y="2847967"/>
                  </a:lnTo>
                  <a:lnTo>
                    <a:pt x="222277" y="2351486"/>
                  </a:lnTo>
                  <a:lnTo>
                    <a:pt x="182612" y="2325506"/>
                  </a:lnTo>
                  <a:lnTo>
                    <a:pt x="146315" y="2295829"/>
                  </a:lnTo>
                  <a:lnTo>
                    <a:pt x="113576" y="2262786"/>
                  </a:lnTo>
                  <a:lnTo>
                    <a:pt x="84585" y="2226706"/>
                  </a:lnTo>
                  <a:lnTo>
                    <a:pt x="59532" y="2187922"/>
                  </a:lnTo>
                  <a:lnTo>
                    <a:pt x="38608" y="2146763"/>
                  </a:lnTo>
                  <a:lnTo>
                    <a:pt x="22002" y="2103560"/>
                  </a:lnTo>
                  <a:lnTo>
                    <a:pt x="9905" y="2058644"/>
                  </a:lnTo>
                  <a:lnTo>
                    <a:pt x="2508" y="2012347"/>
                  </a:lnTo>
                  <a:lnTo>
                    <a:pt x="0" y="1964998"/>
                  </a:lnTo>
                  <a:lnTo>
                    <a:pt x="0" y="942926"/>
                  </a:lnTo>
                  <a:lnTo>
                    <a:pt x="2508" y="895577"/>
                  </a:lnTo>
                  <a:lnTo>
                    <a:pt x="9905" y="849279"/>
                  </a:lnTo>
                  <a:lnTo>
                    <a:pt x="22002" y="804364"/>
                  </a:lnTo>
                  <a:lnTo>
                    <a:pt x="38608" y="761161"/>
                  </a:lnTo>
                  <a:lnTo>
                    <a:pt x="59532" y="720002"/>
                  </a:lnTo>
                  <a:lnTo>
                    <a:pt x="84585" y="681217"/>
                  </a:lnTo>
                  <a:lnTo>
                    <a:pt x="113576" y="645138"/>
                  </a:lnTo>
                  <a:lnTo>
                    <a:pt x="146315" y="612095"/>
                  </a:lnTo>
                  <a:lnTo>
                    <a:pt x="182613" y="582418"/>
                  </a:lnTo>
                  <a:lnTo>
                    <a:pt x="222277" y="556438"/>
                  </a:lnTo>
                  <a:lnTo>
                    <a:pt x="1075604" y="59957"/>
                  </a:lnTo>
                  <a:lnTo>
                    <a:pt x="1117731" y="38372"/>
                  </a:lnTo>
                  <a:lnTo>
                    <a:pt x="1161410" y="21584"/>
                  </a:lnTo>
                  <a:lnTo>
                    <a:pt x="1206254" y="9593"/>
                  </a:lnTo>
                  <a:lnTo>
                    <a:pt x="1251874" y="2398"/>
                  </a:lnTo>
                  <a:lnTo>
                    <a:pt x="1297882" y="0"/>
                  </a:lnTo>
                  <a:lnTo>
                    <a:pt x="1343890" y="2398"/>
                  </a:lnTo>
                  <a:lnTo>
                    <a:pt x="1389510" y="9593"/>
                  </a:lnTo>
                  <a:lnTo>
                    <a:pt x="1434354" y="21584"/>
                  </a:lnTo>
                  <a:lnTo>
                    <a:pt x="1478033" y="38372"/>
                  </a:lnTo>
                  <a:lnTo>
                    <a:pt x="1520160" y="59957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49947" y="2489248"/>
              <a:ext cx="2163557" cy="237885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249948" y="2489248"/>
              <a:ext cx="2162175" cy="2379345"/>
            </a:xfrm>
            <a:custGeom>
              <a:avLst/>
              <a:gdLst/>
              <a:ahLst/>
              <a:cxnLst/>
              <a:rect l="l" t="t" r="r" b="b"/>
              <a:pathLst>
                <a:path w="2162175" h="2379345">
                  <a:moveTo>
                    <a:pt x="2162155" y="1587750"/>
                  </a:moveTo>
                  <a:lnTo>
                    <a:pt x="2153653" y="1655295"/>
                  </a:lnTo>
                  <a:lnTo>
                    <a:pt x="2141555" y="1700217"/>
                  </a:lnTo>
                  <a:lnTo>
                    <a:pt x="2124947" y="1743425"/>
                  </a:lnTo>
                  <a:lnTo>
                    <a:pt x="2104019" y="1784590"/>
                  </a:lnTo>
                  <a:lnTo>
                    <a:pt x="2078962" y="1823379"/>
                  </a:lnTo>
                  <a:lnTo>
                    <a:pt x="2049966" y="1859462"/>
                  </a:lnTo>
                  <a:lnTo>
                    <a:pt x="2017221" y="1892509"/>
                  </a:lnTo>
                  <a:lnTo>
                    <a:pt x="1980918" y="1922188"/>
                  </a:lnTo>
                  <a:lnTo>
                    <a:pt x="1941250" y="1948168"/>
                  </a:lnTo>
                  <a:lnTo>
                    <a:pt x="1304059" y="2318897"/>
                  </a:lnTo>
                  <a:lnTo>
                    <a:pt x="1261927" y="2340483"/>
                  </a:lnTo>
                  <a:lnTo>
                    <a:pt x="1218242" y="2357271"/>
                  </a:lnTo>
                  <a:lnTo>
                    <a:pt x="1173393" y="2369262"/>
                  </a:lnTo>
                  <a:lnTo>
                    <a:pt x="1127768" y="2376456"/>
                  </a:lnTo>
                  <a:lnTo>
                    <a:pt x="1081755" y="2378852"/>
                  </a:lnTo>
                  <a:lnTo>
                    <a:pt x="1035742" y="2376451"/>
                  </a:lnTo>
                  <a:lnTo>
                    <a:pt x="990119" y="2369252"/>
                  </a:lnTo>
                  <a:lnTo>
                    <a:pt x="945272" y="2357257"/>
                  </a:lnTo>
                  <a:lnTo>
                    <a:pt x="901590" y="2340464"/>
                  </a:lnTo>
                  <a:lnTo>
                    <a:pt x="859462" y="2318877"/>
                  </a:lnTo>
                  <a:lnTo>
                    <a:pt x="222274" y="1948148"/>
                  </a:lnTo>
                  <a:lnTo>
                    <a:pt x="182607" y="1922165"/>
                  </a:lnTo>
                  <a:lnTo>
                    <a:pt x="146309" y="1892485"/>
                  </a:lnTo>
                  <a:lnTo>
                    <a:pt x="113570" y="1859438"/>
                  </a:lnTo>
                  <a:lnTo>
                    <a:pt x="84579" y="1823355"/>
                  </a:lnTo>
                  <a:lnTo>
                    <a:pt x="59526" y="1784568"/>
                  </a:lnTo>
                  <a:lnTo>
                    <a:pt x="38603" y="1743406"/>
                  </a:lnTo>
                  <a:lnTo>
                    <a:pt x="21998" y="1700201"/>
                  </a:lnTo>
                  <a:lnTo>
                    <a:pt x="9903" y="1655283"/>
                  </a:lnTo>
                  <a:lnTo>
                    <a:pt x="2507" y="1608984"/>
                  </a:lnTo>
                  <a:lnTo>
                    <a:pt x="0" y="1561634"/>
                  </a:lnTo>
                  <a:lnTo>
                    <a:pt x="0" y="817201"/>
                  </a:lnTo>
                  <a:lnTo>
                    <a:pt x="2508" y="769851"/>
                  </a:lnTo>
                  <a:lnTo>
                    <a:pt x="9906" y="723552"/>
                  </a:lnTo>
                  <a:lnTo>
                    <a:pt x="22003" y="678635"/>
                  </a:lnTo>
                  <a:lnTo>
                    <a:pt x="38609" y="635431"/>
                  </a:lnTo>
                  <a:lnTo>
                    <a:pt x="59533" y="594271"/>
                  </a:lnTo>
                  <a:lnTo>
                    <a:pt x="84587" y="555485"/>
                  </a:lnTo>
                  <a:lnTo>
                    <a:pt x="113578" y="519404"/>
                  </a:lnTo>
                  <a:lnTo>
                    <a:pt x="146318" y="486359"/>
                  </a:lnTo>
                  <a:lnTo>
                    <a:pt x="182616" y="456681"/>
                  </a:lnTo>
                  <a:lnTo>
                    <a:pt x="222282" y="430700"/>
                  </a:lnTo>
                  <a:lnTo>
                    <a:pt x="859470" y="59971"/>
                  </a:lnTo>
                  <a:lnTo>
                    <a:pt x="901598" y="38383"/>
                  </a:lnTo>
                  <a:lnTo>
                    <a:pt x="945278" y="21592"/>
                  </a:lnTo>
                  <a:lnTo>
                    <a:pt x="990124" y="9598"/>
                  </a:lnTo>
                  <a:lnTo>
                    <a:pt x="1035746" y="2400"/>
                  </a:lnTo>
                  <a:lnTo>
                    <a:pt x="1081757" y="0"/>
                  </a:lnTo>
                  <a:lnTo>
                    <a:pt x="1127769" y="2396"/>
                  </a:lnTo>
                  <a:lnTo>
                    <a:pt x="1173392" y="9589"/>
                  </a:lnTo>
                  <a:lnTo>
                    <a:pt x="1218240" y="21580"/>
                  </a:lnTo>
                  <a:lnTo>
                    <a:pt x="1261924" y="38368"/>
                  </a:lnTo>
                  <a:lnTo>
                    <a:pt x="1304053" y="59953"/>
                  </a:lnTo>
                  <a:lnTo>
                    <a:pt x="1941244" y="430680"/>
                  </a:lnTo>
                  <a:lnTo>
                    <a:pt x="1980914" y="456660"/>
                  </a:lnTo>
                  <a:lnTo>
                    <a:pt x="2017216" y="486338"/>
                  </a:lnTo>
                  <a:lnTo>
                    <a:pt x="2049961" y="519383"/>
                  </a:lnTo>
                  <a:lnTo>
                    <a:pt x="2078957" y="555465"/>
                  </a:lnTo>
                  <a:lnTo>
                    <a:pt x="2104014" y="594253"/>
                  </a:lnTo>
                  <a:lnTo>
                    <a:pt x="2124942" y="635417"/>
                  </a:lnTo>
                  <a:lnTo>
                    <a:pt x="2141551" y="678624"/>
                  </a:lnTo>
                  <a:lnTo>
                    <a:pt x="2153650" y="723545"/>
                  </a:lnTo>
                  <a:lnTo>
                    <a:pt x="2161049" y="769849"/>
                  </a:lnTo>
                  <a:lnTo>
                    <a:pt x="2162131" y="791105"/>
                  </a:lnTo>
                </a:path>
              </a:pathLst>
            </a:custGeom>
            <a:ln w="2857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43981" y="5377504"/>
            <a:ext cx="2774928" cy="65172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0740193" y="2954560"/>
            <a:ext cx="118300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b="1" spc="-855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endParaRPr sz="8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16745" y="5470359"/>
            <a:ext cx="2630170" cy="429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-85" dirty="0">
                <a:solidFill>
                  <a:srgbClr val="112D4E"/>
                </a:solidFill>
                <a:latin typeface="Tahoma"/>
                <a:cs typeface="Tahoma"/>
              </a:rPr>
              <a:t>Staff</a:t>
            </a:r>
            <a:r>
              <a:rPr sz="2650" b="1" spc="-215" dirty="0">
                <a:solidFill>
                  <a:srgbClr val="112D4E"/>
                </a:solidFill>
                <a:latin typeface="Tahoma"/>
                <a:cs typeface="Tahoma"/>
              </a:rPr>
              <a:t> </a:t>
            </a:r>
            <a:r>
              <a:rPr sz="2650" b="1" spc="-150" dirty="0">
                <a:solidFill>
                  <a:srgbClr val="112D4E"/>
                </a:solidFill>
                <a:latin typeface="Tahoma"/>
                <a:cs typeface="Tahoma"/>
              </a:rPr>
              <a:t>Supervision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610133" y="2814200"/>
            <a:ext cx="3001010" cy="3194050"/>
            <a:chOff x="5610133" y="2814200"/>
            <a:chExt cx="3001010" cy="319405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3147" y="2841318"/>
              <a:ext cx="2857499" cy="314324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752961" y="2957078"/>
              <a:ext cx="2596515" cy="2908300"/>
            </a:xfrm>
            <a:custGeom>
              <a:avLst/>
              <a:gdLst/>
              <a:ahLst/>
              <a:cxnLst/>
              <a:rect l="l" t="t" r="r" b="b"/>
              <a:pathLst>
                <a:path w="2596515" h="2908300">
                  <a:moveTo>
                    <a:pt x="1297945" y="2908066"/>
                  </a:moveTo>
                  <a:lnTo>
                    <a:pt x="1251935" y="2905668"/>
                  </a:lnTo>
                  <a:lnTo>
                    <a:pt x="1206312" y="2898473"/>
                  </a:lnTo>
                  <a:lnTo>
                    <a:pt x="1161466" y="2886480"/>
                  </a:lnTo>
                  <a:lnTo>
                    <a:pt x="1117785" y="2869692"/>
                  </a:lnTo>
                  <a:lnTo>
                    <a:pt x="1075656" y="2848106"/>
                  </a:lnTo>
                  <a:lnTo>
                    <a:pt x="222288" y="2351600"/>
                  </a:lnTo>
                  <a:lnTo>
                    <a:pt x="182622" y="2325620"/>
                  </a:lnTo>
                  <a:lnTo>
                    <a:pt x="146323" y="2295941"/>
                  </a:lnTo>
                  <a:lnTo>
                    <a:pt x="113582" y="2262896"/>
                  </a:lnTo>
                  <a:lnTo>
                    <a:pt x="84589" y="2226815"/>
                  </a:lnTo>
                  <a:lnTo>
                    <a:pt x="59535" y="2188028"/>
                  </a:lnTo>
                  <a:lnTo>
                    <a:pt x="38609" y="2146867"/>
                  </a:lnTo>
                  <a:lnTo>
                    <a:pt x="22003" y="2103663"/>
                  </a:lnTo>
                  <a:lnTo>
                    <a:pt x="9906" y="2058745"/>
                  </a:lnTo>
                  <a:lnTo>
                    <a:pt x="2508" y="2012445"/>
                  </a:lnTo>
                  <a:lnTo>
                    <a:pt x="0" y="1965094"/>
                  </a:lnTo>
                  <a:lnTo>
                    <a:pt x="0" y="942972"/>
                  </a:lnTo>
                  <a:lnTo>
                    <a:pt x="2508" y="895620"/>
                  </a:lnTo>
                  <a:lnTo>
                    <a:pt x="9906" y="849321"/>
                  </a:lnTo>
                  <a:lnTo>
                    <a:pt x="22003" y="804403"/>
                  </a:lnTo>
                  <a:lnTo>
                    <a:pt x="38609" y="761198"/>
                  </a:lnTo>
                  <a:lnTo>
                    <a:pt x="59535" y="720037"/>
                  </a:lnTo>
                  <a:lnTo>
                    <a:pt x="84589" y="681251"/>
                  </a:lnTo>
                  <a:lnTo>
                    <a:pt x="113582" y="645169"/>
                  </a:lnTo>
                  <a:lnTo>
                    <a:pt x="146323" y="612124"/>
                  </a:lnTo>
                  <a:lnTo>
                    <a:pt x="182622" y="582446"/>
                  </a:lnTo>
                  <a:lnTo>
                    <a:pt x="222288" y="556465"/>
                  </a:lnTo>
                  <a:lnTo>
                    <a:pt x="1075656" y="59960"/>
                  </a:lnTo>
                  <a:lnTo>
                    <a:pt x="1117785" y="38374"/>
                  </a:lnTo>
                  <a:lnTo>
                    <a:pt x="1161466" y="21585"/>
                  </a:lnTo>
                  <a:lnTo>
                    <a:pt x="1206312" y="9593"/>
                  </a:lnTo>
                  <a:lnTo>
                    <a:pt x="1251935" y="2398"/>
                  </a:lnTo>
                  <a:lnTo>
                    <a:pt x="1297945" y="0"/>
                  </a:lnTo>
                  <a:lnTo>
                    <a:pt x="1343956" y="2398"/>
                  </a:lnTo>
                  <a:lnTo>
                    <a:pt x="1389578" y="9593"/>
                  </a:lnTo>
                  <a:lnTo>
                    <a:pt x="1434424" y="21585"/>
                  </a:lnTo>
                  <a:lnTo>
                    <a:pt x="1478105" y="38374"/>
                  </a:lnTo>
                  <a:lnTo>
                    <a:pt x="1520234" y="59960"/>
                  </a:lnTo>
                  <a:lnTo>
                    <a:pt x="2373603" y="556465"/>
                  </a:lnTo>
                  <a:lnTo>
                    <a:pt x="2413269" y="582446"/>
                  </a:lnTo>
                  <a:lnTo>
                    <a:pt x="2449568" y="612124"/>
                  </a:lnTo>
                  <a:lnTo>
                    <a:pt x="2482309" y="645169"/>
                  </a:lnTo>
                  <a:lnTo>
                    <a:pt x="2511301" y="681251"/>
                  </a:lnTo>
                  <a:lnTo>
                    <a:pt x="2536355" y="720037"/>
                  </a:lnTo>
                  <a:lnTo>
                    <a:pt x="2557281" y="761198"/>
                  </a:lnTo>
                  <a:lnTo>
                    <a:pt x="2573887" y="804403"/>
                  </a:lnTo>
                  <a:lnTo>
                    <a:pt x="2585985" y="849321"/>
                  </a:lnTo>
                  <a:lnTo>
                    <a:pt x="2593382" y="895620"/>
                  </a:lnTo>
                  <a:lnTo>
                    <a:pt x="2595891" y="942972"/>
                  </a:lnTo>
                  <a:lnTo>
                    <a:pt x="2595891" y="1965094"/>
                  </a:lnTo>
                  <a:lnTo>
                    <a:pt x="2593382" y="2012445"/>
                  </a:lnTo>
                  <a:lnTo>
                    <a:pt x="2585985" y="2058745"/>
                  </a:lnTo>
                  <a:lnTo>
                    <a:pt x="2573887" y="2103663"/>
                  </a:lnTo>
                  <a:lnTo>
                    <a:pt x="2557281" y="2146867"/>
                  </a:lnTo>
                  <a:lnTo>
                    <a:pt x="2536355" y="2188028"/>
                  </a:lnTo>
                  <a:lnTo>
                    <a:pt x="2511301" y="2226815"/>
                  </a:lnTo>
                  <a:lnTo>
                    <a:pt x="2482309" y="2262896"/>
                  </a:lnTo>
                  <a:lnTo>
                    <a:pt x="2449568" y="2295941"/>
                  </a:lnTo>
                  <a:lnTo>
                    <a:pt x="2413269" y="2325620"/>
                  </a:lnTo>
                  <a:lnTo>
                    <a:pt x="2373603" y="2351600"/>
                  </a:lnTo>
                  <a:lnTo>
                    <a:pt x="1520234" y="2848106"/>
                  </a:lnTo>
                  <a:lnTo>
                    <a:pt x="1478105" y="2869692"/>
                  </a:lnTo>
                  <a:lnTo>
                    <a:pt x="1434424" y="2886480"/>
                  </a:lnTo>
                  <a:lnTo>
                    <a:pt x="1389578" y="2898473"/>
                  </a:lnTo>
                  <a:lnTo>
                    <a:pt x="1343956" y="2905668"/>
                  </a:lnTo>
                  <a:lnTo>
                    <a:pt x="1297945" y="290806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53008" y="2957075"/>
              <a:ext cx="2595880" cy="2908300"/>
            </a:xfrm>
            <a:custGeom>
              <a:avLst/>
              <a:gdLst/>
              <a:ahLst/>
              <a:cxnLst/>
              <a:rect l="l" t="t" r="r" b="b"/>
              <a:pathLst>
                <a:path w="2595879" h="2908300">
                  <a:moveTo>
                    <a:pt x="1520160" y="59957"/>
                  </a:moveTo>
                  <a:lnTo>
                    <a:pt x="2373487" y="556438"/>
                  </a:lnTo>
                  <a:lnTo>
                    <a:pt x="2413151" y="582417"/>
                  </a:lnTo>
                  <a:lnTo>
                    <a:pt x="2449448" y="612094"/>
                  </a:lnTo>
                  <a:lnTo>
                    <a:pt x="2482188" y="645138"/>
                  </a:lnTo>
                  <a:lnTo>
                    <a:pt x="2511179" y="681217"/>
                  </a:lnTo>
                  <a:lnTo>
                    <a:pt x="2536232" y="720002"/>
                  </a:lnTo>
                  <a:lnTo>
                    <a:pt x="2557156" y="761161"/>
                  </a:lnTo>
                  <a:lnTo>
                    <a:pt x="2573762" y="804364"/>
                  </a:lnTo>
                  <a:lnTo>
                    <a:pt x="2585859" y="849279"/>
                  </a:lnTo>
                  <a:lnTo>
                    <a:pt x="2593256" y="895577"/>
                  </a:lnTo>
                  <a:lnTo>
                    <a:pt x="2595765" y="942926"/>
                  </a:lnTo>
                  <a:lnTo>
                    <a:pt x="2595765" y="1964998"/>
                  </a:lnTo>
                  <a:lnTo>
                    <a:pt x="2593256" y="2012347"/>
                  </a:lnTo>
                  <a:lnTo>
                    <a:pt x="2585859" y="2058644"/>
                  </a:lnTo>
                  <a:lnTo>
                    <a:pt x="2573762" y="2103560"/>
                  </a:lnTo>
                  <a:lnTo>
                    <a:pt x="2557156" y="2146763"/>
                  </a:lnTo>
                  <a:lnTo>
                    <a:pt x="2536232" y="2187922"/>
                  </a:lnTo>
                  <a:lnTo>
                    <a:pt x="2511179" y="2226706"/>
                  </a:lnTo>
                  <a:lnTo>
                    <a:pt x="2482188" y="2262786"/>
                  </a:lnTo>
                  <a:lnTo>
                    <a:pt x="2449448" y="2295829"/>
                  </a:lnTo>
                  <a:lnTo>
                    <a:pt x="2413151" y="2325506"/>
                  </a:lnTo>
                  <a:lnTo>
                    <a:pt x="2373487" y="2351486"/>
                  </a:lnTo>
                  <a:lnTo>
                    <a:pt x="1520160" y="2847967"/>
                  </a:lnTo>
                  <a:lnTo>
                    <a:pt x="1478033" y="2869551"/>
                  </a:lnTo>
                  <a:lnTo>
                    <a:pt x="1434354" y="2886340"/>
                  </a:lnTo>
                  <a:lnTo>
                    <a:pt x="1389510" y="2898331"/>
                  </a:lnTo>
                  <a:lnTo>
                    <a:pt x="1343890" y="2905526"/>
                  </a:lnTo>
                  <a:lnTo>
                    <a:pt x="1297882" y="2907924"/>
                  </a:lnTo>
                  <a:lnTo>
                    <a:pt x="1251874" y="2905526"/>
                  </a:lnTo>
                  <a:lnTo>
                    <a:pt x="1206254" y="2898331"/>
                  </a:lnTo>
                  <a:lnTo>
                    <a:pt x="1161410" y="2886340"/>
                  </a:lnTo>
                  <a:lnTo>
                    <a:pt x="1117731" y="2869551"/>
                  </a:lnTo>
                  <a:lnTo>
                    <a:pt x="1075604" y="2847966"/>
                  </a:lnTo>
                  <a:lnTo>
                    <a:pt x="222277" y="2351486"/>
                  </a:lnTo>
                  <a:lnTo>
                    <a:pt x="182613" y="2325506"/>
                  </a:lnTo>
                  <a:lnTo>
                    <a:pt x="146315" y="2295829"/>
                  </a:lnTo>
                  <a:lnTo>
                    <a:pt x="113576" y="2262786"/>
                  </a:lnTo>
                  <a:lnTo>
                    <a:pt x="84585" y="2226706"/>
                  </a:lnTo>
                  <a:lnTo>
                    <a:pt x="59532" y="2187922"/>
                  </a:lnTo>
                  <a:lnTo>
                    <a:pt x="38608" y="2146763"/>
                  </a:lnTo>
                  <a:lnTo>
                    <a:pt x="22002" y="2103560"/>
                  </a:lnTo>
                  <a:lnTo>
                    <a:pt x="9905" y="2058644"/>
                  </a:lnTo>
                  <a:lnTo>
                    <a:pt x="2508" y="2012347"/>
                  </a:lnTo>
                  <a:lnTo>
                    <a:pt x="0" y="1964998"/>
                  </a:lnTo>
                  <a:lnTo>
                    <a:pt x="0" y="942926"/>
                  </a:lnTo>
                  <a:lnTo>
                    <a:pt x="2508" y="895577"/>
                  </a:lnTo>
                  <a:lnTo>
                    <a:pt x="9905" y="849279"/>
                  </a:lnTo>
                  <a:lnTo>
                    <a:pt x="22002" y="804364"/>
                  </a:lnTo>
                  <a:lnTo>
                    <a:pt x="38608" y="761161"/>
                  </a:lnTo>
                  <a:lnTo>
                    <a:pt x="59532" y="720002"/>
                  </a:lnTo>
                  <a:lnTo>
                    <a:pt x="84585" y="681217"/>
                  </a:lnTo>
                  <a:lnTo>
                    <a:pt x="113576" y="645138"/>
                  </a:lnTo>
                  <a:lnTo>
                    <a:pt x="146315" y="612094"/>
                  </a:lnTo>
                  <a:lnTo>
                    <a:pt x="182613" y="582418"/>
                  </a:lnTo>
                  <a:lnTo>
                    <a:pt x="222277" y="556438"/>
                  </a:lnTo>
                  <a:lnTo>
                    <a:pt x="1075604" y="59957"/>
                  </a:lnTo>
                  <a:lnTo>
                    <a:pt x="1117731" y="38373"/>
                  </a:lnTo>
                  <a:lnTo>
                    <a:pt x="1161410" y="21584"/>
                  </a:lnTo>
                  <a:lnTo>
                    <a:pt x="1206254" y="9593"/>
                  </a:lnTo>
                  <a:lnTo>
                    <a:pt x="1251874" y="2398"/>
                  </a:lnTo>
                  <a:lnTo>
                    <a:pt x="1297882" y="0"/>
                  </a:lnTo>
                  <a:lnTo>
                    <a:pt x="1343890" y="2398"/>
                  </a:lnTo>
                  <a:lnTo>
                    <a:pt x="1389510" y="9593"/>
                  </a:lnTo>
                  <a:lnTo>
                    <a:pt x="1434354" y="21584"/>
                  </a:lnTo>
                  <a:lnTo>
                    <a:pt x="1478033" y="38372"/>
                  </a:lnTo>
                  <a:lnTo>
                    <a:pt x="1520160" y="59957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9128" y="3240735"/>
              <a:ext cx="2163557" cy="23788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969128" y="3240734"/>
              <a:ext cx="2162175" cy="2379345"/>
            </a:xfrm>
            <a:custGeom>
              <a:avLst/>
              <a:gdLst/>
              <a:ahLst/>
              <a:cxnLst/>
              <a:rect l="l" t="t" r="r" b="b"/>
              <a:pathLst>
                <a:path w="2162175" h="2379345">
                  <a:moveTo>
                    <a:pt x="2162155" y="1587750"/>
                  </a:moveTo>
                  <a:lnTo>
                    <a:pt x="2153653" y="1655295"/>
                  </a:lnTo>
                  <a:lnTo>
                    <a:pt x="2141555" y="1700217"/>
                  </a:lnTo>
                  <a:lnTo>
                    <a:pt x="2124946" y="1743425"/>
                  </a:lnTo>
                  <a:lnTo>
                    <a:pt x="2104019" y="1784590"/>
                  </a:lnTo>
                  <a:lnTo>
                    <a:pt x="2078962" y="1823379"/>
                  </a:lnTo>
                  <a:lnTo>
                    <a:pt x="2049966" y="1859462"/>
                  </a:lnTo>
                  <a:lnTo>
                    <a:pt x="2017221" y="1892509"/>
                  </a:lnTo>
                  <a:lnTo>
                    <a:pt x="1980918" y="1922188"/>
                  </a:lnTo>
                  <a:lnTo>
                    <a:pt x="1941250" y="1948168"/>
                  </a:lnTo>
                  <a:lnTo>
                    <a:pt x="1304059" y="2318897"/>
                  </a:lnTo>
                  <a:lnTo>
                    <a:pt x="1261927" y="2340483"/>
                  </a:lnTo>
                  <a:lnTo>
                    <a:pt x="1218242" y="2357271"/>
                  </a:lnTo>
                  <a:lnTo>
                    <a:pt x="1173393" y="2369262"/>
                  </a:lnTo>
                  <a:lnTo>
                    <a:pt x="1127768" y="2376456"/>
                  </a:lnTo>
                  <a:lnTo>
                    <a:pt x="1081755" y="2378852"/>
                  </a:lnTo>
                  <a:lnTo>
                    <a:pt x="1035742" y="2376451"/>
                  </a:lnTo>
                  <a:lnTo>
                    <a:pt x="990119" y="2369252"/>
                  </a:lnTo>
                  <a:lnTo>
                    <a:pt x="945272" y="2357257"/>
                  </a:lnTo>
                  <a:lnTo>
                    <a:pt x="901591" y="2340464"/>
                  </a:lnTo>
                  <a:lnTo>
                    <a:pt x="859463" y="2318877"/>
                  </a:lnTo>
                  <a:lnTo>
                    <a:pt x="222274" y="1948148"/>
                  </a:lnTo>
                  <a:lnTo>
                    <a:pt x="182607" y="1922165"/>
                  </a:lnTo>
                  <a:lnTo>
                    <a:pt x="146309" y="1892485"/>
                  </a:lnTo>
                  <a:lnTo>
                    <a:pt x="113570" y="1859438"/>
                  </a:lnTo>
                  <a:lnTo>
                    <a:pt x="84579" y="1823355"/>
                  </a:lnTo>
                  <a:lnTo>
                    <a:pt x="59526" y="1784568"/>
                  </a:lnTo>
                  <a:lnTo>
                    <a:pt x="38603" y="1743406"/>
                  </a:lnTo>
                  <a:lnTo>
                    <a:pt x="21998" y="1700201"/>
                  </a:lnTo>
                  <a:lnTo>
                    <a:pt x="9903" y="1655284"/>
                  </a:lnTo>
                  <a:lnTo>
                    <a:pt x="2507" y="1608984"/>
                  </a:lnTo>
                  <a:lnTo>
                    <a:pt x="0" y="1561634"/>
                  </a:lnTo>
                  <a:lnTo>
                    <a:pt x="0" y="817202"/>
                  </a:lnTo>
                  <a:lnTo>
                    <a:pt x="2508" y="769851"/>
                  </a:lnTo>
                  <a:lnTo>
                    <a:pt x="9906" y="723552"/>
                  </a:lnTo>
                  <a:lnTo>
                    <a:pt x="22002" y="678635"/>
                  </a:lnTo>
                  <a:lnTo>
                    <a:pt x="38608" y="635431"/>
                  </a:lnTo>
                  <a:lnTo>
                    <a:pt x="59533" y="594271"/>
                  </a:lnTo>
                  <a:lnTo>
                    <a:pt x="84587" y="555485"/>
                  </a:lnTo>
                  <a:lnTo>
                    <a:pt x="113578" y="519404"/>
                  </a:lnTo>
                  <a:lnTo>
                    <a:pt x="146318" y="486359"/>
                  </a:lnTo>
                  <a:lnTo>
                    <a:pt x="182616" y="456681"/>
                  </a:lnTo>
                  <a:lnTo>
                    <a:pt x="222282" y="430700"/>
                  </a:lnTo>
                  <a:lnTo>
                    <a:pt x="859470" y="59971"/>
                  </a:lnTo>
                  <a:lnTo>
                    <a:pt x="901598" y="38383"/>
                  </a:lnTo>
                  <a:lnTo>
                    <a:pt x="945278" y="21592"/>
                  </a:lnTo>
                  <a:lnTo>
                    <a:pt x="990124" y="9598"/>
                  </a:lnTo>
                  <a:lnTo>
                    <a:pt x="1035746" y="2400"/>
                  </a:lnTo>
                  <a:lnTo>
                    <a:pt x="1081757" y="0"/>
                  </a:lnTo>
                  <a:lnTo>
                    <a:pt x="1127769" y="2396"/>
                  </a:lnTo>
                  <a:lnTo>
                    <a:pt x="1173393" y="9589"/>
                  </a:lnTo>
                  <a:lnTo>
                    <a:pt x="1218240" y="21580"/>
                  </a:lnTo>
                  <a:lnTo>
                    <a:pt x="1261924" y="38368"/>
                  </a:lnTo>
                  <a:lnTo>
                    <a:pt x="1304053" y="59953"/>
                  </a:lnTo>
                  <a:lnTo>
                    <a:pt x="1941244" y="430680"/>
                  </a:lnTo>
                  <a:lnTo>
                    <a:pt x="1980914" y="456660"/>
                  </a:lnTo>
                  <a:lnTo>
                    <a:pt x="2017216" y="486338"/>
                  </a:lnTo>
                  <a:lnTo>
                    <a:pt x="2049961" y="519383"/>
                  </a:lnTo>
                  <a:lnTo>
                    <a:pt x="2078957" y="555465"/>
                  </a:lnTo>
                  <a:lnTo>
                    <a:pt x="2104014" y="594254"/>
                  </a:lnTo>
                  <a:lnTo>
                    <a:pt x="2124942" y="635417"/>
                  </a:lnTo>
                  <a:lnTo>
                    <a:pt x="2141551" y="678624"/>
                  </a:lnTo>
                  <a:lnTo>
                    <a:pt x="2153650" y="723545"/>
                  </a:lnTo>
                  <a:lnTo>
                    <a:pt x="2161049" y="769849"/>
                  </a:lnTo>
                  <a:lnTo>
                    <a:pt x="2162131" y="791105"/>
                  </a:lnTo>
                </a:path>
              </a:pathLst>
            </a:custGeom>
            <a:ln w="2857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63163" y="6077464"/>
            <a:ext cx="2774928" cy="651726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448659" y="3686997"/>
            <a:ext cx="120459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b="1" spc="-775" dirty="0">
                <a:solidFill>
                  <a:srgbClr val="FFFFFF"/>
                </a:solidFill>
                <a:latin typeface="Tahoma"/>
                <a:cs typeface="Tahoma"/>
              </a:rPr>
              <a:t>02</a:t>
            </a:r>
            <a:endParaRPr sz="8400">
              <a:latin typeface="Tahoma"/>
              <a:cs typeface="Tahom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171564" y="2814200"/>
            <a:ext cx="2984500" cy="3194050"/>
            <a:chOff x="14171564" y="2814200"/>
            <a:chExt cx="2984500" cy="319405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98540" y="2841318"/>
              <a:ext cx="2857499" cy="31432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314390" y="2957078"/>
              <a:ext cx="2596515" cy="2908300"/>
            </a:xfrm>
            <a:custGeom>
              <a:avLst/>
              <a:gdLst/>
              <a:ahLst/>
              <a:cxnLst/>
              <a:rect l="l" t="t" r="r" b="b"/>
              <a:pathLst>
                <a:path w="2596515" h="2908300">
                  <a:moveTo>
                    <a:pt x="1297945" y="2908066"/>
                  </a:moveTo>
                  <a:lnTo>
                    <a:pt x="1251935" y="2905668"/>
                  </a:lnTo>
                  <a:lnTo>
                    <a:pt x="1206312" y="2898473"/>
                  </a:lnTo>
                  <a:lnTo>
                    <a:pt x="1161466" y="2886480"/>
                  </a:lnTo>
                  <a:lnTo>
                    <a:pt x="1117785" y="2869692"/>
                  </a:lnTo>
                  <a:lnTo>
                    <a:pt x="1075656" y="2848106"/>
                  </a:lnTo>
                  <a:lnTo>
                    <a:pt x="222288" y="2351600"/>
                  </a:lnTo>
                  <a:lnTo>
                    <a:pt x="182621" y="2325620"/>
                  </a:lnTo>
                  <a:lnTo>
                    <a:pt x="146323" y="2295941"/>
                  </a:lnTo>
                  <a:lnTo>
                    <a:pt x="113582" y="2262896"/>
                  </a:lnTo>
                  <a:lnTo>
                    <a:pt x="84589" y="2226815"/>
                  </a:lnTo>
                  <a:lnTo>
                    <a:pt x="59535" y="2188028"/>
                  </a:lnTo>
                  <a:lnTo>
                    <a:pt x="38610" y="2146867"/>
                  </a:lnTo>
                  <a:lnTo>
                    <a:pt x="22003" y="2103663"/>
                  </a:lnTo>
                  <a:lnTo>
                    <a:pt x="9906" y="2058745"/>
                  </a:lnTo>
                  <a:lnTo>
                    <a:pt x="2508" y="2012445"/>
                  </a:lnTo>
                  <a:lnTo>
                    <a:pt x="0" y="1965094"/>
                  </a:lnTo>
                  <a:lnTo>
                    <a:pt x="0" y="942972"/>
                  </a:lnTo>
                  <a:lnTo>
                    <a:pt x="2508" y="895620"/>
                  </a:lnTo>
                  <a:lnTo>
                    <a:pt x="9906" y="849321"/>
                  </a:lnTo>
                  <a:lnTo>
                    <a:pt x="22003" y="804403"/>
                  </a:lnTo>
                  <a:lnTo>
                    <a:pt x="38610" y="761198"/>
                  </a:lnTo>
                  <a:lnTo>
                    <a:pt x="59535" y="720037"/>
                  </a:lnTo>
                  <a:lnTo>
                    <a:pt x="84589" y="681251"/>
                  </a:lnTo>
                  <a:lnTo>
                    <a:pt x="113582" y="645169"/>
                  </a:lnTo>
                  <a:lnTo>
                    <a:pt x="146323" y="612124"/>
                  </a:lnTo>
                  <a:lnTo>
                    <a:pt x="182621" y="582446"/>
                  </a:lnTo>
                  <a:lnTo>
                    <a:pt x="222288" y="556465"/>
                  </a:lnTo>
                  <a:lnTo>
                    <a:pt x="1075656" y="59960"/>
                  </a:lnTo>
                  <a:lnTo>
                    <a:pt x="1117785" y="38374"/>
                  </a:lnTo>
                  <a:lnTo>
                    <a:pt x="1161466" y="21585"/>
                  </a:lnTo>
                  <a:lnTo>
                    <a:pt x="1206312" y="9593"/>
                  </a:lnTo>
                  <a:lnTo>
                    <a:pt x="1251935" y="2398"/>
                  </a:lnTo>
                  <a:lnTo>
                    <a:pt x="1297945" y="0"/>
                  </a:lnTo>
                  <a:lnTo>
                    <a:pt x="1343956" y="2398"/>
                  </a:lnTo>
                  <a:lnTo>
                    <a:pt x="1389578" y="9593"/>
                  </a:lnTo>
                  <a:lnTo>
                    <a:pt x="1434424" y="21585"/>
                  </a:lnTo>
                  <a:lnTo>
                    <a:pt x="1478105" y="38374"/>
                  </a:lnTo>
                  <a:lnTo>
                    <a:pt x="1520234" y="59960"/>
                  </a:lnTo>
                  <a:lnTo>
                    <a:pt x="2373603" y="556465"/>
                  </a:lnTo>
                  <a:lnTo>
                    <a:pt x="2413270" y="582446"/>
                  </a:lnTo>
                  <a:lnTo>
                    <a:pt x="2449568" y="612124"/>
                  </a:lnTo>
                  <a:lnTo>
                    <a:pt x="2482309" y="645169"/>
                  </a:lnTo>
                  <a:lnTo>
                    <a:pt x="2511302" y="681251"/>
                  </a:lnTo>
                  <a:lnTo>
                    <a:pt x="2536356" y="720037"/>
                  </a:lnTo>
                  <a:lnTo>
                    <a:pt x="2557281" y="761198"/>
                  </a:lnTo>
                  <a:lnTo>
                    <a:pt x="2573888" y="804403"/>
                  </a:lnTo>
                  <a:lnTo>
                    <a:pt x="2585985" y="849321"/>
                  </a:lnTo>
                  <a:lnTo>
                    <a:pt x="2593383" y="895620"/>
                  </a:lnTo>
                  <a:lnTo>
                    <a:pt x="2595891" y="942972"/>
                  </a:lnTo>
                  <a:lnTo>
                    <a:pt x="2595891" y="1965094"/>
                  </a:lnTo>
                  <a:lnTo>
                    <a:pt x="2593383" y="2012445"/>
                  </a:lnTo>
                  <a:lnTo>
                    <a:pt x="2585985" y="2058745"/>
                  </a:lnTo>
                  <a:lnTo>
                    <a:pt x="2573888" y="2103663"/>
                  </a:lnTo>
                  <a:lnTo>
                    <a:pt x="2557281" y="2146867"/>
                  </a:lnTo>
                  <a:lnTo>
                    <a:pt x="2536356" y="2188028"/>
                  </a:lnTo>
                  <a:lnTo>
                    <a:pt x="2511302" y="2226815"/>
                  </a:lnTo>
                  <a:lnTo>
                    <a:pt x="2482309" y="2262896"/>
                  </a:lnTo>
                  <a:lnTo>
                    <a:pt x="2449568" y="2295941"/>
                  </a:lnTo>
                  <a:lnTo>
                    <a:pt x="2413270" y="2325620"/>
                  </a:lnTo>
                  <a:lnTo>
                    <a:pt x="2373603" y="2351600"/>
                  </a:lnTo>
                  <a:lnTo>
                    <a:pt x="1520234" y="2848106"/>
                  </a:lnTo>
                  <a:lnTo>
                    <a:pt x="1478105" y="2869692"/>
                  </a:lnTo>
                  <a:lnTo>
                    <a:pt x="1434424" y="2886480"/>
                  </a:lnTo>
                  <a:lnTo>
                    <a:pt x="1389578" y="2898473"/>
                  </a:lnTo>
                  <a:lnTo>
                    <a:pt x="1343956" y="2905668"/>
                  </a:lnTo>
                  <a:lnTo>
                    <a:pt x="1297945" y="290806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14439" y="2957075"/>
              <a:ext cx="2595880" cy="2908300"/>
            </a:xfrm>
            <a:custGeom>
              <a:avLst/>
              <a:gdLst/>
              <a:ahLst/>
              <a:cxnLst/>
              <a:rect l="l" t="t" r="r" b="b"/>
              <a:pathLst>
                <a:path w="2595880" h="2908300">
                  <a:moveTo>
                    <a:pt x="1520160" y="59957"/>
                  </a:moveTo>
                  <a:lnTo>
                    <a:pt x="2373486" y="556438"/>
                  </a:lnTo>
                  <a:lnTo>
                    <a:pt x="2413151" y="582418"/>
                  </a:lnTo>
                  <a:lnTo>
                    <a:pt x="2449448" y="612094"/>
                  </a:lnTo>
                  <a:lnTo>
                    <a:pt x="2482187" y="645138"/>
                  </a:lnTo>
                  <a:lnTo>
                    <a:pt x="2511179" y="681217"/>
                  </a:lnTo>
                  <a:lnTo>
                    <a:pt x="2536232" y="720002"/>
                  </a:lnTo>
                  <a:lnTo>
                    <a:pt x="2557156" y="761161"/>
                  </a:lnTo>
                  <a:lnTo>
                    <a:pt x="2573762" y="804364"/>
                  </a:lnTo>
                  <a:lnTo>
                    <a:pt x="2585859" y="849279"/>
                  </a:lnTo>
                  <a:lnTo>
                    <a:pt x="2593256" y="895577"/>
                  </a:lnTo>
                  <a:lnTo>
                    <a:pt x="2595764" y="942926"/>
                  </a:lnTo>
                  <a:lnTo>
                    <a:pt x="2595764" y="1964998"/>
                  </a:lnTo>
                  <a:lnTo>
                    <a:pt x="2593256" y="2012347"/>
                  </a:lnTo>
                  <a:lnTo>
                    <a:pt x="2585859" y="2058644"/>
                  </a:lnTo>
                  <a:lnTo>
                    <a:pt x="2573762" y="2103560"/>
                  </a:lnTo>
                  <a:lnTo>
                    <a:pt x="2557156" y="2146763"/>
                  </a:lnTo>
                  <a:lnTo>
                    <a:pt x="2536232" y="2187922"/>
                  </a:lnTo>
                  <a:lnTo>
                    <a:pt x="2511179" y="2226706"/>
                  </a:lnTo>
                  <a:lnTo>
                    <a:pt x="2482188" y="2262786"/>
                  </a:lnTo>
                  <a:lnTo>
                    <a:pt x="2449448" y="2295829"/>
                  </a:lnTo>
                  <a:lnTo>
                    <a:pt x="2413151" y="2325506"/>
                  </a:lnTo>
                  <a:lnTo>
                    <a:pt x="2373486" y="2351486"/>
                  </a:lnTo>
                  <a:lnTo>
                    <a:pt x="1520160" y="2847967"/>
                  </a:lnTo>
                  <a:lnTo>
                    <a:pt x="1478033" y="2869551"/>
                  </a:lnTo>
                  <a:lnTo>
                    <a:pt x="1434354" y="2886340"/>
                  </a:lnTo>
                  <a:lnTo>
                    <a:pt x="1389510" y="2898331"/>
                  </a:lnTo>
                  <a:lnTo>
                    <a:pt x="1343890" y="2905526"/>
                  </a:lnTo>
                  <a:lnTo>
                    <a:pt x="1297882" y="2907924"/>
                  </a:lnTo>
                  <a:lnTo>
                    <a:pt x="1251874" y="2905526"/>
                  </a:lnTo>
                  <a:lnTo>
                    <a:pt x="1206253" y="2898331"/>
                  </a:lnTo>
                  <a:lnTo>
                    <a:pt x="1161410" y="2886340"/>
                  </a:lnTo>
                  <a:lnTo>
                    <a:pt x="1117730" y="2869551"/>
                  </a:lnTo>
                  <a:lnTo>
                    <a:pt x="1075604" y="2847967"/>
                  </a:lnTo>
                  <a:lnTo>
                    <a:pt x="222277" y="2351486"/>
                  </a:lnTo>
                  <a:lnTo>
                    <a:pt x="182612" y="2325506"/>
                  </a:lnTo>
                  <a:lnTo>
                    <a:pt x="146315" y="2295829"/>
                  </a:lnTo>
                  <a:lnTo>
                    <a:pt x="113576" y="2262786"/>
                  </a:lnTo>
                  <a:lnTo>
                    <a:pt x="84585" y="2226706"/>
                  </a:lnTo>
                  <a:lnTo>
                    <a:pt x="59532" y="2187922"/>
                  </a:lnTo>
                  <a:lnTo>
                    <a:pt x="38607" y="2146763"/>
                  </a:lnTo>
                  <a:lnTo>
                    <a:pt x="22002" y="2103560"/>
                  </a:lnTo>
                  <a:lnTo>
                    <a:pt x="9905" y="2058644"/>
                  </a:lnTo>
                  <a:lnTo>
                    <a:pt x="2508" y="2012347"/>
                  </a:lnTo>
                  <a:lnTo>
                    <a:pt x="0" y="1964998"/>
                  </a:lnTo>
                  <a:lnTo>
                    <a:pt x="0" y="942926"/>
                  </a:lnTo>
                  <a:lnTo>
                    <a:pt x="2508" y="895577"/>
                  </a:lnTo>
                  <a:lnTo>
                    <a:pt x="9905" y="849279"/>
                  </a:lnTo>
                  <a:lnTo>
                    <a:pt x="22002" y="804364"/>
                  </a:lnTo>
                  <a:lnTo>
                    <a:pt x="38608" y="761161"/>
                  </a:lnTo>
                  <a:lnTo>
                    <a:pt x="59532" y="720002"/>
                  </a:lnTo>
                  <a:lnTo>
                    <a:pt x="84585" y="681217"/>
                  </a:lnTo>
                  <a:lnTo>
                    <a:pt x="113576" y="645138"/>
                  </a:lnTo>
                  <a:lnTo>
                    <a:pt x="146315" y="612094"/>
                  </a:lnTo>
                  <a:lnTo>
                    <a:pt x="182612" y="582417"/>
                  </a:lnTo>
                  <a:lnTo>
                    <a:pt x="222277" y="556438"/>
                  </a:lnTo>
                  <a:lnTo>
                    <a:pt x="1075604" y="59957"/>
                  </a:lnTo>
                  <a:lnTo>
                    <a:pt x="1117730" y="38372"/>
                  </a:lnTo>
                  <a:lnTo>
                    <a:pt x="1161410" y="21584"/>
                  </a:lnTo>
                  <a:lnTo>
                    <a:pt x="1206253" y="9593"/>
                  </a:lnTo>
                  <a:lnTo>
                    <a:pt x="1251874" y="2398"/>
                  </a:lnTo>
                  <a:lnTo>
                    <a:pt x="1297882" y="0"/>
                  </a:lnTo>
                  <a:lnTo>
                    <a:pt x="1343890" y="2398"/>
                  </a:lnTo>
                  <a:lnTo>
                    <a:pt x="1389510" y="9593"/>
                  </a:lnTo>
                  <a:lnTo>
                    <a:pt x="1434354" y="21584"/>
                  </a:lnTo>
                  <a:lnTo>
                    <a:pt x="1478033" y="38372"/>
                  </a:lnTo>
                  <a:lnTo>
                    <a:pt x="1520160" y="59957"/>
                  </a:lnTo>
                </a:path>
              </a:pathLst>
            </a:custGeom>
            <a:ln w="285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0558" y="3240735"/>
              <a:ext cx="2163557" cy="237885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4530559" y="3240734"/>
              <a:ext cx="2162175" cy="2379345"/>
            </a:xfrm>
            <a:custGeom>
              <a:avLst/>
              <a:gdLst/>
              <a:ahLst/>
              <a:cxnLst/>
              <a:rect l="l" t="t" r="r" b="b"/>
              <a:pathLst>
                <a:path w="2162175" h="2379345">
                  <a:moveTo>
                    <a:pt x="2162155" y="1587756"/>
                  </a:moveTo>
                  <a:lnTo>
                    <a:pt x="2153653" y="1655295"/>
                  </a:lnTo>
                  <a:lnTo>
                    <a:pt x="2141555" y="1700217"/>
                  </a:lnTo>
                  <a:lnTo>
                    <a:pt x="2124947" y="1743426"/>
                  </a:lnTo>
                  <a:lnTo>
                    <a:pt x="2104019" y="1784590"/>
                  </a:lnTo>
                  <a:lnTo>
                    <a:pt x="2078962" y="1823379"/>
                  </a:lnTo>
                  <a:lnTo>
                    <a:pt x="2049966" y="1859463"/>
                  </a:lnTo>
                  <a:lnTo>
                    <a:pt x="2017221" y="1892509"/>
                  </a:lnTo>
                  <a:lnTo>
                    <a:pt x="1980918" y="1922188"/>
                  </a:lnTo>
                  <a:lnTo>
                    <a:pt x="1941250" y="1948168"/>
                  </a:lnTo>
                  <a:lnTo>
                    <a:pt x="1304059" y="2318897"/>
                  </a:lnTo>
                  <a:lnTo>
                    <a:pt x="1261927" y="2340483"/>
                  </a:lnTo>
                  <a:lnTo>
                    <a:pt x="1218242" y="2357271"/>
                  </a:lnTo>
                  <a:lnTo>
                    <a:pt x="1173393" y="2369262"/>
                  </a:lnTo>
                  <a:lnTo>
                    <a:pt x="1127768" y="2376456"/>
                  </a:lnTo>
                  <a:lnTo>
                    <a:pt x="1081755" y="2378852"/>
                  </a:lnTo>
                  <a:lnTo>
                    <a:pt x="1035742" y="2376451"/>
                  </a:lnTo>
                  <a:lnTo>
                    <a:pt x="990119" y="2369252"/>
                  </a:lnTo>
                  <a:lnTo>
                    <a:pt x="945272" y="2357257"/>
                  </a:lnTo>
                  <a:lnTo>
                    <a:pt x="901591" y="2340464"/>
                  </a:lnTo>
                  <a:lnTo>
                    <a:pt x="859463" y="2318877"/>
                  </a:lnTo>
                  <a:lnTo>
                    <a:pt x="222273" y="1948148"/>
                  </a:lnTo>
                  <a:lnTo>
                    <a:pt x="182607" y="1922165"/>
                  </a:lnTo>
                  <a:lnTo>
                    <a:pt x="146309" y="1892485"/>
                  </a:lnTo>
                  <a:lnTo>
                    <a:pt x="113570" y="1859438"/>
                  </a:lnTo>
                  <a:lnTo>
                    <a:pt x="84579" y="1823355"/>
                  </a:lnTo>
                  <a:lnTo>
                    <a:pt x="59526" y="1784568"/>
                  </a:lnTo>
                  <a:lnTo>
                    <a:pt x="38603" y="1743406"/>
                  </a:lnTo>
                  <a:lnTo>
                    <a:pt x="21998" y="1700201"/>
                  </a:lnTo>
                  <a:lnTo>
                    <a:pt x="9903" y="1655284"/>
                  </a:lnTo>
                  <a:lnTo>
                    <a:pt x="2507" y="1608984"/>
                  </a:lnTo>
                  <a:lnTo>
                    <a:pt x="0" y="1561634"/>
                  </a:lnTo>
                  <a:lnTo>
                    <a:pt x="0" y="817202"/>
                  </a:lnTo>
                  <a:lnTo>
                    <a:pt x="2508" y="769851"/>
                  </a:lnTo>
                  <a:lnTo>
                    <a:pt x="9906" y="723552"/>
                  </a:lnTo>
                  <a:lnTo>
                    <a:pt x="22003" y="678635"/>
                  </a:lnTo>
                  <a:lnTo>
                    <a:pt x="38609" y="635432"/>
                  </a:lnTo>
                  <a:lnTo>
                    <a:pt x="59533" y="594271"/>
                  </a:lnTo>
                  <a:lnTo>
                    <a:pt x="84587" y="555485"/>
                  </a:lnTo>
                  <a:lnTo>
                    <a:pt x="113578" y="519404"/>
                  </a:lnTo>
                  <a:lnTo>
                    <a:pt x="146318" y="486359"/>
                  </a:lnTo>
                  <a:lnTo>
                    <a:pt x="182616" y="456681"/>
                  </a:lnTo>
                  <a:lnTo>
                    <a:pt x="222282" y="430700"/>
                  </a:lnTo>
                  <a:lnTo>
                    <a:pt x="859470" y="59971"/>
                  </a:lnTo>
                  <a:lnTo>
                    <a:pt x="901598" y="38383"/>
                  </a:lnTo>
                  <a:lnTo>
                    <a:pt x="945278" y="21592"/>
                  </a:lnTo>
                  <a:lnTo>
                    <a:pt x="990124" y="9598"/>
                  </a:lnTo>
                  <a:lnTo>
                    <a:pt x="1035746" y="2400"/>
                  </a:lnTo>
                  <a:lnTo>
                    <a:pt x="1081757" y="0"/>
                  </a:lnTo>
                  <a:lnTo>
                    <a:pt x="1127769" y="2396"/>
                  </a:lnTo>
                  <a:lnTo>
                    <a:pt x="1173392" y="9589"/>
                  </a:lnTo>
                  <a:lnTo>
                    <a:pt x="1218240" y="21580"/>
                  </a:lnTo>
                  <a:lnTo>
                    <a:pt x="1261924" y="38368"/>
                  </a:lnTo>
                  <a:lnTo>
                    <a:pt x="1304053" y="59953"/>
                  </a:lnTo>
                  <a:lnTo>
                    <a:pt x="1941244" y="430680"/>
                  </a:lnTo>
                  <a:lnTo>
                    <a:pt x="1980914" y="456659"/>
                  </a:lnTo>
                  <a:lnTo>
                    <a:pt x="2017217" y="486337"/>
                  </a:lnTo>
                  <a:lnTo>
                    <a:pt x="2049961" y="519383"/>
                  </a:lnTo>
                  <a:lnTo>
                    <a:pt x="2078957" y="555465"/>
                  </a:lnTo>
                  <a:lnTo>
                    <a:pt x="2104015" y="594253"/>
                  </a:lnTo>
                  <a:lnTo>
                    <a:pt x="2124943" y="635417"/>
                  </a:lnTo>
                  <a:lnTo>
                    <a:pt x="2141551" y="678624"/>
                  </a:lnTo>
                  <a:lnTo>
                    <a:pt x="2153650" y="723545"/>
                  </a:lnTo>
                  <a:lnTo>
                    <a:pt x="2161049" y="769849"/>
                  </a:lnTo>
                  <a:lnTo>
                    <a:pt x="2162131" y="791099"/>
                  </a:lnTo>
                </a:path>
              </a:pathLst>
            </a:custGeom>
            <a:ln w="2857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224593" y="6077464"/>
            <a:ext cx="2774928" cy="651726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4986130" y="3686997"/>
            <a:ext cx="125222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400" b="1" spc="-585" dirty="0">
                <a:solidFill>
                  <a:srgbClr val="FFFFFF"/>
                </a:solidFill>
                <a:latin typeface="Tahoma"/>
                <a:cs typeface="Tahoma"/>
              </a:rPr>
              <a:t>04</a:t>
            </a:r>
            <a:endParaRPr sz="8400">
              <a:latin typeface="Tahoma"/>
              <a:cs typeface="Tahom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4713" y="6466110"/>
            <a:ext cx="104775" cy="10477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4713" y="6875685"/>
            <a:ext cx="104775" cy="10477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4713" y="7694835"/>
            <a:ext cx="104775" cy="104774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342256" y="6255919"/>
            <a:ext cx="3379470" cy="2482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7329" marR="144145" indent="-76200" algn="ctr">
              <a:lnSpc>
                <a:spcPct val="114399"/>
              </a:lnSpc>
              <a:spcBef>
                <a:spcPts val="95"/>
              </a:spcBef>
            </a:pPr>
            <a:r>
              <a:rPr sz="2350" dirty="0">
                <a:latin typeface="Tahoma"/>
                <a:cs typeface="Tahoma"/>
              </a:rPr>
              <a:t>Conducted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interviews Administered</a:t>
            </a:r>
            <a:r>
              <a:rPr sz="2350" spc="-12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survey</a:t>
            </a:r>
            <a:r>
              <a:rPr sz="2350" spc="-114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to </a:t>
            </a:r>
            <a:r>
              <a:rPr sz="2350" dirty="0">
                <a:latin typeface="Tahoma"/>
                <a:cs typeface="Tahoma"/>
              </a:rPr>
              <a:t>clinic</a:t>
            </a:r>
            <a:r>
              <a:rPr sz="2350" spc="-3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staff</a:t>
            </a:r>
            <a:endParaRPr sz="2350">
              <a:latin typeface="Tahoma"/>
              <a:cs typeface="Tahoma"/>
            </a:endParaRPr>
          </a:p>
          <a:p>
            <a:pPr marL="12700" marR="5080" algn="ctr">
              <a:lnSpc>
                <a:spcPts val="3229"/>
              </a:lnSpc>
              <a:spcBef>
                <a:spcPts val="85"/>
              </a:spcBef>
            </a:pPr>
            <a:r>
              <a:rPr sz="2350" spc="-10" dirty="0">
                <a:latin typeface="Tahoma"/>
                <a:cs typeface="Tahoma"/>
              </a:rPr>
              <a:t>Analyzed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feedback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&amp;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data </a:t>
            </a:r>
            <a:r>
              <a:rPr sz="2350" dirty="0">
                <a:latin typeface="Tahoma"/>
                <a:cs typeface="Tahoma"/>
              </a:rPr>
              <a:t>for</a:t>
            </a:r>
            <a:r>
              <a:rPr sz="2350" spc="-12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key</a:t>
            </a:r>
            <a:r>
              <a:rPr sz="2350" spc="-12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barriers</a:t>
            </a:r>
            <a:r>
              <a:rPr sz="2350" spc="-12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and </a:t>
            </a:r>
            <a:r>
              <a:rPr sz="2350" spc="-10" dirty="0">
                <a:latin typeface="Tahoma"/>
                <a:cs typeface="Tahoma"/>
              </a:rPr>
              <a:t>challenges</a:t>
            </a:r>
            <a:endParaRPr sz="2350">
              <a:latin typeface="Tahoma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8308" y="6466110"/>
            <a:ext cx="104775" cy="10477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8308" y="7694835"/>
            <a:ext cx="104775" cy="10477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9908948" y="6255919"/>
            <a:ext cx="3352800" cy="3302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399"/>
              </a:lnSpc>
              <a:spcBef>
                <a:spcPts val="95"/>
              </a:spcBef>
            </a:pPr>
            <a:r>
              <a:rPr sz="2350" spc="-10" dirty="0">
                <a:latin typeface="Tahoma"/>
                <a:cs typeface="Tahoma"/>
              </a:rPr>
              <a:t>Administered</a:t>
            </a:r>
            <a:r>
              <a:rPr sz="2350" spc="-7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the </a:t>
            </a:r>
            <a:r>
              <a:rPr sz="2350" spc="-10" dirty="0">
                <a:latin typeface="Tahoma"/>
                <a:cs typeface="Tahoma"/>
              </a:rPr>
              <a:t>flowchart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staff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after </a:t>
            </a:r>
            <a:r>
              <a:rPr sz="2350" spc="-10" dirty="0">
                <a:latin typeface="Tahoma"/>
                <a:cs typeface="Tahoma"/>
              </a:rPr>
              <a:t>confirming</a:t>
            </a:r>
            <a:r>
              <a:rPr sz="2350" spc="-12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accuracy </a:t>
            </a:r>
            <a:r>
              <a:rPr sz="2350" dirty="0">
                <a:latin typeface="Tahoma"/>
                <a:cs typeface="Tahoma"/>
              </a:rPr>
              <a:t>Supervised</a:t>
            </a:r>
            <a:r>
              <a:rPr sz="2350" spc="-10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clinic</a:t>
            </a:r>
            <a:r>
              <a:rPr sz="2350" spc="-10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staff </a:t>
            </a:r>
            <a:r>
              <a:rPr sz="2350" spc="-10" dirty="0">
                <a:latin typeface="Tahoma"/>
                <a:cs typeface="Tahoma"/>
              </a:rPr>
              <a:t>over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spc="60" dirty="0">
                <a:latin typeface="Tahoma"/>
                <a:cs typeface="Tahoma"/>
              </a:rPr>
              <a:t>3</a:t>
            </a:r>
            <a:r>
              <a:rPr sz="2350" spc="-16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days,</a:t>
            </a:r>
            <a:r>
              <a:rPr sz="2350" spc="-16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providing</a:t>
            </a:r>
            <a:r>
              <a:rPr sz="2350" spc="-160" dirty="0">
                <a:latin typeface="Tahoma"/>
                <a:cs typeface="Tahoma"/>
              </a:rPr>
              <a:t> </a:t>
            </a:r>
            <a:r>
              <a:rPr sz="2350" spc="10" dirty="0">
                <a:latin typeface="Tahoma"/>
                <a:cs typeface="Tahoma"/>
              </a:rPr>
              <a:t>8 </a:t>
            </a:r>
            <a:r>
              <a:rPr sz="2350" dirty="0">
                <a:latin typeface="Tahoma"/>
                <a:cs typeface="Tahoma"/>
              </a:rPr>
              <a:t>hours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of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supervision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each </a:t>
            </a:r>
            <a:r>
              <a:rPr sz="2350" spc="-10" dirty="0">
                <a:latin typeface="Tahoma"/>
                <a:cs typeface="Tahoma"/>
              </a:rPr>
              <a:t>day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to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ensure understanding</a:t>
            </a:r>
            <a:endParaRPr sz="2350">
              <a:latin typeface="Tahoma"/>
              <a:cs typeface="Tahoma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64368" y="7071841"/>
            <a:ext cx="91435" cy="9143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564368" y="8501553"/>
            <a:ext cx="91435" cy="91434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5841429" y="6071337"/>
            <a:ext cx="2861945" cy="370077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14300" marR="549275" algn="ctr">
              <a:lnSpc>
                <a:spcPts val="2390"/>
              </a:lnSpc>
              <a:spcBef>
                <a:spcPts val="409"/>
              </a:spcBef>
            </a:pPr>
            <a:r>
              <a:rPr sz="2200" b="1" spc="-120" dirty="0">
                <a:solidFill>
                  <a:srgbClr val="FFFFFF"/>
                </a:solidFill>
                <a:latin typeface="Tahoma"/>
                <a:cs typeface="Tahoma"/>
              </a:rPr>
              <a:t>Flowchart</a:t>
            </a:r>
            <a:r>
              <a:rPr sz="2200" b="1" spc="-140" dirty="0">
                <a:solidFill>
                  <a:srgbClr val="FFFFFF"/>
                </a:solidFill>
                <a:latin typeface="Tahoma"/>
                <a:cs typeface="Tahoma"/>
              </a:rPr>
              <a:t> Design </a:t>
            </a:r>
            <a:r>
              <a:rPr sz="2200" b="1" spc="-180" dirty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z="2200" b="1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-45" dirty="0">
                <a:solidFill>
                  <a:srgbClr val="FFFFFF"/>
                </a:solidFill>
                <a:latin typeface="Tahoma"/>
                <a:cs typeface="Tahoma"/>
              </a:rPr>
              <a:t>Consultation</a:t>
            </a:r>
            <a:endParaRPr sz="2200">
              <a:latin typeface="Tahoma"/>
              <a:cs typeface="Tahoma"/>
            </a:endParaRPr>
          </a:p>
          <a:p>
            <a:pPr marL="12065" marR="5080" indent="-635" algn="ctr">
              <a:lnSpc>
                <a:spcPct val="114399"/>
              </a:lnSpc>
              <a:spcBef>
                <a:spcPts val="1330"/>
              </a:spcBef>
            </a:pPr>
            <a:r>
              <a:rPr sz="2050" dirty="0">
                <a:latin typeface="Tahoma"/>
                <a:cs typeface="Tahoma"/>
              </a:rPr>
              <a:t>Collaborated</a:t>
            </a:r>
            <a:r>
              <a:rPr sz="2050" spc="-80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with</a:t>
            </a:r>
            <a:r>
              <a:rPr sz="2050" spc="-75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clinic staff</a:t>
            </a:r>
            <a:r>
              <a:rPr sz="2050" spc="-13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-130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map</a:t>
            </a:r>
            <a:r>
              <a:rPr sz="2050" spc="-13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out </a:t>
            </a:r>
            <a:r>
              <a:rPr sz="2050" dirty="0">
                <a:latin typeface="Tahoma"/>
                <a:cs typeface="Tahoma"/>
              </a:rPr>
              <a:t>necessary</a:t>
            </a:r>
            <a:r>
              <a:rPr sz="2050" spc="-90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information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-14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created</a:t>
            </a:r>
            <a:r>
              <a:rPr sz="2050" spc="-135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draft </a:t>
            </a:r>
            <a:r>
              <a:rPr sz="2050" dirty="0">
                <a:latin typeface="Tahoma"/>
                <a:cs typeface="Tahoma"/>
              </a:rPr>
              <a:t>Consulted</a:t>
            </a:r>
            <a:r>
              <a:rPr sz="2050" spc="-95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with</a:t>
            </a:r>
            <a:r>
              <a:rPr sz="2050" spc="-95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EHR </a:t>
            </a:r>
            <a:r>
              <a:rPr sz="2050" dirty="0">
                <a:latin typeface="Tahoma"/>
                <a:cs typeface="Tahoma"/>
              </a:rPr>
              <a:t>specialists</a:t>
            </a:r>
            <a:r>
              <a:rPr sz="2050" spc="-7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-7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confirm</a:t>
            </a:r>
            <a:r>
              <a:rPr sz="2050" spc="-7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the </a:t>
            </a:r>
            <a:r>
              <a:rPr sz="2050" dirty="0">
                <a:latin typeface="Tahoma"/>
                <a:cs typeface="Tahoma"/>
              </a:rPr>
              <a:t>accuracy</a:t>
            </a:r>
            <a:r>
              <a:rPr sz="2050" spc="-30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and </a:t>
            </a:r>
            <a:r>
              <a:rPr sz="2050" spc="-10" dirty="0">
                <a:latin typeface="Tahoma"/>
                <a:cs typeface="Tahoma"/>
              </a:rPr>
              <a:t>completeness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08920" y="7089871"/>
            <a:ext cx="104775" cy="10477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08920" y="8728170"/>
            <a:ext cx="104775" cy="104774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14279303" y="6032733"/>
            <a:ext cx="3173730" cy="37395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38125" marR="737870" algn="ctr">
              <a:lnSpc>
                <a:spcPts val="2630"/>
              </a:lnSpc>
              <a:spcBef>
                <a:spcPts val="445"/>
              </a:spcBef>
            </a:pPr>
            <a:r>
              <a:rPr sz="2450" b="1" spc="-200" dirty="0">
                <a:solidFill>
                  <a:srgbClr val="FFFFFF"/>
                </a:solidFill>
                <a:latin typeface="Tahoma"/>
                <a:cs typeface="Tahoma"/>
              </a:rPr>
              <a:t>Implementation &amp;</a:t>
            </a:r>
            <a:r>
              <a:rPr sz="2450" b="1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50" b="1" spc="-10" dirty="0">
                <a:solidFill>
                  <a:srgbClr val="FFFFFF"/>
                </a:solidFill>
                <a:latin typeface="Tahoma"/>
                <a:cs typeface="Tahoma"/>
              </a:rPr>
              <a:t>Feedback</a:t>
            </a:r>
            <a:endParaRPr sz="2450">
              <a:latin typeface="Tahoma"/>
              <a:cs typeface="Tahoma"/>
            </a:endParaRPr>
          </a:p>
          <a:p>
            <a:pPr marL="12700" marR="5080" algn="ctr">
              <a:lnSpc>
                <a:spcPct val="114399"/>
              </a:lnSpc>
              <a:spcBef>
                <a:spcPts val="1060"/>
              </a:spcBef>
            </a:pPr>
            <a:r>
              <a:rPr sz="2350" dirty="0">
                <a:latin typeface="Tahoma"/>
                <a:cs typeface="Tahoma"/>
              </a:rPr>
              <a:t>Collected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feedback</a:t>
            </a:r>
            <a:r>
              <a:rPr sz="2350" spc="-90" dirty="0">
                <a:latin typeface="Tahoma"/>
                <a:cs typeface="Tahoma"/>
              </a:rPr>
              <a:t> </a:t>
            </a:r>
            <a:r>
              <a:rPr sz="2350" spc="-20" dirty="0">
                <a:latin typeface="Tahoma"/>
                <a:cs typeface="Tahoma"/>
              </a:rPr>
              <a:t>from staff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on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the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clarity</a:t>
            </a:r>
            <a:r>
              <a:rPr sz="2350" spc="-13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and </a:t>
            </a:r>
            <a:r>
              <a:rPr sz="2350" spc="-10" dirty="0">
                <a:latin typeface="Tahoma"/>
                <a:cs typeface="Tahoma"/>
              </a:rPr>
              <a:t>usefulness</a:t>
            </a:r>
            <a:r>
              <a:rPr sz="2350" spc="-15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of</a:t>
            </a:r>
            <a:r>
              <a:rPr sz="2350" spc="-145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the </a:t>
            </a:r>
            <a:r>
              <a:rPr sz="2350" spc="-10" dirty="0">
                <a:latin typeface="Tahoma"/>
                <a:cs typeface="Tahoma"/>
              </a:rPr>
              <a:t>resource</a:t>
            </a:r>
            <a:endParaRPr sz="2350">
              <a:latin typeface="Tahoma"/>
              <a:cs typeface="Tahoma"/>
            </a:endParaRPr>
          </a:p>
          <a:p>
            <a:pPr marL="154305" marR="146685" algn="ctr">
              <a:lnSpc>
                <a:spcPts val="3220"/>
              </a:lnSpc>
              <a:spcBef>
                <a:spcPts val="114"/>
              </a:spcBef>
            </a:pPr>
            <a:r>
              <a:rPr sz="2350" spc="-10" dirty="0">
                <a:latin typeface="Tahoma"/>
                <a:cs typeface="Tahoma"/>
              </a:rPr>
              <a:t>Noted</a:t>
            </a:r>
            <a:r>
              <a:rPr sz="2350" spc="-140" dirty="0">
                <a:latin typeface="Tahoma"/>
                <a:cs typeface="Tahoma"/>
              </a:rPr>
              <a:t> </a:t>
            </a:r>
            <a:r>
              <a:rPr sz="2350" spc="-10" dirty="0">
                <a:latin typeface="Tahoma"/>
                <a:cs typeface="Tahoma"/>
              </a:rPr>
              <a:t>desired </a:t>
            </a:r>
            <a:r>
              <a:rPr sz="2350" spc="-20" dirty="0">
                <a:latin typeface="Tahoma"/>
                <a:cs typeface="Tahoma"/>
              </a:rPr>
              <a:t>adjustments</a:t>
            </a:r>
            <a:r>
              <a:rPr sz="2350" spc="-130" dirty="0">
                <a:latin typeface="Tahoma"/>
                <a:cs typeface="Tahoma"/>
              </a:rPr>
              <a:t> </a:t>
            </a:r>
            <a:r>
              <a:rPr sz="2350" dirty="0">
                <a:latin typeface="Tahoma"/>
                <a:cs typeface="Tahoma"/>
              </a:rPr>
              <a:t>based</a:t>
            </a:r>
            <a:r>
              <a:rPr sz="2350" spc="-130" dirty="0">
                <a:latin typeface="Tahoma"/>
                <a:cs typeface="Tahoma"/>
              </a:rPr>
              <a:t> </a:t>
            </a:r>
            <a:r>
              <a:rPr sz="2350" spc="-25" dirty="0">
                <a:latin typeface="Tahoma"/>
                <a:cs typeface="Tahoma"/>
              </a:rPr>
              <a:t>on </a:t>
            </a:r>
            <a:r>
              <a:rPr sz="2350" spc="-10" dirty="0">
                <a:latin typeface="Tahoma"/>
                <a:cs typeface="Tahoma"/>
              </a:rPr>
              <a:t>feedback</a:t>
            </a:r>
            <a:endParaRPr sz="2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3224" y="3438535"/>
            <a:ext cx="2811780" cy="6508750"/>
            <a:chOff x="15543224" y="3438535"/>
            <a:chExt cx="2811780" cy="6508750"/>
          </a:xfrm>
        </p:grpSpPr>
        <p:sp>
          <p:nvSpPr>
            <p:cNvPr id="3" name="object 3"/>
            <p:cNvSpPr/>
            <p:nvPr/>
          </p:nvSpPr>
          <p:spPr>
            <a:xfrm>
              <a:off x="15588307" y="3438535"/>
              <a:ext cx="2700020" cy="6508750"/>
            </a:xfrm>
            <a:custGeom>
              <a:avLst/>
              <a:gdLst/>
              <a:ahLst/>
              <a:cxnLst/>
              <a:rect l="l" t="t" r="r" b="b"/>
              <a:pathLst>
                <a:path w="2700019" h="6508750">
                  <a:moveTo>
                    <a:pt x="2699692" y="6508239"/>
                  </a:moveTo>
                  <a:lnTo>
                    <a:pt x="2143238" y="6508239"/>
                  </a:lnTo>
                  <a:lnTo>
                    <a:pt x="2094564" y="6506254"/>
                  </a:lnTo>
                  <a:lnTo>
                    <a:pt x="2046659" y="6500377"/>
                  </a:lnTo>
                  <a:lnTo>
                    <a:pt x="1999725" y="6490723"/>
                  </a:lnTo>
                  <a:lnTo>
                    <a:pt x="1953961" y="6477408"/>
                  </a:lnTo>
                  <a:lnTo>
                    <a:pt x="1909569" y="6460546"/>
                  </a:lnTo>
                  <a:lnTo>
                    <a:pt x="1866749" y="6440255"/>
                  </a:lnTo>
                  <a:lnTo>
                    <a:pt x="1825702" y="6416648"/>
                  </a:lnTo>
                  <a:lnTo>
                    <a:pt x="1786629" y="6389841"/>
                  </a:lnTo>
                  <a:lnTo>
                    <a:pt x="1749730" y="6359950"/>
                  </a:lnTo>
                  <a:lnTo>
                    <a:pt x="1715207" y="6327090"/>
                  </a:lnTo>
                  <a:lnTo>
                    <a:pt x="1683259" y="6291378"/>
                  </a:lnTo>
                  <a:lnTo>
                    <a:pt x="1654088" y="6252927"/>
                  </a:lnTo>
                  <a:lnTo>
                    <a:pt x="1627895" y="6211854"/>
                  </a:lnTo>
                  <a:lnTo>
                    <a:pt x="79474" y="3550505"/>
                  </a:lnTo>
                  <a:lnTo>
                    <a:pt x="56767" y="3507499"/>
                  </a:lnTo>
                  <a:lnTo>
                    <a:pt x="37844" y="3463196"/>
                  </a:lnTo>
                  <a:lnTo>
                    <a:pt x="22706" y="3417834"/>
                  </a:lnTo>
                  <a:lnTo>
                    <a:pt x="11353" y="3371648"/>
                  </a:lnTo>
                  <a:lnTo>
                    <a:pt x="3784" y="3324872"/>
                  </a:lnTo>
                  <a:lnTo>
                    <a:pt x="0" y="3277743"/>
                  </a:lnTo>
                  <a:lnTo>
                    <a:pt x="0" y="3230496"/>
                  </a:lnTo>
                  <a:lnTo>
                    <a:pt x="3784" y="3183367"/>
                  </a:lnTo>
                  <a:lnTo>
                    <a:pt x="11353" y="3136592"/>
                  </a:lnTo>
                  <a:lnTo>
                    <a:pt x="22706" y="3090405"/>
                  </a:lnTo>
                  <a:lnTo>
                    <a:pt x="37844" y="3045043"/>
                  </a:lnTo>
                  <a:lnTo>
                    <a:pt x="56767" y="3000741"/>
                  </a:lnTo>
                  <a:lnTo>
                    <a:pt x="79474" y="2957734"/>
                  </a:lnTo>
                  <a:lnTo>
                    <a:pt x="1627895" y="296384"/>
                  </a:lnTo>
                  <a:lnTo>
                    <a:pt x="1654088" y="255311"/>
                  </a:lnTo>
                  <a:lnTo>
                    <a:pt x="1683259" y="216861"/>
                  </a:lnTo>
                  <a:lnTo>
                    <a:pt x="1715207" y="181148"/>
                  </a:lnTo>
                  <a:lnTo>
                    <a:pt x="1749730" y="148288"/>
                  </a:lnTo>
                  <a:lnTo>
                    <a:pt x="1786629" y="118397"/>
                  </a:lnTo>
                  <a:lnTo>
                    <a:pt x="1825702" y="91591"/>
                  </a:lnTo>
                  <a:lnTo>
                    <a:pt x="1866749" y="67984"/>
                  </a:lnTo>
                  <a:lnTo>
                    <a:pt x="1909569" y="47692"/>
                  </a:lnTo>
                  <a:lnTo>
                    <a:pt x="1953961" y="30830"/>
                  </a:lnTo>
                  <a:lnTo>
                    <a:pt x="1999725" y="17515"/>
                  </a:lnTo>
                  <a:lnTo>
                    <a:pt x="2046659" y="7861"/>
                  </a:lnTo>
                  <a:lnTo>
                    <a:pt x="2094564" y="1984"/>
                  </a:lnTo>
                  <a:lnTo>
                    <a:pt x="2143238" y="0"/>
                  </a:lnTo>
                  <a:lnTo>
                    <a:pt x="2699692" y="0"/>
                  </a:lnTo>
                  <a:lnTo>
                    <a:pt x="2699692" y="650823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98046" y="4097401"/>
              <a:ext cx="1990089" cy="5304790"/>
            </a:xfrm>
            <a:custGeom>
              <a:avLst/>
              <a:gdLst/>
              <a:ahLst/>
              <a:cxnLst/>
              <a:rect l="l" t="t" r="r" b="b"/>
              <a:pathLst>
                <a:path w="1990090" h="5304790">
                  <a:moveTo>
                    <a:pt x="1989953" y="5304680"/>
                  </a:moveTo>
                  <a:lnTo>
                    <a:pt x="1793105" y="5304680"/>
                  </a:lnTo>
                  <a:lnTo>
                    <a:pt x="1744432" y="5302696"/>
                  </a:lnTo>
                  <a:lnTo>
                    <a:pt x="1696528" y="5296819"/>
                  </a:lnTo>
                  <a:lnTo>
                    <a:pt x="1649595" y="5287165"/>
                  </a:lnTo>
                  <a:lnTo>
                    <a:pt x="1603832" y="5273850"/>
                  </a:lnTo>
                  <a:lnTo>
                    <a:pt x="1559441" y="5256989"/>
                  </a:lnTo>
                  <a:lnTo>
                    <a:pt x="1516622" y="5236697"/>
                  </a:lnTo>
                  <a:lnTo>
                    <a:pt x="1475576" y="5213091"/>
                  </a:lnTo>
                  <a:lnTo>
                    <a:pt x="1436504" y="5186285"/>
                  </a:lnTo>
                  <a:lnTo>
                    <a:pt x="1399606" y="5156395"/>
                  </a:lnTo>
                  <a:lnTo>
                    <a:pt x="1365084" y="5123536"/>
                  </a:lnTo>
                  <a:lnTo>
                    <a:pt x="1333137" y="5087824"/>
                  </a:lnTo>
                  <a:lnTo>
                    <a:pt x="1303967" y="5049374"/>
                  </a:lnTo>
                  <a:lnTo>
                    <a:pt x="1277775" y="5008302"/>
                  </a:lnTo>
                  <a:lnTo>
                    <a:pt x="79471" y="2948717"/>
                  </a:lnTo>
                  <a:lnTo>
                    <a:pt x="56765" y="2905712"/>
                  </a:lnTo>
                  <a:lnTo>
                    <a:pt x="37843" y="2861411"/>
                  </a:lnTo>
                  <a:lnTo>
                    <a:pt x="22706" y="2816050"/>
                  </a:lnTo>
                  <a:lnTo>
                    <a:pt x="11353" y="2769865"/>
                  </a:lnTo>
                  <a:lnTo>
                    <a:pt x="3784" y="2723090"/>
                  </a:lnTo>
                  <a:lnTo>
                    <a:pt x="0" y="2675962"/>
                  </a:lnTo>
                  <a:lnTo>
                    <a:pt x="0" y="2628717"/>
                  </a:lnTo>
                  <a:lnTo>
                    <a:pt x="3784" y="2581589"/>
                  </a:lnTo>
                  <a:lnTo>
                    <a:pt x="11353" y="2534815"/>
                  </a:lnTo>
                  <a:lnTo>
                    <a:pt x="22706" y="2488629"/>
                  </a:lnTo>
                  <a:lnTo>
                    <a:pt x="37843" y="2443268"/>
                  </a:lnTo>
                  <a:lnTo>
                    <a:pt x="56765" y="2398967"/>
                  </a:lnTo>
                  <a:lnTo>
                    <a:pt x="79472" y="2355962"/>
                  </a:lnTo>
                  <a:lnTo>
                    <a:pt x="1277775" y="296377"/>
                  </a:lnTo>
                  <a:lnTo>
                    <a:pt x="1303967" y="255305"/>
                  </a:lnTo>
                  <a:lnTo>
                    <a:pt x="1333137" y="216856"/>
                  </a:lnTo>
                  <a:lnTo>
                    <a:pt x="1365084" y="181144"/>
                  </a:lnTo>
                  <a:lnTo>
                    <a:pt x="1399607" y="148285"/>
                  </a:lnTo>
                  <a:lnTo>
                    <a:pt x="1436504" y="118395"/>
                  </a:lnTo>
                  <a:lnTo>
                    <a:pt x="1475577" y="91589"/>
                  </a:lnTo>
                  <a:lnTo>
                    <a:pt x="1516623" y="67982"/>
                  </a:lnTo>
                  <a:lnTo>
                    <a:pt x="1559441" y="47691"/>
                  </a:lnTo>
                  <a:lnTo>
                    <a:pt x="1603833" y="30830"/>
                  </a:lnTo>
                  <a:lnTo>
                    <a:pt x="1649595" y="17515"/>
                  </a:lnTo>
                  <a:lnTo>
                    <a:pt x="1696528" y="7861"/>
                  </a:lnTo>
                  <a:lnTo>
                    <a:pt x="1744432" y="1984"/>
                  </a:lnTo>
                  <a:lnTo>
                    <a:pt x="1793105" y="0"/>
                  </a:lnTo>
                  <a:lnTo>
                    <a:pt x="1989953" y="0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76574" y="4546320"/>
              <a:ext cx="2110740" cy="1866264"/>
            </a:xfrm>
            <a:custGeom>
              <a:avLst/>
              <a:gdLst/>
              <a:ahLst/>
              <a:cxnLst/>
              <a:rect l="l" t="t" r="r" b="b"/>
              <a:pathLst>
                <a:path w="2110740" h="1866264">
                  <a:moveTo>
                    <a:pt x="14222" y="899270"/>
                  </a:moveTo>
                  <a:lnTo>
                    <a:pt x="465352" y="81410"/>
                  </a:lnTo>
                  <a:lnTo>
                    <a:pt x="506782" y="38257"/>
                  </a:lnTo>
                  <a:lnTo>
                    <a:pt x="564210" y="21504"/>
                  </a:lnTo>
                  <a:lnTo>
                    <a:pt x="1504172" y="0"/>
                  </a:lnTo>
                  <a:lnTo>
                    <a:pt x="1534407" y="3296"/>
                  </a:lnTo>
                  <a:lnTo>
                    <a:pt x="1586512" y="31697"/>
                  </a:lnTo>
                  <a:lnTo>
                    <a:pt x="2093728" y="851694"/>
                  </a:lnTo>
                  <a:lnTo>
                    <a:pt x="2110586" y="908953"/>
                  </a:lnTo>
                  <a:lnTo>
                    <a:pt x="2107378" y="938635"/>
                  </a:lnTo>
                  <a:lnTo>
                    <a:pt x="1645234" y="1784782"/>
                  </a:lnTo>
                  <a:lnTo>
                    <a:pt x="1603804" y="1827935"/>
                  </a:lnTo>
                  <a:lnTo>
                    <a:pt x="1546375" y="1844688"/>
                  </a:lnTo>
                  <a:lnTo>
                    <a:pt x="606414" y="1866193"/>
                  </a:lnTo>
                  <a:lnTo>
                    <a:pt x="576178" y="1862896"/>
                  </a:lnTo>
                  <a:lnTo>
                    <a:pt x="524074" y="1834495"/>
                  </a:lnTo>
                  <a:lnTo>
                    <a:pt x="16858" y="1014498"/>
                  </a:lnTo>
                  <a:lnTo>
                    <a:pt x="0" y="957240"/>
                  </a:lnTo>
                  <a:lnTo>
                    <a:pt x="3208" y="927558"/>
                  </a:lnTo>
                  <a:lnTo>
                    <a:pt x="14222" y="899270"/>
                  </a:lnTo>
                </a:path>
              </a:pathLst>
            </a:custGeom>
            <a:ln w="266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5930" y="-26441"/>
            <a:ext cx="16730470" cy="1483794"/>
          </a:xfrm>
          <a:prstGeom prst="rect">
            <a:avLst/>
          </a:prstGeom>
        </p:spPr>
        <p:txBody>
          <a:bodyPr vert="horz" wrap="square" lIns="0" tIns="174044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lang="en-US" sz="8500" spc="-855" dirty="0"/>
              <a:t>MyChart Enrollment Among Ped. Pts</a:t>
            </a:r>
            <a:endParaRPr sz="8500" dirty="0"/>
          </a:p>
        </p:txBody>
      </p:sp>
      <p:pic>
        <p:nvPicPr>
          <p:cNvPr id="10" name="Picture 9" descr="A graph with blue and red bars&#10;&#10;AI-generated content may be incorrect.">
            <a:extLst>
              <a:ext uri="{FF2B5EF4-FFF2-40B4-BE49-F238E27FC236}">
                <a16:creationId xmlns:a16="http://schemas.microsoft.com/office/drawing/2014/main" id="{9702FFA5-C50F-EC82-5A70-9DCD0AAF6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6" y="1545999"/>
            <a:ext cx="11005514" cy="3980718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37F10BF0-B494-F988-563C-81F26F93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0" y="5795636"/>
            <a:ext cx="17807567" cy="40256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3224" y="3438535"/>
            <a:ext cx="2811780" cy="6508750"/>
            <a:chOff x="15543224" y="3438535"/>
            <a:chExt cx="2811780" cy="6508750"/>
          </a:xfrm>
        </p:grpSpPr>
        <p:sp>
          <p:nvSpPr>
            <p:cNvPr id="3" name="object 3"/>
            <p:cNvSpPr/>
            <p:nvPr/>
          </p:nvSpPr>
          <p:spPr>
            <a:xfrm>
              <a:off x="15588307" y="3438535"/>
              <a:ext cx="2700020" cy="6508750"/>
            </a:xfrm>
            <a:custGeom>
              <a:avLst/>
              <a:gdLst/>
              <a:ahLst/>
              <a:cxnLst/>
              <a:rect l="l" t="t" r="r" b="b"/>
              <a:pathLst>
                <a:path w="2700019" h="6508750">
                  <a:moveTo>
                    <a:pt x="2699692" y="6508239"/>
                  </a:moveTo>
                  <a:lnTo>
                    <a:pt x="2143238" y="6508239"/>
                  </a:lnTo>
                  <a:lnTo>
                    <a:pt x="2094564" y="6506254"/>
                  </a:lnTo>
                  <a:lnTo>
                    <a:pt x="2046659" y="6500377"/>
                  </a:lnTo>
                  <a:lnTo>
                    <a:pt x="1999725" y="6490723"/>
                  </a:lnTo>
                  <a:lnTo>
                    <a:pt x="1953961" y="6477408"/>
                  </a:lnTo>
                  <a:lnTo>
                    <a:pt x="1909569" y="6460546"/>
                  </a:lnTo>
                  <a:lnTo>
                    <a:pt x="1866749" y="6440255"/>
                  </a:lnTo>
                  <a:lnTo>
                    <a:pt x="1825702" y="6416648"/>
                  </a:lnTo>
                  <a:lnTo>
                    <a:pt x="1786629" y="6389841"/>
                  </a:lnTo>
                  <a:lnTo>
                    <a:pt x="1749730" y="6359950"/>
                  </a:lnTo>
                  <a:lnTo>
                    <a:pt x="1715207" y="6327090"/>
                  </a:lnTo>
                  <a:lnTo>
                    <a:pt x="1683259" y="6291378"/>
                  </a:lnTo>
                  <a:lnTo>
                    <a:pt x="1654088" y="6252927"/>
                  </a:lnTo>
                  <a:lnTo>
                    <a:pt x="1627895" y="6211854"/>
                  </a:lnTo>
                  <a:lnTo>
                    <a:pt x="79474" y="3550505"/>
                  </a:lnTo>
                  <a:lnTo>
                    <a:pt x="56767" y="3507499"/>
                  </a:lnTo>
                  <a:lnTo>
                    <a:pt x="37844" y="3463196"/>
                  </a:lnTo>
                  <a:lnTo>
                    <a:pt x="22706" y="3417834"/>
                  </a:lnTo>
                  <a:lnTo>
                    <a:pt x="11353" y="3371648"/>
                  </a:lnTo>
                  <a:lnTo>
                    <a:pt x="3784" y="3324872"/>
                  </a:lnTo>
                  <a:lnTo>
                    <a:pt x="0" y="3277743"/>
                  </a:lnTo>
                  <a:lnTo>
                    <a:pt x="0" y="3230496"/>
                  </a:lnTo>
                  <a:lnTo>
                    <a:pt x="3784" y="3183367"/>
                  </a:lnTo>
                  <a:lnTo>
                    <a:pt x="11353" y="3136592"/>
                  </a:lnTo>
                  <a:lnTo>
                    <a:pt x="22706" y="3090405"/>
                  </a:lnTo>
                  <a:lnTo>
                    <a:pt x="37844" y="3045043"/>
                  </a:lnTo>
                  <a:lnTo>
                    <a:pt x="56767" y="3000741"/>
                  </a:lnTo>
                  <a:lnTo>
                    <a:pt x="79474" y="2957734"/>
                  </a:lnTo>
                  <a:lnTo>
                    <a:pt x="1627895" y="296384"/>
                  </a:lnTo>
                  <a:lnTo>
                    <a:pt x="1654088" y="255311"/>
                  </a:lnTo>
                  <a:lnTo>
                    <a:pt x="1683259" y="216861"/>
                  </a:lnTo>
                  <a:lnTo>
                    <a:pt x="1715207" y="181148"/>
                  </a:lnTo>
                  <a:lnTo>
                    <a:pt x="1749730" y="148288"/>
                  </a:lnTo>
                  <a:lnTo>
                    <a:pt x="1786629" y="118397"/>
                  </a:lnTo>
                  <a:lnTo>
                    <a:pt x="1825702" y="91591"/>
                  </a:lnTo>
                  <a:lnTo>
                    <a:pt x="1866749" y="67984"/>
                  </a:lnTo>
                  <a:lnTo>
                    <a:pt x="1909569" y="47692"/>
                  </a:lnTo>
                  <a:lnTo>
                    <a:pt x="1953961" y="30830"/>
                  </a:lnTo>
                  <a:lnTo>
                    <a:pt x="1999725" y="17515"/>
                  </a:lnTo>
                  <a:lnTo>
                    <a:pt x="2046659" y="7861"/>
                  </a:lnTo>
                  <a:lnTo>
                    <a:pt x="2094564" y="1984"/>
                  </a:lnTo>
                  <a:lnTo>
                    <a:pt x="2143238" y="0"/>
                  </a:lnTo>
                  <a:lnTo>
                    <a:pt x="2699692" y="0"/>
                  </a:lnTo>
                  <a:lnTo>
                    <a:pt x="2699692" y="6508239"/>
                  </a:lnTo>
                  <a:close/>
                </a:path>
              </a:pathLst>
            </a:custGeom>
            <a:solidFill>
              <a:srgbClr val="112D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98046" y="4097401"/>
              <a:ext cx="1990089" cy="5304790"/>
            </a:xfrm>
            <a:custGeom>
              <a:avLst/>
              <a:gdLst/>
              <a:ahLst/>
              <a:cxnLst/>
              <a:rect l="l" t="t" r="r" b="b"/>
              <a:pathLst>
                <a:path w="1990090" h="5304790">
                  <a:moveTo>
                    <a:pt x="1989953" y="5304680"/>
                  </a:moveTo>
                  <a:lnTo>
                    <a:pt x="1793105" y="5304680"/>
                  </a:lnTo>
                  <a:lnTo>
                    <a:pt x="1744432" y="5302696"/>
                  </a:lnTo>
                  <a:lnTo>
                    <a:pt x="1696528" y="5296819"/>
                  </a:lnTo>
                  <a:lnTo>
                    <a:pt x="1649595" y="5287165"/>
                  </a:lnTo>
                  <a:lnTo>
                    <a:pt x="1603832" y="5273850"/>
                  </a:lnTo>
                  <a:lnTo>
                    <a:pt x="1559441" y="5256989"/>
                  </a:lnTo>
                  <a:lnTo>
                    <a:pt x="1516622" y="5236697"/>
                  </a:lnTo>
                  <a:lnTo>
                    <a:pt x="1475576" y="5213091"/>
                  </a:lnTo>
                  <a:lnTo>
                    <a:pt x="1436504" y="5186285"/>
                  </a:lnTo>
                  <a:lnTo>
                    <a:pt x="1399606" y="5156395"/>
                  </a:lnTo>
                  <a:lnTo>
                    <a:pt x="1365084" y="5123536"/>
                  </a:lnTo>
                  <a:lnTo>
                    <a:pt x="1333137" y="5087824"/>
                  </a:lnTo>
                  <a:lnTo>
                    <a:pt x="1303967" y="5049374"/>
                  </a:lnTo>
                  <a:lnTo>
                    <a:pt x="1277775" y="5008302"/>
                  </a:lnTo>
                  <a:lnTo>
                    <a:pt x="79471" y="2948717"/>
                  </a:lnTo>
                  <a:lnTo>
                    <a:pt x="56765" y="2905712"/>
                  </a:lnTo>
                  <a:lnTo>
                    <a:pt x="37843" y="2861411"/>
                  </a:lnTo>
                  <a:lnTo>
                    <a:pt x="22706" y="2816050"/>
                  </a:lnTo>
                  <a:lnTo>
                    <a:pt x="11353" y="2769865"/>
                  </a:lnTo>
                  <a:lnTo>
                    <a:pt x="3784" y="2723090"/>
                  </a:lnTo>
                  <a:lnTo>
                    <a:pt x="0" y="2675962"/>
                  </a:lnTo>
                  <a:lnTo>
                    <a:pt x="0" y="2628717"/>
                  </a:lnTo>
                  <a:lnTo>
                    <a:pt x="3784" y="2581589"/>
                  </a:lnTo>
                  <a:lnTo>
                    <a:pt x="11353" y="2534815"/>
                  </a:lnTo>
                  <a:lnTo>
                    <a:pt x="22706" y="2488629"/>
                  </a:lnTo>
                  <a:lnTo>
                    <a:pt x="37843" y="2443268"/>
                  </a:lnTo>
                  <a:lnTo>
                    <a:pt x="56765" y="2398967"/>
                  </a:lnTo>
                  <a:lnTo>
                    <a:pt x="79472" y="2355962"/>
                  </a:lnTo>
                  <a:lnTo>
                    <a:pt x="1277775" y="296377"/>
                  </a:lnTo>
                  <a:lnTo>
                    <a:pt x="1303967" y="255305"/>
                  </a:lnTo>
                  <a:lnTo>
                    <a:pt x="1333137" y="216856"/>
                  </a:lnTo>
                  <a:lnTo>
                    <a:pt x="1365084" y="181144"/>
                  </a:lnTo>
                  <a:lnTo>
                    <a:pt x="1399607" y="148285"/>
                  </a:lnTo>
                  <a:lnTo>
                    <a:pt x="1436504" y="118395"/>
                  </a:lnTo>
                  <a:lnTo>
                    <a:pt x="1475577" y="91589"/>
                  </a:lnTo>
                  <a:lnTo>
                    <a:pt x="1516623" y="67982"/>
                  </a:lnTo>
                  <a:lnTo>
                    <a:pt x="1559441" y="47691"/>
                  </a:lnTo>
                  <a:lnTo>
                    <a:pt x="1603833" y="30830"/>
                  </a:lnTo>
                  <a:lnTo>
                    <a:pt x="1649595" y="17515"/>
                  </a:lnTo>
                  <a:lnTo>
                    <a:pt x="1696528" y="7861"/>
                  </a:lnTo>
                  <a:lnTo>
                    <a:pt x="1744432" y="1984"/>
                  </a:lnTo>
                  <a:lnTo>
                    <a:pt x="1793105" y="0"/>
                  </a:lnTo>
                  <a:lnTo>
                    <a:pt x="1989953" y="0"/>
                  </a:lnTo>
                </a:path>
              </a:pathLst>
            </a:custGeom>
            <a:ln w="133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76574" y="4546320"/>
              <a:ext cx="2110740" cy="1866264"/>
            </a:xfrm>
            <a:custGeom>
              <a:avLst/>
              <a:gdLst/>
              <a:ahLst/>
              <a:cxnLst/>
              <a:rect l="l" t="t" r="r" b="b"/>
              <a:pathLst>
                <a:path w="2110740" h="1866264">
                  <a:moveTo>
                    <a:pt x="14222" y="899270"/>
                  </a:moveTo>
                  <a:lnTo>
                    <a:pt x="465352" y="81410"/>
                  </a:lnTo>
                  <a:lnTo>
                    <a:pt x="506782" y="38257"/>
                  </a:lnTo>
                  <a:lnTo>
                    <a:pt x="564210" y="21504"/>
                  </a:lnTo>
                  <a:lnTo>
                    <a:pt x="1504172" y="0"/>
                  </a:lnTo>
                  <a:lnTo>
                    <a:pt x="1534407" y="3296"/>
                  </a:lnTo>
                  <a:lnTo>
                    <a:pt x="1586512" y="31697"/>
                  </a:lnTo>
                  <a:lnTo>
                    <a:pt x="2093728" y="851694"/>
                  </a:lnTo>
                  <a:lnTo>
                    <a:pt x="2110586" y="908953"/>
                  </a:lnTo>
                  <a:lnTo>
                    <a:pt x="2107378" y="938635"/>
                  </a:lnTo>
                  <a:lnTo>
                    <a:pt x="1645234" y="1784782"/>
                  </a:lnTo>
                  <a:lnTo>
                    <a:pt x="1603804" y="1827935"/>
                  </a:lnTo>
                  <a:lnTo>
                    <a:pt x="1546375" y="1844688"/>
                  </a:lnTo>
                  <a:lnTo>
                    <a:pt x="606414" y="1866193"/>
                  </a:lnTo>
                  <a:lnTo>
                    <a:pt x="576178" y="1862896"/>
                  </a:lnTo>
                  <a:lnTo>
                    <a:pt x="524074" y="1834495"/>
                  </a:lnTo>
                  <a:lnTo>
                    <a:pt x="16858" y="1014498"/>
                  </a:lnTo>
                  <a:lnTo>
                    <a:pt x="0" y="957240"/>
                  </a:lnTo>
                  <a:lnTo>
                    <a:pt x="3208" y="927558"/>
                  </a:lnTo>
                  <a:lnTo>
                    <a:pt x="14222" y="899270"/>
                  </a:lnTo>
                </a:path>
              </a:pathLst>
            </a:custGeom>
            <a:ln w="266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930" y="-26441"/>
            <a:ext cx="17601384" cy="1483794"/>
          </a:xfrm>
          <a:prstGeom prst="rect">
            <a:avLst/>
          </a:prstGeom>
        </p:spPr>
        <p:txBody>
          <a:bodyPr vert="horz" wrap="square" lIns="0" tIns="174044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lang="en-US" sz="8500" spc="-855" dirty="0"/>
              <a:t>MyChart Enrollment Among Ped. Pts</a:t>
            </a:r>
            <a:endParaRPr sz="8500" dirty="0"/>
          </a:p>
        </p:txBody>
      </p:sp>
      <p:pic>
        <p:nvPicPr>
          <p:cNvPr id="9" name="Picture 8" descr="A screenshot of a chart&#10;&#10;AI-generated content may be incorrect.">
            <a:extLst>
              <a:ext uri="{FF2B5EF4-FFF2-40B4-BE49-F238E27FC236}">
                <a16:creationId xmlns:a16="http://schemas.microsoft.com/office/drawing/2014/main" id="{7D437B86-0442-8E0E-996E-BAEC85598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57352"/>
            <a:ext cx="11887200" cy="88296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1200</Words>
  <Application>Microsoft Office PowerPoint</Application>
  <PresentationFormat>Custom</PresentationFormat>
  <Paragraphs>121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Tahoma</vt:lpstr>
      <vt:lpstr>Office Theme</vt:lpstr>
      <vt:lpstr>Enhancing MyChart Literacy Among Staff through</vt:lpstr>
      <vt:lpstr>Introduction</vt:lpstr>
      <vt:lpstr>Mariana Rivera Medical Front Office Supervisor at IHC Peds Clinic</vt:lpstr>
      <vt:lpstr>Health Need/SDOH</vt:lpstr>
      <vt:lpstr>Health Need/SDOH Cont.</vt:lpstr>
      <vt:lpstr>SMART Objectives</vt:lpstr>
      <vt:lpstr>Methodology</vt:lpstr>
      <vt:lpstr>MyChart Enrollment Among Ped. Pts</vt:lpstr>
      <vt:lpstr>MyChart Enrollment Among Ped. Pts</vt:lpstr>
      <vt:lpstr>Survey 1 - Staff Confidence</vt:lpstr>
      <vt:lpstr>PowerPoint Presentation</vt:lpstr>
      <vt:lpstr>Survey 2 - Staff Satisfaction</vt:lpstr>
      <vt:lpstr>Survey 2 - Staff Satisfaction cont.</vt:lpstr>
      <vt:lpstr>Data Interpretation</vt:lpstr>
      <vt:lpstr>Sustainability</vt:lpstr>
      <vt:lpstr>Lessons/Takeaway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Modern Training And Development Presentation</dc:title>
  <dc:creator>Spag hetti</dc:creator>
  <cp:keywords>DAGMjCWyjsY,BAD0BWONlws</cp:keywords>
  <cp:lastModifiedBy>Maya Gomez</cp:lastModifiedBy>
  <cp:revision>1</cp:revision>
  <dcterms:created xsi:type="dcterms:W3CDTF">2024-08-02T03:45:21Z</dcterms:created>
  <dcterms:modified xsi:type="dcterms:W3CDTF">2025-06-26T22:50:52Z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2024-08-02T00:00:00Z</vt:filetime>
  </property>
  <property fmtid="{D5CDD505-2E9C-101B-9397-08002B2CF9AE}" pid="3" name="Creator">
    <vt:lpwstr>Canva</vt:lpwstr>
  </property>
  <property fmtid="{D5CDD505-2E9C-101B-9397-08002B2CF9AE}" pid="4" name="LastSaved">
    <vt:filetime>2024-08-02T00:00:00Z</vt:filetime>
  </property>
  <property fmtid="{D5CDD505-2E9C-101B-9397-08002B2CF9AE}" pid="5" name="Producer">
    <vt:lpwstr>Canva</vt:lpwstr>
  </property>
</Properties>
</file>