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65_A03381B3.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6B_F08C6512.xml" ContentType="application/vnd.ms-powerpoint.comments+xml"/>
  <Override PartName="/ppt/notesSlides/notesSlide13.xml" ContentType="application/vnd.openxmlformats-officedocument.presentationml.notesSlide+xml"/>
  <Override PartName="/ppt/comments/modernComment_16C_6B70CF01.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modernComment_15F_C9266A62.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78" r:id="rId4"/>
    <p:sldMasterId id="2147483943" r:id="rId5"/>
  </p:sldMasterIdLst>
  <p:notesMasterIdLst>
    <p:notesMasterId r:id="rId25"/>
  </p:notesMasterIdLst>
  <p:handoutMasterIdLst>
    <p:handoutMasterId r:id="rId26"/>
  </p:handoutMasterIdLst>
  <p:sldIdLst>
    <p:sldId id="288" r:id="rId6"/>
    <p:sldId id="341" r:id="rId7"/>
    <p:sldId id="342" r:id="rId8"/>
    <p:sldId id="343" r:id="rId9"/>
    <p:sldId id="356" r:id="rId10"/>
    <p:sldId id="354" r:id="rId11"/>
    <p:sldId id="357" r:id="rId12"/>
    <p:sldId id="358" r:id="rId13"/>
    <p:sldId id="359" r:id="rId14"/>
    <p:sldId id="360" r:id="rId15"/>
    <p:sldId id="355" r:id="rId16"/>
    <p:sldId id="363" r:id="rId17"/>
    <p:sldId id="364" r:id="rId18"/>
    <p:sldId id="362" r:id="rId19"/>
    <p:sldId id="367" r:id="rId20"/>
    <p:sldId id="365" r:id="rId21"/>
    <p:sldId id="347" r:id="rId22"/>
    <p:sldId id="366" r:id="rId23"/>
    <p:sldId id="351" r:id="rId24"/>
  </p:sldIdLst>
  <p:sldSz cx="9144000" cy="5143500" type="screen16x9"/>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ow To Use This Template (Delete this Section)" id="{B254C1CC-F7D8-0941-A40F-42CF349EFA86}">
          <p14:sldIdLst>
            <p14:sldId id="288"/>
            <p14:sldId id="341"/>
            <p14:sldId id="342"/>
            <p14:sldId id="343"/>
            <p14:sldId id="356"/>
            <p14:sldId id="354"/>
            <p14:sldId id="357"/>
            <p14:sldId id="358"/>
            <p14:sldId id="359"/>
            <p14:sldId id="360"/>
            <p14:sldId id="355"/>
            <p14:sldId id="363"/>
            <p14:sldId id="364"/>
            <p14:sldId id="362"/>
            <p14:sldId id="367"/>
            <p14:sldId id="365"/>
            <p14:sldId id="347"/>
            <p14:sldId id="366"/>
            <p14:sldId id="351"/>
          </p14:sldIdLst>
        </p14:section>
        <p14:section name="UCSF Template" id="{81DC7439-464E-4147-8B03-E2F59E8AD6C4}">
          <p14:sldIdLst/>
        </p14:section>
      </p14:sectionLst>
    </p:ext>
    <p:ext uri="{EFAFB233-063F-42B5-8137-9DF3F51BA10A}">
      <p15:sldGuideLst xmlns:p15="http://schemas.microsoft.com/office/powerpoint/2012/main">
        <p15:guide id="2" orient="horz" pos="2573" userDrawn="1">
          <p15:clr>
            <a:srgbClr val="A4A3A4"/>
          </p15:clr>
        </p15:guide>
        <p15:guide id="11" pos="5590" userDrawn="1">
          <p15:clr>
            <a:srgbClr val="A4A3A4"/>
          </p15:clr>
        </p15:guide>
      </p15:sldGuideLst>
    </p:ext>
    <p:ext uri="{2D200454-40CA-4A62-9FC3-DE9A4176ACB9}">
      <p15:notesGuideLst xmlns:p15="http://schemas.microsoft.com/office/powerpoint/2012/main">
        <p15:guide id="1" orient="horz" pos="2592" userDrawn="1">
          <p15:clr>
            <a:srgbClr val="A4A3A4"/>
          </p15:clr>
        </p15:guide>
        <p15:guide id="2" orient="horz" pos="5542" userDrawn="1">
          <p15:clr>
            <a:srgbClr val="A4A3A4"/>
          </p15:clr>
        </p15:guide>
        <p15:guide id="3" orient="horz" pos="5777" userDrawn="1">
          <p15:clr>
            <a:srgbClr val="A4A3A4"/>
          </p15:clr>
        </p15:guide>
        <p15:guide id="4" pos="286" userDrawn="1">
          <p15:clr>
            <a:srgbClr val="A4A3A4"/>
          </p15:clr>
        </p15:guide>
        <p15:guide id="5" pos="4033"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3D21124-8B24-7797-CB59-4A651C436CFA}" name="Nickie Yang" initials="NY" userId="kdJ/Gd4XjRe6vWHDK/QXDeZLUQT6WWwvMU8uuQs8f30=" providerId="None"/>
  <p188:author id="{F227D281-A0BA-F474-C66A-ED1D64CF91AF}" name="Ajmeet Pama-Ghuman" initials="AP" userId="I4jguNsdis/GkFFnHHVnRd41YXbsYGc6posGPHBfo40="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52049"/>
    <a:srgbClr val="6C62D0"/>
    <a:srgbClr val="90BD31"/>
    <a:srgbClr val="18A3AC"/>
    <a:srgbClr val="178CCB"/>
    <a:srgbClr val="EC1848"/>
    <a:srgbClr val="F48024"/>
    <a:srgbClr val="E8E7DE"/>
    <a:srgbClr val="F5F0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6E8A07-617D-F042-96F0-2BE3A7774BA0}" v="21" dt="2026-06-25T04:20:26.8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76"/>
    <p:restoredTop sz="94946"/>
  </p:normalViewPr>
  <p:slideViewPr>
    <p:cSldViewPr snapToGrid="0">
      <p:cViewPr varScale="1">
        <p:scale>
          <a:sx n="129" d="100"/>
          <a:sy n="129" d="100"/>
        </p:scale>
        <p:origin x="216" y="368"/>
      </p:cViewPr>
      <p:guideLst>
        <p:guide orient="horz" pos="2573"/>
        <p:guide pos="5590"/>
      </p:guideLst>
    </p:cSldViewPr>
  </p:slideViewPr>
  <p:notesTextViewPr>
    <p:cViewPr>
      <p:scale>
        <a:sx n="1" d="1"/>
        <a:sy n="1" d="1"/>
      </p:scale>
      <p:origin x="0" y="0"/>
    </p:cViewPr>
  </p:notesTextViewPr>
  <p:notesViewPr>
    <p:cSldViewPr snapToGrid="0">
      <p:cViewPr>
        <p:scale>
          <a:sx n="1" d="2"/>
          <a:sy n="1" d="2"/>
        </p:scale>
        <p:origin x="0" y="0"/>
      </p:cViewPr>
      <p:guideLst>
        <p:guide orient="horz" pos="2592"/>
        <p:guide orient="horz" pos="5542"/>
        <p:guide orient="horz" pos="5777"/>
        <p:guide pos="286"/>
        <p:guide pos="403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omments/modernComment_15F_C9266A62.xml><?xml version="1.0" encoding="utf-8"?>
<p188:cmLst xmlns:a="http://schemas.openxmlformats.org/drawingml/2006/main" xmlns:r="http://schemas.openxmlformats.org/officeDocument/2006/relationships" xmlns:p188="http://schemas.microsoft.com/office/powerpoint/2018/8/main">
  <p188:cm id="{6D19C7FE-2548-449D-87CC-A44D3F9485FE}" authorId="{F227D281-A0BA-F474-C66A-ED1D64CF91AF}" created="2026-06-18T04:48:48.093">
    <ac:txMkLst xmlns:ac="http://schemas.microsoft.com/office/drawing/2013/main/command">
      <pc:docMk xmlns:pc="http://schemas.microsoft.com/office/powerpoint/2013/main/command"/>
      <pc:sldMk xmlns:pc="http://schemas.microsoft.com/office/powerpoint/2013/main/command" cId="3374738018" sldId="351"/>
      <ac:spMk id="8" creationId="{79266AEA-E40E-4C4C-50CA-A95D2952A1DC}"/>
      <ac:txMk cp="455" len="6">
        <ac:context len="518" hash="561296214"/>
      </ac:txMk>
    </ac:txMkLst>
    <p188:pos x="3880757" y="2481942"/>
    <p188:txBody>
      <a:bodyPr/>
      <a:lstStyle/>
      <a:p>
        <a:r>
          <a:rPr lang="en-US"/>
          <a:t>worth checking the general location of these specific zip codes b/c i'm predicting these are near hospitals/highway - likely will be a question from the audience </a:t>
        </a:r>
      </a:p>
    </p188:txBody>
  </p188:cm>
  <p188:cm id="{AF0300F1-730C-425B-9CC8-0803E1C3DC11}" authorId="{93D21124-8B24-7797-CB59-4A651C436CFA}" created="2026-06-19T01:13:17.603">
    <ac:deMkLst xmlns:ac="http://schemas.microsoft.com/office/drawing/2013/main/command">
      <pc:docMk xmlns:pc="http://schemas.microsoft.com/office/powerpoint/2013/main/command"/>
      <pc:sldMk xmlns:pc="http://schemas.microsoft.com/office/powerpoint/2013/main/command" cId="3374738018" sldId="351"/>
      <ac:picMk id="5" creationId="{B96DFEF6-799C-3AC3-7481-6685B9FD0A38}"/>
    </ac:deMkLst>
    <p188:replyLst>
      <p188:reply id="{D70A97D0-06B4-44F2-8F1B-7184E92049F7}" authorId="{F227D281-A0BA-F474-C66A-ED1D64CF91AF}" created="2026-06-22T03:05:41.198">
        <p188:txBody>
          <a:bodyPr/>
          <a:lstStyle/>
          <a:p>
            <a:r>
              <a:rPr lang="en-US"/>
              <a:t>move to end of slides for questions</a:t>
            </a:r>
          </a:p>
        </p188:txBody>
      </p188:reply>
      <p188:reply id="{112007A8-7540-4ABC-A84D-6A47210F6C4C}" authorId="{F227D281-A0BA-F474-C66A-ED1D64CF91AF}" created="2026-06-22T03:06:35.637">
        <p188:txBody>
          <a:bodyPr/>
          <a:lstStyle/>
          <a:p>
            <a:r>
              <a:rPr lang="en-US"/>
              <a:t>add QR code for people to look at </a:t>
            </a:r>
          </a:p>
        </p188:txBody>
      </p188:reply>
    </p188:replyLst>
    <p188:txBody>
      <a:bodyPr/>
      <a:lstStyle/>
      <a:p>
        <a:r>
          <a:rPr lang="en-US"/>
          <a:t>Take out table</a:t>
        </a:r>
      </a:p>
    </p188:txBody>
  </p188:cm>
</p188:cmLst>
</file>

<file path=ppt/comments/modernComment_165_A03381B3.xml><?xml version="1.0" encoding="utf-8"?>
<p188:cmLst xmlns:a="http://schemas.openxmlformats.org/drawingml/2006/main" xmlns:r="http://schemas.openxmlformats.org/officeDocument/2006/relationships" xmlns:p188="http://schemas.microsoft.com/office/powerpoint/2018/8/main">
  <p188:cm id="{9C7D3A03-34C2-4C32-B0F6-06CD413CC4AA}" authorId="{F227D281-A0BA-F474-C66A-ED1D64CF91AF}" status="resolved" created="2026-06-18T04:48:48.093" complete="100000">
    <ac:txMkLst xmlns:ac="http://schemas.microsoft.com/office/drawing/2013/main/command">
      <pc:docMk xmlns:pc="http://schemas.microsoft.com/office/powerpoint/2013/main/command"/>
      <pc:sldMk xmlns:pc="http://schemas.microsoft.com/office/powerpoint/2013/main/command" cId="2687730099" sldId="357"/>
      <ac:spMk id="8" creationId="{C9F4C7A6-49CB-2128-D0A9-724D5FB10718}"/>
      <ac:txMk cp="0">
        <ac:context len="1" hash="13"/>
      </ac:txMk>
    </ac:txMkLst>
    <p188:pos x="3880757" y="2481942"/>
    <p188:txBody>
      <a:bodyPr/>
      <a:lstStyle/>
      <a:p>
        <a:r>
          <a:rPr lang="en-US"/>
          <a:t>worth checking the general location of these specific zip codes b/c i'm predicting these are near hospitals/highway - likely will be a question from the audience </a:t>
        </a:r>
      </a:p>
    </p188:txBody>
  </p188:cm>
  <p188:cm id="{7CDF73DD-4139-4F7C-B36F-4F05A17CB34D}" authorId="{93D21124-8B24-7797-CB59-4A651C436CFA}" status="resolved" created="2026-06-19T01:13:17.603" complete="100000">
    <ac:deMkLst xmlns:ac="http://schemas.microsoft.com/office/drawing/2013/main/command">
      <pc:docMk xmlns:pc="http://schemas.microsoft.com/office/powerpoint/2013/main/command"/>
      <pc:sldMk xmlns:pc="http://schemas.microsoft.com/office/powerpoint/2013/main/command" cId="3374738018" sldId="351"/>
      <ac:picMk id="5" creationId="{B96DFEF6-799C-3AC3-7481-6685B9FD0A38}"/>
    </ac:deMkLst>
    <p188:txBody>
      <a:bodyPr/>
      <a:lstStyle/>
      <a:p>
        <a:r>
          <a:rPr lang="en-US"/>
          <a:t>Take out table</a:t>
        </a:r>
      </a:p>
    </p188:txBody>
  </p188:cm>
</p188:cmLst>
</file>

<file path=ppt/comments/modernComment_16B_F08C6512.xml><?xml version="1.0" encoding="utf-8"?>
<p188:cmLst xmlns:a="http://schemas.openxmlformats.org/drawingml/2006/main" xmlns:r="http://schemas.openxmlformats.org/officeDocument/2006/relationships" xmlns:p188="http://schemas.microsoft.com/office/powerpoint/2018/8/main">
  <p188:cm id="{2CCFB0FF-CC63-48A3-8738-12D5AA30C118}" authorId="{93D21124-8B24-7797-CB59-4A651C436CFA}" status="resolved" created="2026-06-19T01:24:13.439" complete="100000">
    <ac:deMkLst xmlns:ac="http://schemas.microsoft.com/office/drawing/2013/main/command">
      <pc:docMk xmlns:pc="http://schemas.microsoft.com/office/powerpoint/2013/main/command"/>
      <pc:sldMk xmlns:pc="http://schemas.microsoft.com/office/powerpoint/2013/main/command" cId="3824432762" sldId="353"/>
      <ac:picMk id="2" creationId="{3802A10C-65D6-669D-B003-86C605EE66E7}"/>
    </ac:deMkLst>
    <p188:txBody>
      <a:bodyPr/>
      <a:lstStyle/>
      <a:p>
        <a:r>
          <a:rPr lang="en-US"/>
          <a:t>More interpretation of the figures!</a:t>
        </a:r>
      </a:p>
    </p188:txBody>
  </p188:cm>
</p188:cmLst>
</file>

<file path=ppt/comments/modernComment_16C_6B70CF01.xml><?xml version="1.0" encoding="utf-8"?>
<p188:cmLst xmlns:a="http://schemas.openxmlformats.org/drawingml/2006/main" xmlns:r="http://schemas.openxmlformats.org/officeDocument/2006/relationships" xmlns:p188="http://schemas.microsoft.com/office/powerpoint/2018/8/main">
  <p188:cm id="{413A8B61-4331-4C43-BDDA-D4CE9312A4F0}" authorId="{93D21124-8B24-7797-CB59-4A651C436CFA}" status="resolved" created="2026-06-19T01:24:13.439" complete="100000">
    <ac:deMkLst xmlns:ac="http://schemas.microsoft.com/office/drawing/2013/main/command">
      <pc:docMk xmlns:pc="http://schemas.microsoft.com/office/powerpoint/2013/main/command"/>
      <pc:sldMk xmlns:pc="http://schemas.microsoft.com/office/powerpoint/2013/main/command" cId="3824432762" sldId="353"/>
      <ac:picMk id="2" creationId="{3802A10C-65D6-669D-B003-86C605EE66E7}"/>
    </ac:deMkLst>
    <p188:txBody>
      <a:bodyPr/>
      <a:lstStyle/>
      <a:p>
        <a:r>
          <a:rPr lang="en-US"/>
          <a:t>More interpretation of the figures!</a:t>
        </a:r>
      </a:p>
    </p188:txBody>
  </p188:cm>
</p188:cmLst>
</file>

<file path=ppt/handoutMasters/_rels/handoutMaster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4" name="Straight Connector 43"/>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Slide Number Placeholder 6"/>
          <p:cNvSpPr>
            <a:spLocks noGrp="1"/>
          </p:cNvSpPr>
          <p:nvPr>
            <p:ph type="sldNum" sz="quarter" idx="3"/>
          </p:nvPr>
        </p:nvSpPr>
        <p:spPr>
          <a:xfrm>
            <a:off x="403350" y="8880855"/>
            <a:ext cx="281232"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pPr algn="r"/>
            <a:fld id="{111E5896-917A-4035-A860-408E1EC3CD51}" type="slidenum">
              <a:rPr lang="en-US">
                <a:solidFill>
                  <a:srgbClr val="052049"/>
                </a:solidFill>
                <a:latin typeface="Arial" panose="020B0604020202020204" pitchFamily="34" charset="0"/>
                <a:cs typeface="Arial" panose="020B0604020202020204" pitchFamily="34" charset="0"/>
              </a:rPr>
              <a:pPr algn="r"/>
              <a:t>‹#›</a:t>
            </a:fld>
            <a:endParaRPr lang="en-US">
              <a:solidFill>
                <a:srgbClr val="052049"/>
              </a:solidFill>
              <a:latin typeface="Arial" panose="020B0604020202020204" pitchFamily="34" charset="0"/>
              <a:cs typeface="Arial" panose="020B0604020202020204" pitchFamily="34" charset="0"/>
            </a:endParaRPr>
          </a:p>
        </p:txBody>
      </p:sp>
      <p:pic>
        <p:nvPicPr>
          <p:cNvPr id="20"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02407"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2"/>
          </p:nvPr>
        </p:nvSpPr>
        <p:spPr>
          <a:xfrm>
            <a:off x="636536" y="8821324"/>
            <a:ext cx="2971800" cy="131586"/>
          </a:xfrm>
          <a:prstGeom prst="rect">
            <a:avLst/>
          </a:prstGeom>
        </p:spPr>
        <p:txBody>
          <a:bodyPr vert="horz" lIns="91440" tIns="45720" rIns="91440" bIns="45720" rtlCol="0" anchor="t"/>
          <a:lstStyle>
            <a:lvl1pPr algn="l">
              <a:defRPr sz="1200"/>
            </a:lvl1pPr>
          </a:lstStyle>
          <a:p>
            <a:r>
              <a:rPr lang="en-US" sz="800">
                <a:solidFill>
                  <a:srgbClr val="052049"/>
                </a:solidFill>
                <a:latin typeface="Arial" panose="020B0604020202020204" pitchFamily="34" charset="0"/>
              </a:rPr>
              <a:t>| [footer text here]</a:t>
            </a:r>
          </a:p>
        </p:txBody>
      </p:sp>
    </p:spTree>
    <p:extLst>
      <p:ext uri="{BB962C8B-B14F-4D97-AF65-F5344CB8AC3E}">
        <p14:creationId xmlns:p14="http://schemas.microsoft.com/office/powerpoint/2010/main" val="1828329429"/>
      </p:ext>
    </p:extLst>
  </p:cSld>
  <p:clrMap bg1="lt1" tx1="dk1" bg2="lt2" tx2="dk2" accent1="accent1" accent2="accent2" accent3="accent3" accent4="accent4" accent5="accent5" accent6="accent6" hlink="hlink" folHlink="folHlink"/>
  <p:hf hdr="0" dt="0"/>
  <p:extLst>
    <p:ext uri="{56416CCD-93CA-4268-BC5B-53C4BB910035}">
      <p15:sldGuideLst xmlns:p15="http://schemas.microsoft.com/office/powerpoint/2012/main">
        <p15:guide id="1" orient="horz" pos="2928"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12750" y="400050"/>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441268" y="4080297"/>
            <a:ext cx="5961120" cy="448056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9" name="Straight Connector 28"/>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7"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6"/>
          <p:cNvSpPr>
            <a:spLocks noGrp="1"/>
          </p:cNvSpPr>
          <p:nvPr>
            <p:ph type="sldNum" sz="quarter" idx="5"/>
          </p:nvPr>
        </p:nvSpPr>
        <p:spPr>
          <a:xfrm>
            <a:off x="403350" y="8880855"/>
            <a:ext cx="281232" cy="105317"/>
          </a:xfrm>
          <a:prstGeom prst="rect">
            <a:avLst/>
          </a:prstGeom>
        </p:spPr>
        <p:txBody>
          <a:bodyPr vert="horz" wrap="square" lIns="0" tIns="0" rIns="0" bIns="0" rtlCol="0" anchor="b" anchorCtr="0"/>
          <a:lstStyle>
            <a:lvl1pPr marL="0" algn="l" defTabSz="914400" rtl="0" eaLnBrk="1" latinLnBrk="0" hangingPunct="1">
              <a:defRPr lang="en-US" sz="800" b="0" i="0" kern="1200" smtClean="0">
                <a:solidFill>
                  <a:schemeClr val="tx1"/>
                </a:solidFill>
                <a:latin typeface="Arial" panose="020B0604020202020204" pitchFamily="34" charset="0"/>
                <a:ea typeface="+mn-ea"/>
                <a:cs typeface="Arial" panose="020B0604020202020204" pitchFamily="34" charset="0"/>
              </a:defRPr>
            </a:lvl1pPr>
          </a:lstStyle>
          <a:p>
            <a:pPr algn="r"/>
            <a:fld id="{111E5896-917A-4035-A860-408E1EC3CD51}" type="slidenum">
              <a:rPr lang="en-US" smtClean="0">
                <a:solidFill>
                  <a:srgbClr val="052049"/>
                </a:solidFill>
              </a:rPr>
              <a:pPr algn="r"/>
              <a:t>‹#›</a:t>
            </a:fld>
            <a:endParaRPr lang="en-US">
              <a:solidFill>
                <a:srgbClr val="052049"/>
              </a:solidFill>
            </a:endParaRPr>
          </a:p>
        </p:txBody>
      </p:sp>
      <p:sp>
        <p:nvSpPr>
          <p:cNvPr id="10" name="Footer Placeholder 3"/>
          <p:cNvSpPr>
            <a:spLocks noGrp="1"/>
          </p:cNvSpPr>
          <p:nvPr>
            <p:ph type="ftr" sz="quarter" idx="4"/>
          </p:nvPr>
        </p:nvSpPr>
        <p:spPr>
          <a:xfrm>
            <a:off x="636536" y="8821324"/>
            <a:ext cx="2971800" cy="131586"/>
          </a:xfrm>
          <a:prstGeom prst="rect">
            <a:avLst/>
          </a:prstGeom>
        </p:spPr>
        <p:txBody>
          <a:bodyPr vert="horz" lIns="91440" tIns="45720" rIns="91440" bIns="45720" rtlCol="0" anchor="t"/>
          <a:lstStyle>
            <a:lvl1pPr algn="l">
              <a:defRPr sz="1200" b="0" i="0">
                <a:latin typeface="Arial" panose="020B0604020202020204" pitchFamily="34" charset="0"/>
              </a:defRPr>
            </a:lvl1pPr>
          </a:lstStyle>
          <a:p>
            <a:r>
              <a:rPr lang="en-US" sz="800">
                <a:solidFill>
                  <a:srgbClr val="052049"/>
                </a:solidFill>
              </a:rPr>
              <a:t>| [footer text here]</a:t>
            </a:r>
          </a:p>
        </p:txBody>
      </p:sp>
      <p:sp>
        <p:nvSpPr>
          <p:cNvPr id="2" name="Date Placeholder 1"/>
          <p:cNvSpPr>
            <a:spLocks noGrp="1"/>
          </p:cNvSpPr>
          <p:nvPr>
            <p:ph type="dt" idx="1"/>
          </p:nvPr>
        </p:nvSpPr>
        <p:spPr>
          <a:xfrm>
            <a:off x="3884613" y="3"/>
            <a:ext cx="2971800" cy="466725"/>
          </a:xfrm>
          <a:prstGeom prst="rect">
            <a:avLst/>
          </a:prstGeom>
        </p:spPr>
        <p:txBody>
          <a:bodyPr vert="horz" lIns="91440" tIns="45720" rIns="91440" bIns="45720" rtlCol="0"/>
          <a:lstStyle>
            <a:lvl1pPr algn="r">
              <a:defRPr sz="1200" b="0" i="0">
                <a:latin typeface="Arial" panose="020B0604020202020204" pitchFamily="34" charset="0"/>
              </a:defRPr>
            </a:lvl1pPr>
          </a:lstStyle>
          <a:p>
            <a:fld id="{EF798EC2-7587-174C-8F9B-BEC1CFBF2B9A}" type="datetimeFigureOut">
              <a:rPr lang="en-US" smtClean="0"/>
              <a:pPr/>
              <a:t>6/24/26</a:t>
            </a:fld>
            <a:endParaRPr lang="en-US"/>
          </a:p>
        </p:txBody>
      </p:sp>
    </p:spTree>
    <p:extLst>
      <p:ext uri="{BB962C8B-B14F-4D97-AF65-F5344CB8AC3E}">
        <p14:creationId xmlns:p14="http://schemas.microsoft.com/office/powerpoint/2010/main" val="450748310"/>
      </p:ext>
    </p:extLst>
  </p:cSld>
  <p:clrMap bg1="lt1" tx1="dk1" bg2="lt2" tx2="dk2" accent1="accent1" accent2="accent2" accent3="accent3" accent4="accent4" accent5="accent5" accent6="accent6" hlink="hlink" folHlink="folHlink"/>
  <p:hf hdr="0" dt="0"/>
  <p:notesStyle>
    <a:lvl1pPr marL="114300" indent="-114300" algn="l" defTabSz="914400" rtl="0" eaLnBrk="1" latinLnBrk="0" hangingPunct="1">
      <a:spcBef>
        <a:spcPts val="800"/>
      </a:spcBef>
      <a:buClr>
        <a:srgbClr val="178CCB"/>
      </a:buClr>
      <a:buFont typeface="Arial" pitchFamily="34" charset="0"/>
      <a:buChar char="•"/>
      <a:defRPr sz="1200" b="0" i="0" kern="1200">
        <a:solidFill>
          <a:srgbClr val="052049"/>
        </a:solidFill>
        <a:latin typeface="Arial" panose="020B0604020202020204" pitchFamily="34" charset="0"/>
        <a:ea typeface="+mn-ea"/>
        <a:cs typeface="Arial" panose="020B0604020202020204" pitchFamily="34" charset="0"/>
      </a:defRPr>
    </a:lvl1pPr>
    <a:lvl2pPr marL="285750" indent="-112713" algn="l" defTabSz="914400" rtl="0" eaLnBrk="1" latinLnBrk="0" hangingPunct="1">
      <a:spcBef>
        <a:spcPts val="200"/>
      </a:spcBef>
      <a:buClr>
        <a:srgbClr val="178CCB"/>
      </a:buClr>
      <a:buFont typeface="Arial" pitchFamily="34" charset="0"/>
      <a:buChar char="•"/>
      <a:defRPr sz="1100" b="0" i="0" kern="1200">
        <a:solidFill>
          <a:srgbClr val="052049"/>
        </a:solidFill>
        <a:latin typeface="Arial" panose="020B0604020202020204" pitchFamily="34" charset="0"/>
        <a:ea typeface="+mn-ea"/>
        <a:cs typeface="Arial" panose="020B0604020202020204" pitchFamily="34" charset="0"/>
      </a:defRPr>
    </a:lvl2pPr>
    <a:lvl3pPr marL="403225" indent="-117475" algn="l" defTabSz="914400" rtl="0" eaLnBrk="1" latinLnBrk="0" hangingPunct="1">
      <a:spcBef>
        <a:spcPts val="200"/>
      </a:spcBef>
      <a:buClr>
        <a:srgbClr val="178CCB"/>
      </a:buClr>
      <a:buFont typeface="Arial" pitchFamily="34" charset="0"/>
      <a:buChar char="•"/>
      <a:defRPr sz="1050" b="0" i="0" kern="1200">
        <a:solidFill>
          <a:srgbClr val="052049"/>
        </a:solidFill>
        <a:latin typeface="Arial" panose="020B0604020202020204" pitchFamily="34" charset="0"/>
        <a:ea typeface="+mn-ea"/>
        <a:cs typeface="Arial" panose="020B0604020202020204" pitchFamily="34" charset="0"/>
      </a:defRPr>
    </a:lvl3pPr>
    <a:lvl4pPr marL="569913" indent="-112713" algn="l" defTabSz="914400" rtl="0" eaLnBrk="1" latinLnBrk="0" hangingPunct="1">
      <a:spcBef>
        <a:spcPts val="200"/>
      </a:spcBef>
      <a:buClr>
        <a:srgbClr val="178CCB"/>
      </a:buClr>
      <a:buFont typeface="Arial" pitchFamily="34" charset="0"/>
      <a:buChar char="•"/>
      <a:defRPr sz="1050" b="0" i="0" kern="1200">
        <a:solidFill>
          <a:srgbClr val="052049"/>
        </a:solidFill>
        <a:latin typeface="Arial" panose="020B0604020202020204" pitchFamily="34" charset="0"/>
        <a:ea typeface="+mn-ea"/>
        <a:cs typeface="Arial" panose="020B0604020202020204" pitchFamily="34" charset="0"/>
      </a:defRPr>
    </a:lvl4pPr>
    <a:lvl5pPr marL="457200" indent="114300" algn="l" defTabSz="914400" rtl="0" eaLnBrk="1" latinLnBrk="0" hangingPunct="1">
      <a:buFont typeface="Arial" pitchFamily="34" charset="0"/>
      <a:buChar char="•"/>
      <a:defRPr sz="105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latin typeface="Calibri"/>
                <a:ea typeface="Calibri"/>
                <a:cs typeface="Calibri"/>
              </a:rPr>
              <a:t>AJMEET</a:t>
            </a:r>
          </a:p>
          <a:p>
            <a:pPr>
              <a:buNone/>
            </a:pPr>
            <a:endParaRPr lang="en-US" b="1" dirty="0">
              <a:latin typeface="Calibri"/>
              <a:ea typeface="Calibri"/>
              <a:cs typeface="Calibri"/>
            </a:endParaRPr>
          </a:p>
          <a:p>
            <a:pPr>
              <a:buNone/>
            </a:pPr>
            <a:r>
              <a:rPr lang="en-US" b="1" dirty="0">
                <a:latin typeface="Calibri"/>
                <a:ea typeface="Calibri"/>
                <a:cs typeface="Calibri"/>
              </a:rPr>
              <a:t>Good evening, it's my pleasure to showcase this COVID-19 disparities project alongside my colleagues, Nickie Yang and Faaizah Arshad. As UCSF medical students on the SJV PRIME track, we had the opportunity to work closely with ID physician, Dr. Seth Blumberg in SF to devise our own passion project focused on Fresno County, CA.</a:t>
            </a: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1</a:t>
            </a:fld>
            <a:endParaRPr lang="en-US">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p>
        </p:txBody>
      </p:sp>
    </p:spTree>
    <p:extLst>
      <p:ext uri="{BB962C8B-B14F-4D97-AF65-F5344CB8AC3E}">
        <p14:creationId xmlns:p14="http://schemas.microsoft.com/office/powerpoint/2010/main" val="163968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latin typeface="Calibri"/>
                <a:ea typeface="Calibri"/>
                <a:cs typeface="Calibri"/>
              </a:rPr>
              <a:t>AJMEET</a:t>
            </a:r>
            <a:endParaRPr lang="en-US" b="1" dirty="0"/>
          </a:p>
          <a:p>
            <a:pPr>
              <a:buNone/>
            </a:pPr>
            <a:endParaRPr lang="en-US">
              <a:latin typeface="Calibri"/>
              <a:ea typeface="Calibri"/>
              <a:cs typeface="Calibri"/>
            </a:endParaRPr>
          </a:p>
          <a:p>
            <a:pPr>
              <a:buNone/>
            </a:pPr>
            <a:r>
              <a:rPr lang="en-US" b="1" dirty="0">
                <a:latin typeface="Calibri"/>
                <a:ea typeface="Calibri"/>
                <a:cs typeface="Calibri"/>
              </a:rPr>
              <a:t>Feedback from Dr. Blumberg</a:t>
            </a:r>
            <a:r>
              <a:rPr lang="en-US" dirty="0">
                <a:latin typeface="Calibri"/>
                <a:ea typeface="Calibri"/>
                <a:cs typeface="Calibri"/>
              </a:rPr>
              <a:t>: explain methods more simpler: reverse the order -&gt; go over first column and then go into vaccinating percentage and then talk about count/number </a:t>
            </a:r>
          </a:p>
          <a:p>
            <a:pPr>
              <a:buNone/>
            </a:pPr>
            <a:r>
              <a:rPr lang="en-US" dirty="0">
                <a:latin typeface="Calibri"/>
                <a:ea typeface="Calibri"/>
                <a:cs typeface="Calibri"/>
              </a:rPr>
              <a:t> </a:t>
            </a:r>
            <a:endParaRPr lang="en-US"/>
          </a:p>
          <a:p>
            <a:pPr>
              <a:buNone/>
            </a:pPr>
            <a:r>
              <a:rPr lang="en-US" dirty="0">
                <a:latin typeface="Calibri"/>
                <a:ea typeface="Calibri"/>
                <a:cs typeface="Calibri"/>
              </a:rPr>
              <a:t>Latinx made up the smallest percentage of vaccinations in their race, and this is particularly consequential because </a:t>
            </a:r>
            <a:r>
              <a:rPr lang="en-US" dirty="0" err="1">
                <a:latin typeface="Calibri"/>
                <a:ea typeface="Calibri"/>
                <a:cs typeface="Calibri"/>
              </a:rPr>
              <a:t>latinx</a:t>
            </a:r>
            <a:r>
              <a:rPr lang="en-US" dirty="0">
                <a:latin typeface="Calibri"/>
                <a:ea typeface="Calibri"/>
                <a:cs typeface="Calibri"/>
              </a:rPr>
              <a:t> made up majority of the county.</a:t>
            </a:r>
          </a:p>
          <a:p>
            <a:pPr>
              <a:buNone/>
            </a:pPr>
            <a:r>
              <a:rPr lang="en-US" dirty="0">
                <a:latin typeface="Calibri"/>
                <a:ea typeface="Calibri"/>
                <a:cs typeface="Calibri"/>
              </a:rPr>
              <a:t>Latinx made up the smallest percentage of vaccinations in their race</a:t>
            </a:r>
          </a:p>
          <a:p>
            <a:pPr>
              <a:buNone/>
            </a:pPr>
            <a:r>
              <a:rPr lang="en-US" dirty="0">
                <a:latin typeface="Calibri"/>
                <a:ea typeface="Calibri"/>
                <a:cs typeface="Calibri"/>
              </a:rPr>
              <a:t> </a:t>
            </a:r>
          </a:p>
          <a:p>
            <a:pPr>
              <a:buNone/>
            </a:pPr>
            <a:r>
              <a:rPr lang="en-US" dirty="0">
                <a:latin typeface="Calibri"/>
                <a:ea typeface="Calibri"/>
                <a:cs typeface="Calibri"/>
              </a:rPr>
              <a:t>Emphasize vaccinating population, not an accumulative value but data was showing trend in people actively getting vaccinated </a:t>
            </a:r>
          </a:p>
          <a:p>
            <a:pPr>
              <a:buNone/>
            </a:pPr>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10</a:t>
            </a:fld>
            <a:endParaRPr lang="en-US">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p>
        </p:txBody>
      </p:sp>
    </p:spTree>
    <p:extLst>
      <p:ext uri="{BB962C8B-B14F-4D97-AF65-F5344CB8AC3E}">
        <p14:creationId xmlns:p14="http://schemas.microsoft.com/office/powerpoint/2010/main" val="1169317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spcBef>
                <a:spcPts val="0"/>
              </a:spcBef>
              <a:spcAft>
                <a:spcPts val="600"/>
              </a:spcAft>
              <a:buNone/>
            </a:pPr>
            <a:r>
              <a:rPr lang="en-US" b="1" dirty="0">
                <a:solidFill>
                  <a:srgbClr val="000000"/>
                </a:solidFill>
                <a:highlight>
                  <a:srgbClr val="FFFFFF"/>
                </a:highlight>
                <a:latin typeface="Arial"/>
                <a:cs typeface="Arial"/>
              </a:rPr>
              <a:t>NICKIE</a:t>
            </a:r>
            <a:endParaRPr lang="en-US"/>
          </a:p>
          <a:p>
            <a:pPr marL="0" indent="0" algn="just">
              <a:spcBef>
                <a:spcPts val="0"/>
              </a:spcBef>
              <a:spcAft>
                <a:spcPts val="600"/>
              </a:spcAft>
              <a:buNone/>
            </a:pPr>
            <a:endParaRPr lang="en-US" b="1" dirty="0">
              <a:solidFill>
                <a:srgbClr val="000000"/>
              </a:solidFill>
              <a:highlight>
                <a:srgbClr val="FFFFFF"/>
              </a:highlight>
            </a:endParaRPr>
          </a:p>
          <a:p>
            <a:pPr algn="just">
              <a:spcBef>
                <a:spcPts val="0"/>
              </a:spcBef>
              <a:spcAft>
                <a:spcPts val="600"/>
              </a:spcAft>
            </a:pPr>
            <a:r>
              <a:rPr lang="en-US" b="1" dirty="0">
                <a:solidFill>
                  <a:srgbClr val="000000"/>
                </a:solidFill>
                <a:highlight>
                  <a:srgbClr val="FFFFFF"/>
                </a:highlight>
                <a:latin typeface="Arial"/>
                <a:cs typeface="Arial"/>
              </a:rPr>
              <a:t>For our 3rd objective, we evaluated the relationship between COVID-19 mortality trends and demographic factors such as race/ethnicity, sex, comorbidities, and education between 2020-2024 by stratifying the </a:t>
            </a:r>
            <a:r>
              <a:rPr lang="en-US" b="1" dirty="0" err="1">
                <a:solidFill>
                  <a:srgbClr val="000000"/>
                </a:solidFill>
                <a:highlight>
                  <a:srgbClr val="FFFFFF"/>
                </a:highlight>
                <a:latin typeface="Arial"/>
                <a:cs typeface="Arial"/>
              </a:rPr>
              <a:t>the</a:t>
            </a:r>
            <a:r>
              <a:rPr lang="en-US" b="1" dirty="0">
                <a:solidFill>
                  <a:srgbClr val="000000"/>
                </a:solidFill>
                <a:highlight>
                  <a:srgbClr val="FFFFFF"/>
                </a:highlight>
                <a:latin typeface="Arial"/>
                <a:cs typeface="Arial"/>
              </a:rPr>
              <a:t> individual level death reports from the UC-CDPH dataset by these factors</a:t>
            </a:r>
            <a:endParaRPr lang="en-US" b="1" dirty="0">
              <a:latin typeface="Arial"/>
              <a:cs typeface="Arial"/>
            </a:endParaRPr>
          </a:p>
          <a:p>
            <a:pPr algn="just">
              <a:spcBef>
                <a:spcPts val="0"/>
              </a:spcBef>
              <a:spcAft>
                <a:spcPts val="600"/>
              </a:spcAft>
            </a:pPr>
            <a:endParaRPr lang="en-US" b="1" dirty="0">
              <a:solidFill>
                <a:srgbClr val="000000"/>
              </a:solidFill>
              <a:highlight>
                <a:srgbClr val="FFFFFF"/>
              </a:highlight>
            </a:endParaRPr>
          </a:p>
          <a:p>
            <a:pPr algn="just">
              <a:spcBef>
                <a:spcPts val="0"/>
              </a:spcBef>
              <a:spcAft>
                <a:spcPts val="600"/>
              </a:spcAft>
            </a:pPr>
            <a:r>
              <a:rPr lang="en-US" b="1" dirty="0">
                <a:solidFill>
                  <a:srgbClr val="000000"/>
                </a:solidFill>
                <a:highlight>
                  <a:srgbClr val="FFFFFF"/>
                </a:highlight>
                <a:latin typeface="Arial"/>
                <a:cs typeface="Arial"/>
              </a:rPr>
              <a:t>One limitation to note is that comorbidity information was derived from death certificates and may be incomplete or underreported, according to the Fresno County Department of Public Health.</a:t>
            </a:r>
            <a:endParaRPr lang="en-US" b="1" dirty="0">
              <a:latin typeface="Arial"/>
              <a:cs typeface="Arial"/>
            </a:endParaRP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11</a:t>
            </a:fld>
            <a:endParaRPr lang="en-US">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p>
        </p:txBody>
      </p:sp>
    </p:spTree>
    <p:extLst>
      <p:ext uri="{BB962C8B-B14F-4D97-AF65-F5344CB8AC3E}">
        <p14:creationId xmlns:p14="http://schemas.microsoft.com/office/powerpoint/2010/main" val="2793571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7A048-FBD0-9B57-DA15-C93BB029DB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50A428-A21A-5C51-2396-F774287579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B80316-BFB6-E7A6-DCE1-48183D501EC7}"/>
              </a:ext>
            </a:extLst>
          </p:cNvPr>
          <p:cNvSpPr>
            <a:spLocks noGrp="1"/>
          </p:cNvSpPr>
          <p:nvPr>
            <p:ph type="body" idx="1"/>
          </p:nvPr>
        </p:nvSpPr>
        <p:spPr/>
        <p:txBody>
          <a:bodyPr/>
          <a:lstStyle/>
          <a:p>
            <a:pPr>
              <a:buNone/>
            </a:pPr>
            <a:r>
              <a:rPr lang="en-US" b="1" dirty="0">
                <a:solidFill>
                  <a:srgbClr val="000000"/>
                </a:solidFill>
                <a:highlight>
                  <a:srgbClr val="FFFFFF"/>
                </a:highlight>
                <a:latin typeface="Arial"/>
                <a:cs typeface="Arial"/>
              </a:rPr>
              <a:t>NICKIE</a:t>
            </a:r>
          </a:p>
          <a:p>
            <a:pPr>
              <a:buNone/>
            </a:pPr>
            <a:endParaRPr lang="en-US" b="1">
              <a:solidFill>
                <a:srgbClr val="000000"/>
              </a:solidFill>
              <a:highlight>
                <a:srgbClr val="FFFFFF"/>
              </a:highlight>
              <a:latin typeface="Arial"/>
              <a:cs typeface="Arial"/>
            </a:endParaRPr>
          </a:p>
          <a:p>
            <a:r>
              <a:rPr lang="en-US" b="1">
                <a:solidFill>
                  <a:srgbClr val="000000"/>
                </a:solidFill>
                <a:highlight>
                  <a:srgbClr val="FFFFFF"/>
                </a:highlight>
                <a:latin typeface="Arial"/>
                <a:cs typeface="Arial"/>
              </a:rPr>
              <a:t>When examining COVID-19 deaths by race and ethnicity, Latinx individuals accounted for the largest number of deaths in Fresno County. However, this finding should be interpreted in the context of Fresno County’s population demographics, as Latinx residents also represent the largest racial and ethnic group in the county.</a:t>
            </a:r>
            <a:endParaRPr lang="en-US" b="1">
              <a:latin typeface="Arial"/>
              <a:cs typeface="Arial"/>
            </a:endParaRPr>
          </a:p>
          <a:p>
            <a:r>
              <a:rPr lang="en-US" b="1">
                <a:solidFill>
                  <a:srgbClr val="000000"/>
                </a:solidFill>
                <a:highlight>
                  <a:srgbClr val="FFFFFF"/>
                </a:highlight>
                <a:latin typeface="Arial"/>
                <a:cs typeface="Arial"/>
              </a:rPr>
              <a:t>When we adjusted for population size and examined deaths as a percentage of each racial and ethnic group's total population, the mortality percentages were relatively similar across groups. This suggests that while the absolute number of deaths differed, the overall burden of mortality was more comparable when accounting for population size.</a:t>
            </a:r>
            <a:endParaRPr lang="en-US" b="1">
              <a:latin typeface="Arial"/>
              <a:cs typeface="Arial"/>
            </a:endParaRPr>
          </a:p>
          <a:p>
            <a:r>
              <a:rPr lang="en-US" b="1">
                <a:solidFill>
                  <a:srgbClr val="000000"/>
                </a:solidFill>
                <a:highlight>
                  <a:srgbClr val="FFFFFF"/>
                </a:highlight>
                <a:latin typeface="Arial"/>
                <a:cs typeface="Arial"/>
              </a:rPr>
              <a:t>These findings may reflect the impact of Fresno County Department of Public Health outreach efforts to improve access to COVID-19 resources and vaccination services across diverse communities. </a:t>
            </a:r>
          </a:p>
          <a:p>
            <a:pPr>
              <a:buNone/>
            </a:pPr>
            <a:endParaRPr lang="en-US" b="1">
              <a:solidFill>
                <a:srgbClr val="000000"/>
              </a:solidFill>
              <a:highlight>
                <a:srgbClr val="FFFFFF"/>
              </a:highlight>
            </a:endParaRPr>
          </a:p>
        </p:txBody>
      </p:sp>
      <p:sp>
        <p:nvSpPr>
          <p:cNvPr id="4" name="Slide Number Placeholder 3">
            <a:extLst>
              <a:ext uri="{FF2B5EF4-FFF2-40B4-BE49-F238E27FC236}">
                <a16:creationId xmlns:a16="http://schemas.microsoft.com/office/drawing/2014/main" id="{B13A671D-A271-013D-D356-C0FA85DD0977}"/>
              </a:ext>
            </a:extLst>
          </p:cNvPr>
          <p:cNvSpPr>
            <a:spLocks noGrp="1"/>
          </p:cNvSpPr>
          <p:nvPr>
            <p:ph type="sldNum" sz="quarter" idx="5"/>
          </p:nvPr>
        </p:nvSpPr>
        <p:spPr/>
        <p:txBody>
          <a:bodyPr/>
          <a:lstStyle/>
          <a:p>
            <a:pPr algn="r"/>
            <a:fld id="{111E5896-917A-4035-A860-408E1EC3CD51}" type="slidenum">
              <a:rPr lang="en-US" smtClean="0">
                <a:solidFill>
                  <a:srgbClr val="052049"/>
                </a:solidFill>
              </a:rPr>
              <a:pPr algn="r"/>
              <a:t>12</a:t>
            </a:fld>
            <a:endParaRPr lang="en-US">
              <a:solidFill>
                <a:srgbClr val="052049"/>
              </a:solidFill>
            </a:endParaRPr>
          </a:p>
        </p:txBody>
      </p:sp>
      <p:sp>
        <p:nvSpPr>
          <p:cNvPr id="5" name="Footer Placeholder 4">
            <a:extLst>
              <a:ext uri="{FF2B5EF4-FFF2-40B4-BE49-F238E27FC236}">
                <a16:creationId xmlns:a16="http://schemas.microsoft.com/office/drawing/2014/main" id="{51F61803-E68E-7DF4-951A-418B5090EBE4}"/>
              </a:ext>
            </a:extLst>
          </p:cNvPr>
          <p:cNvSpPr>
            <a:spLocks noGrp="1"/>
          </p:cNvSpPr>
          <p:nvPr>
            <p:ph type="ftr" sz="quarter" idx="4"/>
          </p:nvPr>
        </p:nvSpPr>
        <p:spPr/>
        <p:txBody>
          <a:bodyPr/>
          <a:lstStyle/>
          <a:p>
            <a:r>
              <a:rPr lang="en-US" sz="800">
                <a:solidFill>
                  <a:srgbClr val="052049"/>
                </a:solidFill>
              </a:rPr>
              <a:t>| [footer text here]</a:t>
            </a:r>
          </a:p>
        </p:txBody>
      </p:sp>
    </p:spTree>
    <p:extLst>
      <p:ext uri="{BB962C8B-B14F-4D97-AF65-F5344CB8AC3E}">
        <p14:creationId xmlns:p14="http://schemas.microsoft.com/office/powerpoint/2010/main" val="1244424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138DA-0CFF-98E5-CDB4-156192C970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EA364A-4D2C-DBC8-FDE3-E60D1FA4B3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FF6B13-0BC3-E8FD-FB8A-9ABF73DF1E78}"/>
              </a:ext>
            </a:extLst>
          </p:cNvPr>
          <p:cNvSpPr>
            <a:spLocks noGrp="1"/>
          </p:cNvSpPr>
          <p:nvPr>
            <p:ph type="body" idx="1"/>
          </p:nvPr>
        </p:nvSpPr>
        <p:spPr/>
        <p:txBody>
          <a:bodyPr>
            <a:normAutofit fontScale="92500" lnSpcReduction="20000"/>
          </a:bodyPr>
          <a:lstStyle/>
          <a:p>
            <a:pPr>
              <a:buNone/>
            </a:pPr>
            <a:r>
              <a:rPr lang="en-US" b="1">
                <a:solidFill>
                  <a:srgbClr val="000000"/>
                </a:solidFill>
                <a:highlight>
                  <a:srgbClr val="FFFFFF"/>
                </a:highlight>
                <a:latin typeface="Arial"/>
                <a:cs typeface="Arial"/>
              </a:rPr>
              <a:t>NICKIE</a:t>
            </a:r>
          </a:p>
          <a:p>
            <a:endParaRPr lang="en-US">
              <a:solidFill>
                <a:srgbClr val="000000"/>
              </a:solidFill>
              <a:highlight>
                <a:srgbClr val="FFFFFF"/>
              </a:highlight>
            </a:endParaRPr>
          </a:p>
          <a:p>
            <a:r>
              <a:rPr lang="en-US" b="1">
                <a:solidFill>
                  <a:srgbClr val="000000"/>
                </a:solidFill>
                <a:highlight>
                  <a:srgbClr val="FFFFFF"/>
                </a:highlight>
                <a:latin typeface="Arial"/>
                <a:cs typeface="Arial"/>
              </a:rPr>
              <a:t>This graph shows COVID-19 deaths by number of comorbidities and sex. Overall, the distribution was very similar between females and males. Notably, over 60% of deaths in both groups were classified as having either zero comorbidities or an unknown number of comorbidities.</a:t>
            </a:r>
            <a:endParaRPr lang="en-US" b="1">
              <a:latin typeface="Arial"/>
              <a:cs typeface="Arial"/>
            </a:endParaRPr>
          </a:p>
          <a:p>
            <a:r>
              <a:rPr lang="en-US" b="1">
                <a:solidFill>
                  <a:srgbClr val="000000"/>
                </a:solidFill>
                <a:highlight>
                  <a:srgbClr val="FFFFFF"/>
                </a:highlight>
                <a:latin typeface="Arial"/>
                <a:cs typeface="Arial"/>
              </a:rPr>
              <a:t>These findings highlight an important limitation in the dataset. Documentation of comorbidities appears to have substantial gaps, and improved reporting could help us better understand the factors contributing to COVID-19 mortality. In particular, distinguishing between truly having no comorbidities and having missing or unknown comorbidity data would provide a clearer picture of patient risk factors.</a:t>
            </a:r>
          </a:p>
          <a:p>
            <a:r>
              <a:rPr lang="en-US" b="1">
                <a:solidFill>
                  <a:srgbClr val="000000"/>
                </a:solidFill>
                <a:highlight>
                  <a:srgbClr val="FFFFFF"/>
                </a:highlight>
                <a:latin typeface="Arial"/>
                <a:cs typeface="Arial"/>
              </a:rPr>
              <a:t>At the same time, it is notable that a substantial proportion of deaths were not documented as having multiple comorbidities. While this may reflect incomplete reporting, it also serves as a reminder that severe COVID-19 outcomes are not limited to individuals with numerous underlying conditions. Public health interventions should continue to reach the broader population while ensuring that high-risk groups remain a priority.</a:t>
            </a:r>
          </a:p>
          <a:p>
            <a:pPr>
              <a:buNone/>
            </a:pPr>
            <a:endParaRPr lang="en-US">
              <a:solidFill>
                <a:srgbClr val="000000"/>
              </a:solidFill>
              <a:highlight>
                <a:srgbClr val="FFFFFF"/>
              </a:highlight>
              <a:latin typeface="Arial"/>
              <a:cs typeface="Arial"/>
            </a:endParaRPr>
          </a:p>
          <a:p>
            <a:pPr>
              <a:buNone/>
            </a:pPr>
            <a:endParaRPr lang="en-US">
              <a:solidFill>
                <a:srgbClr val="000000"/>
              </a:solidFill>
              <a:highlight>
                <a:srgbClr val="FFFFFF"/>
              </a:highlight>
              <a:latin typeface="Arial"/>
              <a:cs typeface="Arial"/>
            </a:endParaRPr>
          </a:p>
          <a:p>
            <a:pPr>
              <a:buNone/>
            </a:pPr>
            <a:r>
              <a:rPr lang="en-US">
                <a:solidFill>
                  <a:srgbClr val="000000"/>
                </a:solidFill>
                <a:highlight>
                  <a:srgbClr val="FFFFFF"/>
                </a:highlight>
                <a:latin typeface="Arial"/>
                <a:cs typeface="Arial"/>
              </a:rPr>
              <a:t>EMPHASIZE THAT DEATH CERTIFICATES DO NOT ACCURATELY DOCUMENT COMORBS &gt; documentation has gaps and could be improved to better understand what is contributing to these deaths </a:t>
            </a:r>
          </a:p>
          <a:p>
            <a:pPr>
              <a:buFont typeface="Calibri" pitchFamily="34" charset="0"/>
              <a:buChar char="-"/>
            </a:pPr>
            <a:r>
              <a:rPr lang="en-US">
                <a:solidFill>
                  <a:srgbClr val="000000"/>
                </a:solidFill>
                <a:highlight>
                  <a:srgbClr val="FFFFFF"/>
                </a:highlight>
                <a:latin typeface="Arial"/>
                <a:cs typeface="Arial"/>
              </a:rPr>
              <a:t>Ideally we would want chart review of these patients to actually look at </a:t>
            </a:r>
            <a:r>
              <a:rPr lang="en-US" err="1">
                <a:solidFill>
                  <a:srgbClr val="000000"/>
                </a:solidFill>
                <a:highlight>
                  <a:srgbClr val="FFFFFF"/>
                </a:highlight>
                <a:latin typeface="Arial"/>
                <a:cs typeface="Arial"/>
              </a:rPr>
              <a:t>comorb</a:t>
            </a:r>
            <a:r>
              <a:rPr lang="en-US">
                <a:solidFill>
                  <a:srgbClr val="000000"/>
                </a:solidFill>
                <a:highlight>
                  <a:srgbClr val="FFFFFF"/>
                </a:highlight>
                <a:latin typeface="Arial"/>
                <a:cs typeface="Arial"/>
              </a:rPr>
              <a:t> data </a:t>
            </a:r>
          </a:p>
          <a:p>
            <a:pPr>
              <a:buFont typeface="Calibri" pitchFamily="34" charset="0"/>
              <a:buChar char="-"/>
            </a:pPr>
            <a:r>
              <a:rPr lang="en-US" err="1">
                <a:solidFill>
                  <a:srgbClr val="000000"/>
                </a:solidFill>
                <a:highlight>
                  <a:srgbClr val="FFFFFF"/>
                </a:highlight>
                <a:latin typeface="Arial"/>
                <a:cs typeface="Arial"/>
              </a:rPr>
              <a:t>Disconcordance</a:t>
            </a:r>
            <a:r>
              <a:rPr lang="en-US">
                <a:solidFill>
                  <a:srgbClr val="000000"/>
                </a:solidFill>
                <a:highlight>
                  <a:srgbClr val="FFFFFF"/>
                </a:highlight>
                <a:latin typeface="Arial"/>
                <a:cs typeface="Arial"/>
              </a:rPr>
              <a:t> of what's happening vs thought indicates need for more research </a:t>
            </a:r>
            <a:endParaRPr lang="en-US">
              <a:solidFill>
                <a:srgbClr val="000000"/>
              </a:solidFill>
              <a:highlight>
                <a:srgbClr val="FFFFFF"/>
              </a:highlight>
            </a:endParaRPr>
          </a:p>
        </p:txBody>
      </p:sp>
      <p:sp>
        <p:nvSpPr>
          <p:cNvPr id="4" name="Slide Number Placeholder 3">
            <a:extLst>
              <a:ext uri="{FF2B5EF4-FFF2-40B4-BE49-F238E27FC236}">
                <a16:creationId xmlns:a16="http://schemas.microsoft.com/office/drawing/2014/main" id="{72B910EB-2A83-62BF-EFAD-F186F2FFA06A}"/>
              </a:ext>
            </a:extLst>
          </p:cNvPr>
          <p:cNvSpPr>
            <a:spLocks noGrp="1"/>
          </p:cNvSpPr>
          <p:nvPr>
            <p:ph type="sldNum" sz="quarter" idx="5"/>
          </p:nvPr>
        </p:nvSpPr>
        <p:spPr/>
        <p:txBody>
          <a:bodyPr/>
          <a:lstStyle/>
          <a:p>
            <a:pPr algn="r"/>
            <a:fld id="{111E5896-917A-4035-A860-408E1EC3CD51}" type="slidenum">
              <a:rPr lang="en-US" smtClean="0">
                <a:solidFill>
                  <a:srgbClr val="052049"/>
                </a:solidFill>
              </a:rPr>
              <a:pPr algn="r"/>
              <a:t>13</a:t>
            </a:fld>
            <a:endParaRPr lang="en-US">
              <a:solidFill>
                <a:srgbClr val="052049"/>
              </a:solidFill>
            </a:endParaRPr>
          </a:p>
        </p:txBody>
      </p:sp>
      <p:sp>
        <p:nvSpPr>
          <p:cNvPr id="5" name="Footer Placeholder 4">
            <a:extLst>
              <a:ext uri="{FF2B5EF4-FFF2-40B4-BE49-F238E27FC236}">
                <a16:creationId xmlns:a16="http://schemas.microsoft.com/office/drawing/2014/main" id="{89677E93-2852-10A4-E5BE-85D2EA13A521}"/>
              </a:ext>
            </a:extLst>
          </p:cNvPr>
          <p:cNvSpPr>
            <a:spLocks noGrp="1"/>
          </p:cNvSpPr>
          <p:nvPr>
            <p:ph type="ftr" sz="quarter" idx="4"/>
          </p:nvPr>
        </p:nvSpPr>
        <p:spPr/>
        <p:txBody>
          <a:bodyPr/>
          <a:lstStyle/>
          <a:p>
            <a:r>
              <a:rPr lang="en-US" sz="800">
                <a:solidFill>
                  <a:srgbClr val="052049"/>
                </a:solidFill>
              </a:rPr>
              <a:t>| [footer text here]</a:t>
            </a:r>
          </a:p>
        </p:txBody>
      </p:sp>
    </p:spTree>
    <p:extLst>
      <p:ext uri="{BB962C8B-B14F-4D97-AF65-F5344CB8AC3E}">
        <p14:creationId xmlns:p14="http://schemas.microsoft.com/office/powerpoint/2010/main" val="2414702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1FB19-250B-B3D0-2C6C-B1A312D11A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C1C5EC-D20F-8361-7298-211053F047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EA040A-77FE-63D8-2534-3E63E1B2336A}"/>
              </a:ext>
            </a:extLst>
          </p:cNvPr>
          <p:cNvSpPr>
            <a:spLocks noGrp="1"/>
          </p:cNvSpPr>
          <p:nvPr>
            <p:ph type="body" idx="1"/>
          </p:nvPr>
        </p:nvSpPr>
        <p:spPr/>
        <p:txBody>
          <a:bodyPr>
            <a:normAutofit fontScale="92500" lnSpcReduction="10000"/>
          </a:bodyPr>
          <a:lstStyle/>
          <a:p>
            <a:pPr>
              <a:buNone/>
            </a:pPr>
            <a:r>
              <a:rPr lang="en-US" b="1">
                <a:solidFill>
                  <a:srgbClr val="000000"/>
                </a:solidFill>
                <a:highlight>
                  <a:srgbClr val="FFFFFF"/>
                </a:highlight>
                <a:latin typeface="Arial"/>
                <a:cs typeface="Arial"/>
              </a:rPr>
              <a:t>NICKIE</a:t>
            </a:r>
            <a:endParaRPr lang="en-US"/>
          </a:p>
          <a:p>
            <a:pPr>
              <a:buNone/>
            </a:pPr>
            <a:endParaRPr lang="en-US" b="1">
              <a:solidFill>
                <a:srgbClr val="000000"/>
              </a:solidFill>
              <a:highlight>
                <a:srgbClr val="FFFFFF"/>
              </a:highlight>
              <a:latin typeface="Arial"/>
              <a:cs typeface="Arial"/>
            </a:endParaRPr>
          </a:p>
          <a:p>
            <a:r>
              <a:rPr lang="en-US">
                <a:solidFill>
                  <a:srgbClr val="000000"/>
                </a:solidFill>
                <a:highlight>
                  <a:srgbClr val="FFFFFF"/>
                </a:highlight>
                <a:latin typeface="Arial"/>
                <a:cs typeface="Arial"/>
              </a:rPr>
              <a:t>Lastly, when examining COVID-19 deaths by education level, we found that more than half of all deaths occurred among individuals whose highest level of education was a high school diploma or GED, or eighth grade education or less.</a:t>
            </a:r>
            <a:endParaRPr lang="en-US">
              <a:latin typeface="Arial"/>
              <a:cs typeface="Arial"/>
            </a:endParaRPr>
          </a:p>
          <a:p>
            <a:r>
              <a:rPr lang="en-US">
                <a:solidFill>
                  <a:srgbClr val="000000"/>
                </a:solidFill>
                <a:highlight>
                  <a:srgbClr val="FFFFFF"/>
                </a:highlight>
                <a:latin typeface="Arial"/>
                <a:cs typeface="Arial"/>
              </a:rPr>
              <a:t>It is important to note that this is a preliminary analysis. We are currently contextualizing these findings by comparing them to the overall educational distribution of Fresno County’s population. One potential explanation for this pattern is lower health literacy, which may affect access to health information, preventive measures, and healthcare resources, potentially increasing vulnerability to COVID-19 and its complications.</a:t>
            </a:r>
            <a:endParaRPr lang="en-US">
              <a:latin typeface="Arial"/>
              <a:cs typeface="Arial"/>
            </a:endParaRPr>
          </a:p>
          <a:p>
            <a:pPr>
              <a:buNone/>
            </a:pPr>
            <a:endParaRPr lang="en-US" b="1">
              <a:solidFill>
                <a:srgbClr val="000000"/>
              </a:solidFill>
              <a:highlight>
                <a:srgbClr val="FFFFFF"/>
              </a:highlight>
              <a:latin typeface="Arial"/>
              <a:cs typeface="Arial"/>
            </a:endParaRPr>
          </a:p>
          <a:p>
            <a:pPr>
              <a:buNone/>
            </a:pPr>
            <a:endParaRPr lang="en-US" b="1">
              <a:solidFill>
                <a:srgbClr val="000000"/>
              </a:solidFill>
              <a:highlight>
                <a:srgbClr val="FFFFFF"/>
              </a:highlight>
              <a:latin typeface="Arial"/>
              <a:cs typeface="Arial"/>
            </a:endParaRPr>
          </a:p>
          <a:p>
            <a:pPr>
              <a:buNone/>
            </a:pPr>
            <a:r>
              <a:rPr lang="en-US" b="1">
                <a:solidFill>
                  <a:srgbClr val="000000"/>
                </a:solidFill>
                <a:highlight>
                  <a:srgbClr val="FFFFFF"/>
                </a:highlight>
                <a:latin typeface="Arial"/>
                <a:cs typeface="Arial"/>
              </a:rPr>
              <a:t>Feedback: if we could, include denominator similar to slide 11 (if not, we can include as work in progress)</a:t>
            </a:r>
          </a:p>
          <a:p>
            <a:pPr>
              <a:buFont typeface="Calibri" pitchFamily="34" charset="0"/>
              <a:buChar char="-"/>
            </a:pPr>
            <a:r>
              <a:rPr lang="en-US" b="1">
                <a:solidFill>
                  <a:srgbClr val="000000"/>
                </a:solidFill>
                <a:highlight>
                  <a:srgbClr val="FFFFFF"/>
                </a:highlight>
                <a:latin typeface="Arial"/>
                <a:cs typeface="Arial"/>
              </a:rPr>
              <a:t>Here's the prelim data, working on </a:t>
            </a:r>
            <a:r>
              <a:rPr lang="en-US" b="1" err="1">
                <a:solidFill>
                  <a:srgbClr val="000000"/>
                </a:solidFill>
                <a:highlight>
                  <a:srgbClr val="FFFFFF"/>
                </a:highlight>
                <a:latin typeface="Arial"/>
                <a:cs typeface="Arial"/>
              </a:rPr>
              <a:t>denom</a:t>
            </a:r>
            <a:r>
              <a:rPr lang="en-US" b="1">
                <a:solidFill>
                  <a:srgbClr val="000000"/>
                </a:solidFill>
                <a:highlight>
                  <a:srgbClr val="FFFFFF"/>
                </a:highlight>
                <a:latin typeface="Arial"/>
                <a:cs typeface="Arial"/>
              </a:rPr>
              <a:t> but here is what we know </a:t>
            </a:r>
          </a:p>
          <a:p>
            <a:pPr>
              <a:buNone/>
            </a:pPr>
            <a:endParaRPr lang="en-US" b="1">
              <a:solidFill>
                <a:srgbClr val="000000"/>
              </a:solidFill>
              <a:highlight>
                <a:srgbClr val="FFFFFF"/>
              </a:highlight>
              <a:latin typeface="Arial"/>
              <a:cs typeface="Arial"/>
            </a:endParaRPr>
          </a:p>
          <a:p>
            <a:pPr>
              <a:buNone/>
            </a:pPr>
            <a:r>
              <a:rPr lang="en-US" b="1">
                <a:solidFill>
                  <a:srgbClr val="000000"/>
                </a:solidFill>
                <a:highlight>
                  <a:srgbClr val="FFFFFF"/>
                </a:highlight>
                <a:latin typeface="Arial"/>
                <a:cs typeface="Arial"/>
              </a:rPr>
              <a:t>Figure 3. Percent of COVID-19 related deaths in Fresno County between 2020-2024 stratified by demographics.</a:t>
            </a:r>
            <a:endParaRPr lang="en-US">
              <a:solidFill>
                <a:srgbClr val="000000"/>
              </a:solidFill>
              <a:highlight>
                <a:srgbClr val="FFFFFF"/>
              </a:highlight>
              <a:latin typeface="Arial"/>
              <a:cs typeface="Arial"/>
            </a:endParaRPr>
          </a:p>
          <a:p>
            <a:pPr>
              <a:buNone/>
            </a:pPr>
            <a:endParaRPr lang="en-US">
              <a:solidFill>
                <a:srgbClr val="000000"/>
              </a:solidFill>
              <a:highlight>
                <a:srgbClr val="FFFFFF"/>
              </a:highlight>
              <a:latin typeface="Arial"/>
              <a:cs typeface="Arial"/>
            </a:endParaRPr>
          </a:p>
          <a:p>
            <a:pPr>
              <a:buNone/>
            </a:pPr>
            <a:r>
              <a:rPr lang="en-US">
                <a:solidFill>
                  <a:srgbClr val="000000"/>
                </a:solidFill>
                <a:highlight>
                  <a:srgbClr val="FFFFFF"/>
                </a:highlight>
                <a:latin typeface="Arial"/>
                <a:cs typeface="Arial"/>
              </a:rPr>
              <a:t>Of the 2,973 reported COVID-19 related deaths between 2020 - 2024, individuals with a high school degree or GED (30.5%) and identifying as Hispanic Latino (48.8%) composed the highest percentages (Fig 3).</a:t>
            </a:r>
            <a:endParaRPr lang="en-US"/>
          </a:p>
        </p:txBody>
      </p:sp>
      <p:sp>
        <p:nvSpPr>
          <p:cNvPr id="4" name="Slide Number Placeholder 3">
            <a:extLst>
              <a:ext uri="{FF2B5EF4-FFF2-40B4-BE49-F238E27FC236}">
                <a16:creationId xmlns:a16="http://schemas.microsoft.com/office/drawing/2014/main" id="{6CE02E74-2CA0-8412-8128-6848AB4AE88D}"/>
              </a:ext>
            </a:extLst>
          </p:cNvPr>
          <p:cNvSpPr>
            <a:spLocks noGrp="1"/>
          </p:cNvSpPr>
          <p:nvPr>
            <p:ph type="sldNum" sz="quarter" idx="5"/>
          </p:nvPr>
        </p:nvSpPr>
        <p:spPr/>
        <p:txBody>
          <a:bodyPr/>
          <a:lstStyle/>
          <a:p>
            <a:pPr algn="r"/>
            <a:fld id="{111E5896-917A-4035-A860-408E1EC3CD51}" type="slidenum">
              <a:rPr lang="en-US" smtClean="0">
                <a:solidFill>
                  <a:srgbClr val="052049"/>
                </a:solidFill>
              </a:rPr>
              <a:pPr algn="r"/>
              <a:t>14</a:t>
            </a:fld>
            <a:endParaRPr lang="en-US">
              <a:solidFill>
                <a:srgbClr val="052049"/>
              </a:solidFill>
            </a:endParaRPr>
          </a:p>
        </p:txBody>
      </p:sp>
      <p:sp>
        <p:nvSpPr>
          <p:cNvPr id="5" name="Footer Placeholder 4">
            <a:extLst>
              <a:ext uri="{FF2B5EF4-FFF2-40B4-BE49-F238E27FC236}">
                <a16:creationId xmlns:a16="http://schemas.microsoft.com/office/drawing/2014/main" id="{6C04642B-0BE8-884F-0EE1-DC3A7721EEED}"/>
              </a:ext>
            </a:extLst>
          </p:cNvPr>
          <p:cNvSpPr>
            <a:spLocks noGrp="1"/>
          </p:cNvSpPr>
          <p:nvPr>
            <p:ph type="ftr" sz="quarter" idx="4"/>
          </p:nvPr>
        </p:nvSpPr>
        <p:spPr/>
        <p:txBody>
          <a:bodyPr/>
          <a:lstStyle/>
          <a:p>
            <a:r>
              <a:rPr lang="en-US" sz="800">
                <a:solidFill>
                  <a:srgbClr val="052049"/>
                </a:solidFill>
              </a:rPr>
              <a:t>| [footer text here]</a:t>
            </a:r>
          </a:p>
        </p:txBody>
      </p:sp>
    </p:spTree>
    <p:extLst>
      <p:ext uri="{BB962C8B-B14F-4D97-AF65-F5344CB8AC3E}">
        <p14:creationId xmlns:p14="http://schemas.microsoft.com/office/powerpoint/2010/main" val="1986944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BADFC-95BE-2B08-070B-B2C825E860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3D10CD-226C-48A1-0957-2D04E1DAC4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85478F-2837-9904-7871-7BC2BB2B3825}"/>
              </a:ext>
            </a:extLst>
          </p:cNvPr>
          <p:cNvSpPr>
            <a:spLocks noGrp="1"/>
          </p:cNvSpPr>
          <p:nvPr>
            <p:ph type="body" idx="1"/>
          </p:nvPr>
        </p:nvSpPr>
        <p:spPr/>
        <p:txBody>
          <a:bodyPr/>
          <a:lstStyle/>
          <a:p>
            <a:pPr>
              <a:buNone/>
            </a:pPr>
            <a:r>
              <a:rPr lang="en-US" b="1">
                <a:latin typeface="Calibri"/>
                <a:ea typeface="Calibri"/>
                <a:cs typeface="Calibri"/>
              </a:rPr>
              <a:t>AJMEET</a:t>
            </a:r>
          </a:p>
          <a:p>
            <a:pPr>
              <a:buNone/>
            </a:pPr>
            <a:endParaRPr lang="en-US">
              <a:latin typeface="Calibri"/>
              <a:ea typeface="Calibri"/>
              <a:cs typeface="Calibri"/>
            </a:endParaRPr>
          </a:p>
          <a:p>
            <a:pPr>
              <a:buNone/>
            </a:pPr>
            <a:r>
              <a:rPr lang="en-US" b="1">
                <a:latin typeface="Calibri"/>
                <a:ea typeface="Calibri"/>
                <a:cs typeface="Calibri"/>
              </a:rPr>
              <a:t>Feedback: organize this last slide to separate caveats, lessons learned, conclusions, future plans, what particular steps will we take as medical students? Have it as concluding thoughts. SVI affects vax uptake, fortunately data doesn’t show major mortality disparity across demographics with limitations in mind, gaps in surveillance that make it challenging to make definitive statements &gt; translate to clinical practice – shows us that socioeconomic status/</a:t>
            </a:r>
            <a:r>
              <a:rPr lang="en-US" b="1" err="1">
                <a:latin typeface="Calibri"/>
                <a:ea typeface="Calibri"/>
                <a:cs typeface="Calibri"/>
              </a:rPr>
              <a:t>etc</a:t>
            </a:r>
            <a:r>
              <a:rPr lang="en-US" b="1">
                <a:latin typeface="Calibri"/>
                <a:ea typeface="Calibri"/>
                <a:cs typeface="Calibri"/>
              </a:rPr>
              <a:t> (both extremes of SVI - making a difference in patient care) </a:t>
            </a:r>
          </a:p>
          <a:p>
            <a:pPr>
              <a:buNone/>
            </a:pPr>
            <a:r>
              <a:rPr lang="en-US" b="1">
                <a:latin typeface="Calibri"/>
                <a:ea typeface="Calibri"/>
                <a:cs typeface="Calibri"/>
              </a:rPr>
              <a:t>Add link to full dataset to chat while on zoom! </a:t>
            </a:r>
          </a:p>
          <a:p>
            <a:pPr>
              <a:buNone/>
            </a:pPr>
            <a:endParaRPr lang="en-US">
              <a:latin typeface="Calibri"/>
              <a:ea typeface="Calibri"/>
              <a:cs typeface="Calibri"/>
            </a:endParaRPr>
          </a:p>
          <a:p>
            <a:pPr>
              <a:buNone/>
            </a:pPr>
            <a:r>
              <a:rPr lang="en-US">
                <a:latin typeface="Calibri"/>
                <a:ea typeface="Calibri"/>
                <a:cs typeface="Calibri"/>
              </a:rPr>
              <a:t>Future Plans:</a:t>
            </a:r>
            <a:endParaRPr lang="en-US"/>
          </a:p>
          <a:p>
            <a:pPr>
              <a:buFont typeface="Calibri" pitchFamily="34" charset="0"/>
              <a:buChar char="-"/>
            </a:pPr>
            <a:r>
              <a:rPr lang="en-US">
                <a:latin typeface="Calibri"/>
                <a:ea typeface="Calibri"/>
                <a:cs typeface="Calibri"/>
              </a:rPr>
              <a:t>Specific comorbidities and COVID-19 trends</a:t>
            </a:r>
          </a:p>
          <a:p>
            <a:pPr>
              <a:buFont typeface="Calibri" pitchFamily="34" charset="0"/>
              <a:buChar char="-"/>
            </a:pPr>
            <a:r>
              <a:rPr lang="en-US">
                <a:latin typeface="Calibri"/>
                <a:ea typeface="Calibri"/>
                <a:cs typeface="Calibri"/>
              </a:rPr>
              <a:t>Plan to present on national level -&gt; ID Week, Public Health Conferences</a:t>
            </a:r>
          </a:p>
          <a:p>
            <a:pPr>
              <a:buFont typeface="Calibri" pitchFamily="34" charset="0"/>
              <a:buChar char="-"/>
            </a:pPr>
            <a:r>
              <a:rPr lang="en-US">
                <a:latin typeface="Calibri"/>
                <a:ea typeface="Calibri"/>
                <a:cs typeface="Calibri"/>
              </a:rPr>
              <a:t>Plan to outreach to community organizations and present</a:t>
            </a:r>
          </a:p>
          <a:p>
            <a:pPr>
              <a:buFont typeface="Calibri" pitchFamily="34" charset="0"/>
              <a:buChar char="-"/>
            </a:pPr>
            <a:r>
              <a:rPr lang="en-US">
                <a:latin typeface="Calibri"/>
                <a:ea typeface="Calibri"/>
                <a:cs typeface="Calibri"/>
              </a:rPr>
              <a:t>Plan to publish a manuscript</a:t>
            </a:r>
          </a:p>
          <a:p>
            <a:pPr>
              <a:buFont typeface="Calibri" pitchFamily="34" charset="0"/>
              <a:buChar char="-"/>
            </a:pPr>
            <a:r>
              <a:rPr lang="en-US">
                <a:latin typeface="Calibri"/>
                <a:ea typeface="Calibri"/>
                <a:cs typeface="Calibri"/>
              </a:rPr>
              <a:t>As medical students, we're going to use the information that we learned and apply to our practice</a:t>
            </a:r>
          </a:p>
          <a:p>
            <a:pPr>
              <a:buFont typeface="Calibri" pitchFamily="34" charset="0"/>
              <a:buChar char="-"/>
            </a:pPr>
            <a:r>
              <a:rPr lang="en-US">
                <a:latin typeface="Calibri"/>
                <a:ea typeface="Calibri"/>
                <a:cs typeface="Calibri"/>
              </a:rPr>
              <a:t>Potential plans to look at other counties in San Joaquin Valley, rest of California?</a:t>
            </a:r>
          </a:p>
          <a:p>
            <a:pPr>
              <a:buFont typeface="Calibri" pitchFamily="34" charset="0"/>
              <a:buChar char="-"/>
            </a:pPr>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93553D00-F867-B000-BD0A-D38C12D44131}"/>
              </a:ext>
            </a:extLst>
          </p:cNvPr>
          <p:cNvSpPr>
            <a:spLocks noGrp="1"/>
          </p:cNvSpPr>
          <p:nvPr>
            <p:ph type="sldNum" sz="quarter" idx="5"/>
          </p:nvPr>
        </p:nvSpPr>
        <p:spPr/>
        <p:txBody>
          <a:bodyPr/>
          <a:lstStyle/>
          <a:p>
            <a:pPr algn="r"/>
            <a:fld id="{111E5896-917A-4035-A860-408E1EC3CD51}" type="slidenum">
              <a:rPr lang="en-US" smtClean="0">
                <a:solidFill>
                  <a:srgbClr val="052049"/>
                </a:solidFill>
              </a:rPr>
              <a:pPr algn="r"/>
              <a:t>15</a:t>
            </a:fld>
            <a:endParaRPr lang="en-US">
              <a:solidFill>
                <a:srgbClr val="052049"/>
              </a:solidFill>
            </a:endParaRPr>
          </a:p>
        </p:txBody>
      </p:sp>
      <p:sp>
        <p:nvSpPr>
          <p:cNvPr id="5" name="Footer Placeholder 4">
            <a:extLst>
              <a:ext uri="{FF2B5EF4-FFF2-40B4-BE49-F238E27FC236}">
                <a16:creationId xmlns:a16="http://schemas.microsoft.com/office/drawing/2014/main" id="{0E8B939C-DAFE-68EF-72C7-1AC27CC37EBF}"/>
              </a:ext>
            </a:extLst>
          </p:cNvPr>
          <p:cNvSpPr>
            <a:spLocks noGrp="1"/>
          </p:cNvSpPr>
          <p:nvPr>
            <p:ph type="ftr" sz="quarter" idx="4"/>
          </p:nvPr>
        </p:nvSpPr>
        <p:spPr/>
        <p:txBody>
          <a:bodyPr/>
          <a:lstStyle/>
          <a:p>
            <a:r>
              <a:rPr lang="en-US" sz="800">
                <a:solidFill>
                  <a:srgbClr val="052049"/>
                </a:solidFill>
              </a:rPr>
              <a:t>| [footer text here]</a:t>
            </a:r>
          </a:p>
        </p:txBody>
      </p:sp>
    </p:spTree>
    <p:extLst>
      <p:ext uri="{BB962C8B-B14F-4D97-AF65-F5344CB8AC3E}">
        <p14:creationId xmlns:p14="http://schemas.microsoft.com/office/powerpoint/2010/main" val="843858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latin typeface="Calibri"/>
                <a:ea typeface="Calibri"/>
                <a:cs typeface="Calibri"/>
              </a:rPr>
              <a:t>FAAIZAH</a:t>
            </a:r>
          </a:p>
          <a:p>
            <a:pPr>
              <a:buNone/>
            </a:pPr>
            <a:endParaRPr lang="en-US" dirty="0">
              <a:latin typeface="Calibri"/>
              <a:ea typeface="Calibri"/>
              <a:cs typeface="Calibri"/>
            </a:endParaRPr>
          </a:p>
          <a:p>
            <a:pPr>
              <a:buNone/>
            </a:pPr>
            <a:r>
              <a:rPr lang="en-US" b="1" dirty="0">
                <a:latin typeface="Calibri"/>
                <a:ea typeface="Calibri"/>
                <a:cs typeface="Calibri"/>
              </a:rPr>
              <a:t>Feedback: organize this last slide to separate caveats, lessons learned, conclusions, future plans, what particular steps will we take as medical students? Have it as concluding thoughts. SVI affects vax uptake, fortunately data doesn’t show major mortality disparity across demographics with limitations in mind, gaps in surveillance that make it challenging to make definitive statements &gt; translate to clinical practice – shows us that socioeconomic status/</a:t>
            </a:r>
            <a:r>
              <a:rPr lang="en-US" b="1" dirty="0" err="1">
                <a:latin typeface="Calibri"/>
                <a:ea typeface="Calibri"/>
                <a:cs typeface="Calibri"/>
              </a:rPr>
              <a:t>etc</a:t>
            </a:r>
            <a:r>
              <a:rPr lang="en-US" b="1" dirty="0">
                <a:latin typeface="Calibri"/>
                <a:ea typeface="Calibri"/>
                <a:cs typeface="Calibri"/>
              </a:rPr>
              <a:t> (both extremes of SVI - making a difference in patient care) </a:t>
            </a:r>
          </a:p>
          <a:p>
            <a:pPr>
              <a:buNone/>
            </a:pPr>
            <a:r>
              <a:rPr lang="en-US" b="1" dirty="0">
                <a:latin typeface="Calibri"/>
                <a:ea typeface="Calibri"/>
                <a:cs typeface="Calibri"/>
              </a:rPr>
              <a:t>Add link to full dataset to chat while on zoom! </a:t>
            </a:r>
          </a:p>
          <a:p>
            <a:pPr>
              <a:buNone/>
            </a:pPr>
            <a:endParaRPr lang="en-US" dirty="0">
              <a:latin typeface="Calibri"/>
              <a:ea typeface="Calibri"/>
              <a:cs typeface="Calibri"/>
            </a:endParaRPr>
          </a:p>
          <a:p>
            <a:pPr>
              <a:buNone/>
            </a:pPr>
            <a:r>
              <a:rPr lang="en-US" dirty="0">
                <a:latin typeface="Calibri"/>
                <a:ea typeface="Calibri"/>
                <a:cs typeface="Calibri"/>
              </a:rPr>
              <a:t>Future Plans:</a:t>
            </a:r>
            <a:endParaRPr lang="en-US" dirty="0"/>
          </a:p>
          <a:p>
            <a:pPr>
              <a:buFont typeface="Calibri" pitchFamily="34" charset="0"/>
              <a:buChar char="-"/>
            </a:pPr>
            <a:r>
              <a:rPr lang="en-US" dirty="0">
                <a:latin typeface="Calibri"/>
                <a:ea typeface="Calibri"/>
                <a:cs typeface="Calibri"/>
              </a:rPr>
              <a:t>Specific comorbidities and COVID-19 trends</a:t>
            </a:r>
          </a:p>
          <a:p>
            <a:pPr>
              <a:buFont typeface="Calibri" pitchFamily="34" charset="0"/>
              <a:buChar char="-"/>
            </a:pPr>
            <a:r>
              <a:rPr lang="en-US" dirty="0">
                <a:latin typeface="Calibri"/>
                <a:ea typeface="Calibri"/>
                <a:cs typeface="Calibri"/>
              </a:rPr>
              <a:t>Plan to present on national level -&gt; ID Week, Public Health Conferences</a:t>
            </a:r>
          </a:p>
          <a:p>
            <a:pPr>
              <a:buFont typeface="Calibri" pitchFamily="34" charset="0"/>
              <a:buChar char="-"/>
            </a:pPr>
            <a:r>
              <a:rPr lang="en-US" dirty="0">
                <a:latin typeface="Calibri"/>
                <a:ea typeface="Calibri"/>
                <a:cs typeface="Calibri"/>
              </a:rPr>
              <a:t>Plan to outreach to community organizations and present</a:t>
            </a:r>
          </a:p>
          <a:p>
            <a:pPr>
              <a:buFont typeface="Calibri" pitchFamily="34" charset="0"/>
              <a:buChar char="-"/>
            </a:pPr>
            <a:r>
              <a:rPr lang="en-US" dirty="0">
                <a:latin typeface="Calibri"/>
                <a:ea typeface="Calibri"/>
                <a:cs typeface="Calibri"/>
              </a:rPr>
              <a:t>Plan to publish a manuscript</a:t>
            </a:r>
          </a:p>
          <a:p>
            <a:pPr>
              <a:buFont typeface="Calibri" pitchFamily="34" charset="0"/>
              <a:buChar char="-"/>
            </a:pPr>
            <a:r>
              <a:rPr lang="en-US" dirty="0">
                <a:latin typeface="Calibri"/>
                <a:ea typeface="Calibri"/>
                <a:cs typeface="Calibri"/>
              </a:rPr>
              <a:t>As medical students, we're going to use the information that we learned and apply to our practice</a:t>
            </a:r>
          </a:p>
          <a:p>
            <a:pPr>
              <a:buFont typeface="Calibri" pitchFamily="34" charset="0"/>
              <a:buChar char="-"/>
            </a:pPr>
            <a:r>
              <a:rPr lang="en-US" dirty="0">
                <a:latin typeface="Calibri"/>
                <a:ea typeface="Calibri"/>
                <a:cs typeface="Calibri"/>
              </a:rPr>
              <a:t>Potential plans to look at other counties in San Joaquin Valley, rest of California?</a:t>
            </a:r>
          </a:p>
          <a:p>
            <a:pPr>
              <a:buFont typeface="Calibri" pitchFamily="34" charset="0"/>
              <a:buChar char="-"/>
            </a:pPr>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16</a:t>
            </a:fld>
            <a:endParaRPr lang="en-US">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p>
        </p:txBody>
      </p:sp>
    </p:spTree>
    <p:extLst>
      <p:ext uri="{BB962C8B-B14F-4D97-AF65-F5344CB8AC3E}">
        <p14:creationId xmlns:p14="http://schemas.microsoft.com/office/powerpoint/2010/main" val="1422749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latin typeface="Calibri"/>
                <a:ea typeface="Calibri"/>
                <a:cs typeface="Calibri"/>
              </a:rPr>
              <a:t>Remove this graph from primary presentation since gap in data! </a:t>
            </a: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18</a:t>
            </a:fld>
            <a:endParaRPr lang="en-US">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p>
        </p:txBody>
      </p:sp>
    </p:spTree>
    <p:extLst>
      <p:ext uri="{BB962C8B-B14F-4D97-AF65-F5344CB8AC3E}">
        <p14:creationId xmlns:p14="http://schemas.microsoft.com/office/powerpoint/2010/main" val="19604326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0"/>
              </a:spcBef>
              <a:buNone/>
            </a:pPr>
            <a:endParaRPr lang="en-US">
              <a:solidFill>
                <a:srgbClr val="FF0000"/>
              </a:solidFill>
              <a:highlight>
                <a:srgbClr val="FFFFFF"/>
              </a:highlight>
            </a:endParaRPr>
          </a:p>
          <a:p>
            <a:pPr algn="just">
              <a:spcBef>
                <a:spcPts val="0"/>
              </a:spcBef>
              <a:buNone/>
            </a:pPr>
            <a:r>
              <a:rPr lang="en-US">
                <a:solidFill>
                  <a:srgbClr val="FF0000"/>
                </a:solidFill>
                <a:highlight>
                  <a:srgbClr val="FFFFFF"/>
                </a:highlight>
              </a:rPr>
              <a:t>For each Fresno County zip code, Table 1.2 lists the portion of the population that is above the age of 5, 2022 CDC SVI, and the percentage of residents who were fully vaccinated, partially vaccinated, or received their booster COVID-19 vaccine between two time periods, Jan – Dec 2021 and Jan – July 2022.</a:t>
            </a:r>
          </a:p>
          <a:p>
            <a:pPr>
              <a:buNone/>
            </a:pPr>
            <a:endParaRPr lang="en-US">
              <a:solidFill>
                <a:srgbClr val="000000"/>
              </a:solidFill>
            </a:endParaRP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19</a:t>
            </a:fld>
            <a:endParaRPr lang="en-US">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p>
        </p:txBody>
      </p:sp>
    </p:spTree>
    <p:extLst>
      <p:ext uri="{BB962C8B-B14F-4D97-AF65-F5344CB8AC3E}">
        <p14:creationId xmlns:p14="http://schemas.microsoft.com/office/powerpoint/2010/main" val="1534510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indent="0">
              <a:buNone/>
            </a:pPr>
            <a:r>
              <a:rPr lang="en-US" b="1" dirty="0">
                <a:latin typeface="Calibri"/>
                <a:ea typeface="Calibri"/>
                <a:cs typeface="Calibri"/>
              </a:rPr>
              <a:t>NICKIE:</a:t>
            </a:r>
            <a:endParaRPr lang="en-US" dirty="0">
              <a:latin typeface="Calibri"/>
              <a:ea typeface="Calibri"/>
              <a:cs typeface="Calibri"/>
            </a:endParaRPr>
          </a:p>
          <a:p>
            <a:pPr marL="0" indent="0">
              <a:buNone/>
            </a:pPr>
            <a:endParaRPr lang="en-US" b="1" dirty="0">
              <a:latin typeface="Calibri"/>
              <a:ea typeface="Calibri"/>
              <a:cs typeface="Calibri"/>
            </a:endParaRPr>
          </a:p>
          <a:p>
            <a:r>
              <a:rPr lang="en-US" b="1" dirty="0">
                <a:latin typeface="Arial"/>
                <a:cs typeface="Arial"/>
              </a:rPr>
              <a:t>To provide some background, Fresno County ranks among the lowest counties in California for both health outcomes, such as length and quality of life, and health factors, like health behaviors, socioeconomic conditions, and the physical environment. A major contributor to these rankings is how medically underserved Fresno is and the persistent health disparities.</a:t>
            </a:r>
            <a:endParaRPr lang="en-US" b="1" dirty="0">
              <a:latin typeface="Arial"/>
              <a:ea typeface="Calibri"/>
              <a:cs typeface="Arial"/>
            </a:endParaRPr>
          </a:p>
          <a:p>
            <a:r>
              <a:rPr lang="en-US" b="1" dirty="0">
                <a:latin typeface="Arial"/>
                <a:cs typeface="Arial"/>
              </a:rPr>
              <a:t>In response to these challenges during the COVID-19 pandemic, the Fresno County Department of Public Health partnered with community-based organizations and healthcare providers to increase vaccine access through mobile clinics, pop-up vaccination sites, school-based events, and other outreach initiatives.</a:t>
            </a:r>
          </a:p>
          <a:p>
            <a:r>
              <a:rPr lang="en-US" b="1" dirty="0">
                <a:latin typeface="Arial"/>
                <a:cs typeface="Arial"/>
              </a:rPr>
              <a:t>Although vaccination rates from these initiatives have been widely reported, there has been limited research examining the geographic patterns of COVID-19 outcomes across Fresno County. By analyzing the geographic distribution of COVID-19 vaccination coverage and visualizing the outcomes, this project aims to generate insights that can help guide future public health interventions and strengthen pandemic response strategies in medically underserved communities.</a:t>
            </a:r>
          </a:p>
          <a:p>
            <a:pPr marL="171450" indent="-171450">
              <a:buFont typeface="Calibri" pitchFamily="34" charset="0"/>
              <a:buChar char="-"/>
            </a:pPr>
            <a:endParaRPr lang="en-US" b="1" dirty="0">
              <a:latin typeface="Calibri"/>
              <a:ea typeface="Calibri"/>
              <a:cs typeface="Calibri"/>
            </a:endParaRPr>
          </a:p>
          <a:p>
            <a:pPr marL="0" indent="0">
              <a:buNone/>
            </a:pPr>
            <a:endParaRPr lang="en-US" dirty="0">
              <a:latin typeface="Calibri"/>
              <a:ea typeface="Calibri"/>
              <a:cs typeface="Calibri"/>
            </a:endParaRPr>
          </a:p>
          <a:p>
            <a:pPr marL="0" indent="0">
              <a:buNone/>
            </a:pPr>
            <a:r>
              <a:rPr lang="en-US" dirty="0">
                <a:latin typeface="Calibri"/>
                <a:ea typeface="Calibri"/>
                <a:cs typeface="Calibri"/>
              </a:rPr>
              <a:t>Health outcomes: </a:t>
            </a:r>
            <a:endParaRPr lang="en-US" dirty="0"/>
          </a:p>
          <a:p>
            <a:pPr>
              <a:buFont typeface="Calibri" pitchFamily="34" charset="0"/>
              <a:buChar char="-"/>
            </a:pPr>
            <a:r>
              <a:rPr lang="en-US" dirty="0">
                <a:latin typeface="Calibri"/>
                <a:ea typeface="Calibri"/>
                <a:cs typeface="Calibri"/>
              </a:rPr>
              <a:t>Length of Life </a:t>
            </a:r>
            <a:endParaRPr lang="en-US" dirty="0">
              <a:ea typeface="Calibri"/>
            </a:endParaRPr>
          </a:p>
          <a:p>
            <a:pPr>
              <a:buFont typeface="Calibri" pitchFamily="34" charset="0"/>
              <a:buChar char="-"/>
            </a:pPr>
            <a:r>
              <a:rPr lang="en-US" dirty="0">
                <a:latin typeface="Calibri"/>
                <a:ea typeface="Calibri"/>
                <a:cs typeface="Calibri"/>
              </a:rPr>
              <a:t>Quality of Life</a:t>
            </a:r>
            <a:endParaRPr lang="en-US" dirty="0"/>
          </a:p>
          <a:p>
            <a:pPr marL="0" indent="0">
              <a:buNone/>
            </a:pPr>
            <a:r>
              <a:rPr lang="en-US" dirty="0">
                <a:latin typeface="Calibri"/>
                <a:ea typeface="Calibri"/>
                <a:cs typeface="Calibri"/>
              </a:rPr>
              <a:t>Health Factors: </a:t>
            </a:r>
          </a:p>
          <a:p>
            <a:pPr>
              <a:buFont typeface="Calibri" pitchFamily="34" charset="0"/>
              <a:buChar char="-"/>
            </a:pPr>
            <a:r>
              <a:rPr lang="en-US" dirty="0">
                <a:latin typeface="Calibri"/>
                <a:ea typeface="Calibri"/>
                <a:cs typeface="Calibri"/>
              </a:rPr>
              <a:t>Health behaviors (tobacco use, diet &amp; exercise, alcohol &amp; drug use, sexual activity)</a:t>
            </a:r>
          </a:p>
          <a:p>
            <a:pPr>
              <a:buFont typeface="Calibri" pitchFamily="34" charset="0"/>
              <a:buChar char="-"/>
            </a:pPr>
            <a:r>
              <a:rPr lang="en-US" dirty="0">
                <a:latin typeface="Calibri"/>
                <a:ea typeface="Calibri"/>
                <a:cs typeface="Calibri"/>
              </a:rPr>
              <a:t>Social &amp; economic factors (education, employment, income, family &amp; social support, community safety)</a:t>
            </a:r>
          </a:p>
          <a:p>
            <a:pPr>
              <a:buFont typeface="Calibri" pitchFamily="34" charset="0"/>
              <a:buChar char="-"/>
            </a:pPr>
            <a:r>
              <a:rPr lang="en-US" dirty="0">
                <a:latin typeface="Calibri"/>
                <a:ea typeface="Calibri"/>
                <a:cs typeface="Calibri"/>
              </a:rPr>
              <a:t>Physical Environment (air &amp; water quality, housing &amp; transit) </a:t>
            </a:r>
          </a:p>
          <a:p>
            <a:pPr marL="0" indent="0">
              <a:buNone/>
            </a:pPr>
            <a:endParaRPr lang="en-US">
              <a:latin typeface="Calibri"/>
              <a:ea typeface="Calibri"/>
              <a:cs typeface="Calibri"/>
            </a:endParaRPr>
          </a:p>
          <a:p>
            <a:pPr marL="0" indent="0">
              <a:buNone/>
            </a:pPr>
            <a:endParaRPr lang="en-US" b="1">
              <a:latin typeface="Calibri"/>
              <a:ea typeface="Calibri"/>
              <a:cs typeface="Calibri"/>
            </a:endParaRPr>
          </a:p>
          <a:p>
            <a:endParaRPr lang="en-US">
              <a:latin typeface="Calibri"/>
              <a:ea typeface="Calibri"/>
              <a:cs typeface="Calibri"/>
            </a:endParaRPr>
          </a:p>
          <a:p>
            <a:endParaRPr lang="en-US">
              <a:latin typeface="Calibri"/>
              <a:ea typeface="Calibri"/>
              <a:cs typeface="Calibri"/>
            </a:endParaRP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2</a:t>
            </a:fld>
            <a:endParaRPr lang="en-US">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p>
        </p:txBody>
      </p:sp>
    </p:spTree>
    <p:extLst>
      <p:ext uri="{BB962C8B-B14F-4D97-AF65-F5344CB8AC3E}">
        <p14:creationId xmlns:p14="http://schemas.microsoft.com/office/powerpoint/2010/main" val="3122255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spcBef>
                <a:spcPts val="0"/>
              </a:spcBef>
              <a:spcAft>
                <a:spcPts val="600"/>
              </a:spcAft>
              <a:buNone/>
            </a:pPr>
            <a:r>
              <a:rPr lang="en-US" b="1">
                <a:solidFill>
                  <a:srgbClr val="000000"/>
                </a:solidFill>
                <a:highlight>
                  <a:srgbClr val="FFFFFF"/>
                </a:highlight>
                <a:latin typeface="Arial"/>
                <a:cs typeface="Arial"/>
              </a:rPr>
              <a:t>FAAIZAH</a:t>
            </a:r>
            <a:endParaRPr lang="en-US"/>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3</a:t>
            </a:fld>
            <a:endParaRPr lang="en-US">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p>
        </p:txBody>
      </p:sp>
    </p:spTree>
    <p:extLst>
      <p:ext uri="{BB962C8B-B14F-4D97-AF65-F5344CB8AC3E}">
        <p14:creationId xmlns:p14="http://schemas.microsoft.com/office/powerpoint/2010/main" val="39874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spcBef>
                <a:spcPts val="0"/>
              </a:spcBef>
              <a:spcAft>
                <a:spcPts val="600"/>
              </a:spcAft>
              <a:buNone/>
            </a:pPr>
            <a:r>
              <a:rPr lang="en-US" b="1">
                <a:solidFill>
                  <a:srgbClr val="000000"/>
                </a:solidFill>
                <a:highlight>
                  <a:srgbClr val="FFFFFF"/>
                </a:highlight>
                <a:latin typeface="Arial"/>
                <a:cs typeface="Arial"/>
              </a:rPr>
              <a:t>FAAIZAH</a:t>
            </a:r>
            <a:endParaRPr lang="en-US"/>
          </a:p>
          <a:p>
            <a:pPr>
              <a:buNone/>
            </a:pPr>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4</a:t>
            </a:fld>
            <a:endParaRPr lang="en-US">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p>
        </p:txBody>
      </p:sp>
    </p:spTree>
    <p:extLst>
      <p:ext uri="{BB962C8B-B14F-4D97-AF65-F5344CB8AC3E}">
        <p14:creationId xmlns:p14="http://schemas.microsoft.com/office/powerpoint/2010/main" val="484613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1DFE4-2A6F-11F9-B22E-0DFA61FFF0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E3EDB1-5AB3-D6FD-77B4-C2B5C8B53B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7289E8-FC92-3FED-220E-9B2D3E1513D3}"/>
              </a:ext>
            </a:extLst>
          </p:cNvPr>
          <p:cNvSpPr>
            <a:spLocks noGrp="1"/>
          </p:cNvSpPr>
          <p:nvPr>
            <p:ph type="body" idx="1"/>
          </p:nvPr>
        </p:nvSpPr>
        <p:spPr/>
        <p:txBody>
          <a:bodyPr>
            <a:normAutofit lnSpcReduction="10000"/>
          </a:bodyPr>
          <a:lstStyle/>
          <a:p>
            <a:pPr>
              <a:buNone/>
            </a:pPr>
            <a:r>
              <a:rPr lang="en-US" b="1">
                <a:solidFill>
                  <a:srgbClr val="000000"/>
                </a:solidFill>
                <a:highlight>
                  <a:srgbClr val="FFFFFF"/>
                </a:highlight>
                <a:latin typeface="Arial"/>
                <a:cs typeface="Arial"/>
              </a:rPr>
              <a:t>FAAIZAH </a:t>
            </a:r>
            <a:endParaRPr lang="en-US"/>
          </a:p>
          <a:p>
            <a:pPr>
              <a:buNone/>
            </a:pPr>
            <a:endParaRPr lang="en-US" b="1">
              <a:solidFill>
                <a:srgbClr val="000000"/>
              </a:solidFill>
              <a:highlight>
                <a:srgbClr val="FFFFFF"/>
              </a:highlight>
              <a:latin typeface="Arial"/>
              <a:cs typeface="Arial"/>
            </a:endParaRPr>
          </a:p>
          <a:p>
            <a:pPr>
              <a:buNone/>
            </a:pPr>
            <a:r>
              <a:rPr lang="en-US" b="1">
                <a:solidFill>
                  <a:srgbClr val="000000"/>
                </a:solidFill>
                <a:highlight>
                  <a:srgbClr val="FFFFFF"/>
                </a:highlight>
                <a:latin typeface="Arial"/>
                <a:cs typeface="Arial"/>
              </a:rPr>
              <a:t>Figure 1. Geographic distribution of hospital facilities and FCDPH-affiliated vaccination clinics between </a:t>
            </a:r>
            <a:r>
              <a:rPr lang="en-US" b="1">
                <a:solidFill>
                  <a:srgbClr val="FF0000"/>
                </a:solidFill>
                <a:highlight>
                  <a:srgbClr val="FFFFFF"/>
                </a:highlight>
                <a:latin typeface="Arial"/>
                <a:cs typeface="Arial"/>
              </a:rPr>
              <a:t>2020-2023</a:t>
            </a:r>
            <a:r>
              <a:rPr lang="en-US" b="1">
                <a:solidFill>
                  <a:srgbClr val="000000"/>
                </a:solidFill>
                <a:highlight>
                  <a:srgbClr val="FFFFFF"/>
                </a:highlight>
                <a:latin typeface="Arial"/>
                <a:cs typeface="Arial"/>
              </a:rPr>
              <a:t> in Fresno County, CA, relative to 2022 CDC Social Vulnerability Index (SVI) by zip code.</a:t>
            </a:r>
            <a:endParaRPr lang="en-US">
              <a:solidFill>
                <a:srgbClr val="000000"/>
              </a:solidFill>
              <a:highlight>
                <a:srgbClr val="FFFFFF"/>
              </a:highlight>
              <a:latin typeface="Arial"/>
              <a:cs typeface="Arial"/>
            </a:endParaRPr>
          </a:p>
          <a:p>
            <a:pPr>
              <a:buNone/>
            </a:pPr>
            <a:endParaRPr lang="en-US" b="1">
              <a:solidFill>
                <a:srgbClr val="000000"/>
              </a:solidFill>
              <a:highlight>
                <a:srgbClr val="FFFFFF"/>
              </a:highlight>
            </a:endParaRPr>
          </a:p>
          <a:p>
            <a:pPr marL="233680" indent="-233680">
              <a:spcBef>
                <a:spcPts val="0"/>
              </a:spcBef>
              <a:spcAft>
                <a:spcPts val="600"/>
              </a:spcAft>
              <a:buFont typeface="Arial"/>
              <a:buChar char="•"/>
            </a:pPr>
            <a:r>
              <a:rPr lang="en-US" b="1">
                <a:solidFill>
                  <a:srgbClr val="000000"/>
                </a:solidFill>
                <a:highlight>
                  <a:srgbClr val="FFFFFF"/>
                </a:highlight>
                <a:latin typeface="Arial"/>
                <a:cs typeface="Arial"/>
              </a:rPr>
              <a:t>207 FCDPH-affiliated clinics </a:t>
            </a:r>
            <a:r>
              <a:rPr lang="en-US">
                <a:solidFill>
                  <a:srgbClr val="000000"/>
                </a:solidFill>
                <a:highlight>
                  <a:srgbClr val="FFFFFF"/>
                </a:highlight>
                <a:latin typeface="Arial"/>
                <a:cs typeface="Arial"/>
              </a:rPr>
              <a:t>(black pinpoints) hosted between </a:t>
            </a:r>
            <a:r>
              <a:rPr lang="en-US" b="1">
                <a:solidFill>
                  <a:srgbClr val="000000"/>
                </a:solidFill>
                <a:highlight>
                  <a:srgbClr val="FFFFFF"/>
                </a:highlight>
                <a:latin typeface="Arial"/>
                <a:cs typeface="Arial"/>
              </a:rPr>
              <a:t>2020-2023 (however not a complete picture b/c FCDPH didn't have a running list of all mobile events/pharmacies/</a:t>
            </a:r>
            <a:r>
              <a:rPr lang="en-US" b="1" err="1">
                <a:solidFill>
                  <a:srgbClr val="000000"/>
                </a:solidFill>
                <a:highlight>
                  <a:srgbClr val="FFFFFF"/>
                </a:highlight>
                <a:latin typeface="Arial"/>
                <a:cs typeface="Arial"/>
              </a:rPr>
              <a:t>etc</a:t>
            </a:r>
            <a:r>
              <a:rPr lang="en-US" b="1">
                <a:solidFill>
                  <a:srgbClr val="000000"/>
                </a:solidFill>
                <a:highlight>
                  <a:srgbClr val="FFFFFF"/>
                </a:highlight>
                <a:latin typeface="Arial"/>
                <a:cs typeface="Arial"/>
              </a:rPr>
              <a:t>) </a:t>
            </a:r>
            <a:endParaRPr lang="en-US">
              <a:highlight>
                <a:srgbClr val="FFFFFF"/>
              </a:highlight>
              <a:latin typeface="Arial"/>
              <a:cs typeface="Arial"/>
            </a:endParaRPr>
          </a:p>
          <a:p>
            <a:pPr marL="233680" indent="-233680">
              <a:spcBef>
                <a:spcPts val="0"/>
              </a:spcBef>
              <a:spcAft>
                <a:spcPts val="600"/>
              </a:spcAft>
              <a:buFont typeface="Arial"/>
              <a:buChar char="•"/>
            </a:pPr>
            <a:r>
              <a:rPr lang="en-US" b="1">
                <a:solidFill>
                  <a:srgbClr val="000000"/>
                </a:solidFill>
                <a:highlight>
                  <a:srgbClr val="FFFFFF"/>
                </a:highlight>
                <a:latin typeface="Arial"/>
                <a:cs typeface="Arial"/>
              </a:rPr>
              <a:t>11 hospital locations </a:t>
            </a:r>
            <a:r>
              <a:rPr lang="en-US">
                <a:solidFill>
                  <a:srgbClr val="000000"/>
                </a:solidFill>
                <a:highlight>
                  <a:srgbClr val="FFFFFF"/>
                </a:highlight>
                <a:latin typeface="Arial"/>
                <a:cs typeface="Arial"/>
              </a:rPr>
              <a:t>(</a:t>
            </a:r>
            <a:r>
              <a:rPr lang="en-US">
                <a:solidFill>
                  <a:srgbClr val="C00000"/>
                </a:solidFill>
                <a:highlight>
                  <a:srgbClr val="FFFFFF"/>
                </a:highlight>
                <a:latin typeface="Arial"/>
                <a:cs typeface="Arial"/>
              </a:rPr>
              <a:t>red pinpoints</a:t>
            </a:r>
            <a:r>
              <a:rPr lang="en-US">
                <a:solidFill>
                  <a:srgbClr val="000000"/>
                </a:solidFill>
                <a:highlight>
                  <a:srgbClr val="FFFFFF"/>
                </a:highlight>
                <a:latin typeface="Arial"/>
                <a:cs typeface="Arial"/>
              </a:rPr>
              <a:t>)</a:t>
            </a:r>
            <a:endParaRPr lang="en-US">
              <a:highlight>
                <a:srgbClr val="FFFFFF"/>
              </a:highlight>
              <a:latin typeface="Arial"/>
              <a:cs typeface="Arial"/>
            </a:endParaRPr>
          </a:p>
          <a:p>
            <a:pPr marL="233680" indent="-233680">
              <a:spcBef>
                <a:spcPts val="0"/>
              </a:spcBef>
              <a:spcAft>
                <a:spcPts val="600"/>
              </a:spcAft>
              <a:buFont typeface="Arial"/>
              <a:buChar char="•"/>
            </a:pPr>
            <a:r>
              <a:rPr lang="en-US" b="1">
                <a:solidFill>
                  <a:srgbClr val="000000"/>
                </a:solidFill>
                <a:highlight>
                  <a:srgbClr val="FFFFFF"/>
                </a:highlight>
                <a:latin typeface="Arial"/>
                <a:cs typeface="Arial"/>
              </a:rPr>
              <a:t>ArcGIS Map: </a:t>
            </a:r>
            <a:endParaRPr lang="en-US">
              <a:highlight>
                <a:srgbClr val="FFFFFF"/>
              </a:highlight>
              <a:latin typeface="Arial"/>
              <a:cs typeface="Arial"/>
            </a:endParaRPr>
          </a:p>
          <a:p>
            <a:pPr marL="521970" lvl="1" indent="-226695">
              <a:spcBef>
                <a:spcPts val="0"/>
              </a:spcBef>
              <a:spcAft>
                <a:spcPts val="600"/>
              </a:spcAft>
              <a:buFont typeface="Arial"/>
              <a:buChar char="•"/>
            </a:pPr>
            <a:r>
              <a:rPr lang="en-US">
                <a:solidFill>
                  <a:srgbClr val="000000"/>
                </a:solidFill>
                <a:highlight>
                  <a:srgbClr val="FFFFFF"/>
                </a:highlight>
                <a:latin typeface="Arial"/>
                <a:cs typeface="Arial"/>
              </a:rPr>
              <a:t>Zip code boundaries </a:t>
            </a:r>
            <a:endParaRPr lang="en-US">
              <a:highlight>
                <a:srgbClr val="FFFFFF"/>
              </a:highlight>
              <a:latin typeface="Arial"/>
              <a:cs typeface="Arial"/>
            </a:endParaRPr>
          </a:p>
          <a:p>
            <a:pPr marL="521970" lvl="1" indent="-226695">
              <a:spcBef>
                <a:spcPts val="0"/>
              </a:spcBef>
              <a:spcAft>
                <a:spcPts val="600"/>
              </a:spcAft>
              <a:buFont typeface="Arial"/>
              <a:buChar char="•"/>
            </a:pPr>
            <a:r>
              <a:rPr lang="en-US">
                <a:solidFill>
                  <a:srgbClr val="000000"/>
                </a:solidFill>
                <a:highlight>
                  <a:srgbClr val="FFFFFF"/>
                </a:highlight>
                <a:latin typeface="Arial"/>
                <a:cs typeface="Arial"/>
              </a:rPr>
              <a:t>Shaded based on 2022 CDC SVI quartiles</a:t>
            </a:r>
            <a:endParaRPr lang="en-US">
              <a:highlight>
                <a:srgbClr val="FFFFFF"/>
              </a:highlight>
              <a:latin typeface="Arial"/>
              <a:cs typeface="Arial"/>
            </a:endParaRPr>
          </a:p>
          <a:p>
            <a:pPr marL="233680" indent="-233680">
              <a:spcBef>
                <a:spcPts val="0"/>
              </a:spcBef>
              <a:spcAft>
                <a:spcPts val="600"/>
              </a:spcAft>
              <a:buFont typeface="Arial"/>
              <a:buChar char="•"/>
            </a:pPr>
            <a:r>
              <a:rPr lang="en-US" b="1">
                <a:solidFill>
                  <a:schemeClr val="accent2"/>
                </a:solidFill>
                <a:highlight>
                  <a:srgbClr val="FFFFFF"/>
                </a:highlight>
                <a:latin typeface="Arial"/>
                <a:cs typeface="Arial"/>
              </a:rPr>
              <a:t>Major hospitals are regionally concentrated; FCDPH-associated clinics in high-SVI zip codes</a:t>
            </a:r>
            <a:endParaRPr lang="en-US">
              <a:highlight>
                <a:srgbClr val="FFFFFF"/>
              </a:highlight>
              <a:latin typeface="Arial"/>
              <a:cs typeface="Arial"/>
            </a:endParaRPr>
          </a:p>
          <a:p>
            <a:pPr>
              <a:buNone/>
            </a:pPr>
            <a:endParaRPr lang="en-US" b="1">
              <a:solidFill>
                <a:srgbClr val="000000"/>
              </a:solidFill>
              <a:highlight>
                <a:srgbClr val="FFFFFF"/>
              </a:highlight>
              <a:latin typeface="Arial"/>
              <a:cs typeface="Arial"/>
            </a:endParaRPr>
          </a:p>
          <a:p>
            <a:pPr>
              <a:buNone/>
            </a:pPr>
            <a:r>
              <a:rPr lang="en-US" b="1">
                <a:solidFill>
                  <a:srgbClr val="000000"/>
                </a:solidFill>
                <a:highlight>
                  <a:srgbClr val="FFFFFF"/>
                </a:highlight>
                <a:latin typeface="Arial"/>
                <a:cs typeface="Arial"/>
              </a:rPr>
              <a:t>Most major hospitals in Fresno County are regionally concentrated within one area, with the three largest centers reporting higher COVID-19 hospitalization and ICU admission rates, and FCDPH-affiliated vaccination sites predominantly in high-SVI zip codes (Fig 1). Summarize and cite Table 3.1 and 3.2 in your discussion from FCDPH report, no need to include screenshots</a:t>
            </a:r>
          </a:p>
        </p:txBody>
      </p:sp>
      <p:sp>
        <p:nvSpPr>
          <p:cNvPr id="4" name="Slide Number Placeholder 3">
            <a:extLst>
              <a:ext uri="{FF2B5EF4-FFF2-40B4-BE49-F238E27FC236}">
                <a16:creationId xmlns:a16="http://schemas.microsoft.com/office/drawing/2014/main" id="{2CF15B25-E55B-CED0-8DB4-576B517EE435}"/>
              </a:ext>
            </a:extLst>
          </p:cNvPr>
          <p:cNvSpPr>
            <a:spLocks noGrp="1"/>
          </p:cNvSpPr>
          <p:nvPr>
            <p:ph type="sldNum" sz="quarter" idx="5"/>
          </p:nvPr>
        </p:nvSpPr>
        <p:spPr/>
        <p:txBody>
          <a:bodyPr/>
          <a:lstStyle/>
          <a:p>
            <a:pPr algn="r"/>
            <a:fld id="{111E5896-917A-4035-A860-408E1EC3CD51}" type="slidenum">
              <a:rPr lang="en-US" smtClean="0">
                <a:solidFill>
                  <a:srgbClr val="052049"/>
                </a:solidFill>
              </a:rPr>
              <a:pPr algn="r"/>
              <a:t>5</a:t>
            </a:fld>
            <a:endParaRPr lang="en-US">
              <a:solidFill>
                <a:srgbClr val="052049"/>
              </a:solidFill>
            </a:endParaRPr>
          </a:p>
        </p:txBody>
      </p:sp>
      <p:sp>
        <p:nvSpPr>
          <p:cNvPr id="5" name="Footer Placeholder 4">
            <a:extLst>
              <a:ext uri="{FF2B5EF4-FFF2-40B4-BE49-F238E27FC236}">
                <a16:creationId xmlns:a16="http://schemas.microsoft.com/office/drawing/2014/main" id="{2956ECDF-253F-27BB-9310-D5B85E78B615}"/>
              </a:ext>
            </a:extLst>
          </p:cNvPr>
          <p:cNvSpPr>
            <a:spLocks noGrp="1"/>
          </p:cNvSpPr>
          <p:nvPr>
            <p:ph type="ftr" sz="quarter" idx="4"/>
          </p:nvPr>
        </p:nvSpPr>
        <p:spPr/>
        <p:txBody>
          <a:bodyPr/>
          <a:lstStyle/>
          <a:p>
            <a:r>
              <a:rPr lang="en-US" sz="800">
                <a:solidFill>
                  <a:srgbClr val="052049"/>
                </a:solidFill>
              </a:rPr>
              <a:t>| [footer text here]</a:t>
            </a:r>
          </a:p>
        </p:txBody>
      </p:sp>
    </p:spTree>
    <p:extLst>
      <p:ext uri="{BB962C8B-B14F-4D97-AF65-F5344CB8AC3E}">
        <p14:creationId xmlns:p14="http://schemas.microsoft.com/office/powerpoint/2010/main" val="4147323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spcBef>
                <a:spcPts val="0"/>
              </a:spcBef>
              <a:spcAft>
                <a:spcPts val="600"/>
              </a:spcAft>
              <a:buNone/>
            </a:pPr>
            <a:r>
              <a:rPr lang="en-US" b="1" dirty="0">
                <a:solidFill>
                  <a:srgbClr val="000000"/>
                </a:solidFill>
                <a:highlight>
                  <a:srgbClr val="FFFFFF"/>
                </a:highlight>
                <a:latin typeface="Arial"/>
                <a:cs typeface="Arial"/>
              </a:rPr>
              <a:t>AJMEET</a:t>
            </a:r>
            <a:endParaRPr lang="en-US" dirty="0"/>
          </a:p>
          <a:p>
            <a:pPr marL="0" indent="0" algn="just">
              <a:spcBef>
                <a:spcPts val="0"/>
              </a:spcBef>
              <a:spcAft>
                <a:spcPts val="600"/>
              </a:spcAft>
              <a:buNone/>
            </a:pPr>
            <a:endParaRPr lang="en-US" b="1" dirty="0">
              <a:solidFill>
                <a:srgbClr val="000000"/>
              </a:solidFill>
              <a:highlight>
                <a:srgbClr val="FFFFFF"/>
              </a:highlight>
            </a:endParaRPr>
          </a:p>
          <a:p>
            <a:pPr algn="just">
              <a:buNone/>
            </a:pPr>
            <a:r>
              <a:rPr lang="en-US" b="1" dirty="0">
                <a:solidFill>
                  <a:srgbClr val="000000"/>
                </a:solidFill>
                <a:highlight>
                  <a:srgbClr val="FFFFFF"/>
                </a:highlight>
              </a:rPr>
              <a:t>2) Evaluate the relationship between vaccination trends and zip-code specific SVI, vaccination site type, and race/ethnicity (2021-2022):</a:t>
            </a:r>
            <a:endParaRPr lang="en-US" dirty="0">
              <a:solidFill>
                <a:srgbClr val="000000"/>
              </a:solidFill>
              <a:highlight>
                <a:srgbClr val="FFFFFF"/>
              </a:highlight>
            </a:endParaRPr>
          </a:p>
          <a:p>
            <a:pPr marL="0" indent="0" algn="just">
              <a:spcBef>
                <a:spcPts val="0"/>
              </a:spcBef>
              <a:spcAft>
                <a:spcPts val="600"/>
              </a:spcAft>
              <a:buNone/>
            </a:pPr>
            <a:endParaRPr lang="en-US" b="1" dirty="0">
              <a:solidFill>
                <a:srgbClr val="000000"/>
              </a:solidFill>
              <a:highlight>
                <a:srgbClr val="FFFFFF"/>
              </a:highlight>
            </a:endParaRPr>
          </a:p>
          <a:p>
            <a:pPr marL="233680" indent="-233680">
              <a:spcBef>
                <a:spcPts val="0"/>
              </a:spcBef>
              <a:spcAft>
                <a:spcPts val="600"/>
              </a:spcAft>
              <a:buFont typeface="Arial"/>
              <a:buChar char="•"/>
            </a:pPr>
            <a:r>
              <a:rPr lang="en-US" b="1" dirty="0" err="1">
                <a:solidFill>
                  <a:srgbClr val="16A0AC"/>
                </a:solidFill>
                <a:highlight>
                  <a:srgbClr val="FFFFFF"/>
                </a:highlight>
              </a:rPr>
              <a:t>CalHHS</a:t>
            </a:r>
            <a:r>
              <a:rPr lang="en-US" b="1" dirty="0">
                <a:solidFill>
                  <a:srgbClr val="16A0AC"/>
                </a:solidFill>
                <a:highlight>
                  <a:srgbClr val="FFFFFF"/>
                </a:highlight>
              </a:rPr>
              <a:t> COVID-19 Vaccine Progress Dashboard Data by ZIP Code dataset:</a:t>
            </a:r>
            <a:r>
              <a:rPr lang="en-US" b="1" dirty="0">
                <a:solidFill>
                  <a:srgbClr val="000000"/>
                </a:solidFill>
                <a:highlight>
                  <a:srgbClr val="FFFFFF"/>
                </a:highlight>
              </a:rPr>
              <a:t> % of residents fully vaccinated, partially, or boosted for each zip code</a:t>
            </a:r>
            <a:r>
              <a:rPr lang="en-US" dirty="0">
                <a:solidFill>
                  <a:srgbClr val="000000"/>
                </a:solidFill>
                <a:highlight>
                  <a:srgbClr val="FFFFFF"/>
                </a:highlight>
              </a:rPr>
              <a:t>. </a:t>
            </a:r>
            <a:endParaRPr lang="en-US" dirty="0">
              <a:highlight>
                <a:srgbClr val="FFFFFF"/>
              </a:highlight>
            </a:endParaRPr>
          </a:p>
          <a:p>
            <a:pPr marL="233680" indent="-233680">
              <a:spcBef>
                <a:spcPts val="0"/>
              </a:spcBef>
              <a:spcAft>
                <a:spcPts val="600"/>
              </a:spcAft>
              <a:buFont typeface="Arial"/>
              <a:buChar char="•"/>
            </a:pPr>
            <a:r>
              <a:rPr lang="en-US" b="1" dirty="0">
                <a:solidFill>
                  <a:schemeClr val="accent2"/>
                </a:solidFill>
                <a:highlight>
                  <a:srgbClr val="FFFFFF"/>
                </a:highlight>
              </a:rPr>
              <a:t>UC-CDPH vaccination rates</a:t>
            </a:r>
            <a:r>
              <a:rPr lang="en-US" dirty="0">
                <a:solidFill>
                  <a:srgbClr val="000000"/>
                </a:solidFill>
                <a:highlight>
                  <a:srgbClr val="FFFFFF"/>
                </a:highlight>
              </a:rPr>
              <a:t> were stratified by </a:t>
            </a:r>
            <a:r>
              <a:rPr lang="en-US" b="1" dirty="0">
                <a:solidFill>
                  <a:schemeClr val="accent2"/>
                </a:solidFill>
                <a:highlight>
                  <a:srgbClr val="FFFFFF"/>
                </a:highlight>
              </a:rPr>
              <a:t>race/ethnicity</a:t>
            </a:r>
            <a:r>
              <a:rPr lang="en-US" dirty="0">
                <a:solidFill>
                  <a:srgbClr val="000000"/>
                </a:solidFill>
                <a:highlight>
                  <a:srgbClr val="FFFFFF"/>
                </a:highlight>
              </a:rPr>
              <a:t>. </a:t>
            </a:r>
            <a:r>
              <a:rPr lang="en-US" b="1" dirty="0">
                <a:solidFill>
                  <a:schemeClr val="accent2"/>
                </a:solidFill>
                <a:highlight>
                  <a:srgbClr val="FFFFFF"/>
                </a:highlight>
              </a:rPr>
              <a:t>UC-CDPH categories of vaccination sites</a:t>
            </a:r>
            <a:r>
              <a:rPr lang="en-US" dirty="0">
                <a:solidFill>
                  <a:srgbClr val="000000"/>
                </a:solidFill>
                <a:highlight>
                  <a:srgbClr val="FFFFFF"/>
                </a:highlight>
              </a:rPr>
              <a:t> were summarized. However, they are not used as a reliable proxy for patient residence. </a:t>
            </a:r>
            <a:endParaRPr lang="en-US" dirty="0">
              <a:highlight>
                <a:srgbClr val="FFFFFF"/>
              </a:highlight>
            </a:endParaRPr>
          </a:p>
          <a:p>
            <a:pPr marL="521970" lvl="1" indent="-226695">
              <a:spcBef>
                <a:spcPts val="0"/>
              </a:spcBef>
              <a:spcAft>
                <a:spcPts val="600"/>
              </a:spcAft>
              <a:buFont typeface="Arial"/>
              <a:buChar char="•"/>
            </a:pPr>
            <a:r>
              <a:rPr lang="en-US" dirty="0">
                <a:solidFill>
                  <a:srgbClr val="000000"/>
                </a:solidFill>
                <a:highlight>
                  <a:srgbClr val="FFFFFF"/>
                </a:highlight>
              </a:rPr>
              <a:t>Figures generated using </a:t>
            </a:r>
            <a:r>
              <a:rPr lang="en-US" b="1" dirty="0">
                <a:solidFill>
                  <a:srgbClr val="000000"/>
                </a:solidFill>
                <a:highlight>
                  <a:srgbClr val="FFFFFF"/>
                </a:highlight>
              </a:rPr>
              <a:t>GraphPad v11</a:t>
            </a:r>
            <a:r>
              <a:rPr lang="en-US" dirty="0">
                <a:solidFill>
                  <a:srgbClr val="000000"/>
                </a:solidFill>
                <a:highlight>
                  <a:srgbClr val="FFFFFF"/>
                </a:highlight>
              </a:rPr>
              <a:t>.</a:t>
            </a:r>
            <a:endParaRPr lang="en-US" dirty="0">
              <a:highlight>
                <a:srgbClr val="FFFFFF"/>
              </a:highlight>
            </a:endParaRP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6</a:t>
            </a:fld>
            <a:endParaRPr lang="en-US">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p>
        </p:txBody>
      </p:sp>
    </p:spTree>
    <p:extLst>
      <p:ext uri="{BB962C8B-B14F-4D97-AF65-F5344CB8AC3E}">
        <p14:creationId xmlns:p14="http://schemas.microsoft.com/office/powerpoint/2010/main" val="707029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85507-8354-B923-E5EA-961B218FCD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506B52-35FC-BA65-5678-B5054E36B8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CD1DE3-A8A0-44ED-9507-972D120C3504}"/>
              </a:ext>
            </a:extLst>
          </p:cNvPr>
          <p:cNvSpPr>
            <a:spLocks noGrp="1"/>
          </p:cNvSpPr>
          <p:nvPr>
            <p:ph type="body" idx="1"/>
          </p:nvPr>
        </p:nvSpPr>
        <p:spPr/>
        <p:txBody>
          <a:bodyPr>
            <a:normAutofit lnSpcReduction="10000"/>
          </a:bodyPr>
          <a:lstStyle/>
          <a:p>
            <a:pPr algn="just">
              <a:buNone/>
            </a:pPr>
            <a:r>
              <a:rPr lang="en-US" b="1" dirty="0">
                <a:solidFill>
                  <a:srgbClr val="000000"/>
                </a:solidFill>
                <a:highlight>
                  <a:srgbClr val="FFFFFF"/>
                </a:highlight>
                <a:latin typeface="Arial"/>
                <a:cs typeface="Arial"/>
              </a:rPr>
              <a:t>Feedback from Dr. Blumberg: clarify low vs higher SVI when speaking, interpreting the findings – what does it mean that the highest and lowest had higher %s – throw some ideas out there (Data weaker in one of them? Timing of the study? Political association?) </a:t>
            </a:r>
            <a:endParaRPr lang="en-US" dirty="0">
              <a:solidFill>
                <a:srgbClr val="000000"/>
              </a:solidFill>
              <a:highlight>
                <a:srgbClr val="FFFFFF"/>
              </a:highlight>
            </a:endParaRPr>
          </a:p>
          <a:p>
            <a:pPr algn="just">
              <a:spcBef>
                <a:spcPts val="0"/>
              </a:spcBef>
              <a:buNone/>
            </a:pPr>
            <a:endParaRPr lang="en-US" b="1">
              <a:solidFill>
                <a:srgbClr val="000000"/>
              </a:solidFill>
              <a:highlight>
                <a:srgbClr val="FFFFFF"/>
              </a:highlight>
              <a:latin typeface="Arial"/>
              <a:cs typeface="Arial"/>
            </a:endParaRPr>
          </a:p>
          <a:p>
            <a:pPr algn="just">
              <a:spcBef>
                <a:spcPts val="0"/>
              </a:spcBef>
              <a:buNone/>
            </a:pPr>
            <a:r>
              <a:rPr lang="en-US" b="1" dirty="0">
                <a:solidFill>
                  <a:srgbClr val="000000"/>
                </a:solidFill>
                <a:highlight>
                  <a:srgbClr val="FFFFFF"/>
                </a:highlight>
                <a:latin typeface="Arial"/>
                <a:cs typeface="Arial"/>
              </a:rPr>
              <a:t>AJMEET</a:t>
            </a:r>
          </a:p>
          <a:p>
            <a:pPr algn="just">
              <a:spcBef>
                <a:spcPts val="0"/>
              </a:spcBef>
              <a:buNone/>
            </a:pPr>
            <a:endParaRPr lang="en-US">
              <a:solidFill>
                <a:srgbClr val="FF0000"/>
              </a:solidFill>
              <a:highlight>
                <a:srgbClr val="FFFFFF"/>
              </a:highlight>
            </a:endParaRPr>
          </a:p>
          <a:p>
            <a:pPr marL="233680" indent="-233680" algn="just">
              <a:spcBef>
                <a:spcPts val="0"/>
              </a:spcBef>
              <a:spcAft>
                <a:spcPts val="600"/>
              </a:spcAft>
              <a:buFont typeface="Arial"/>
              <a:buChar char="•"/>
            </a:pPr>
            <a:r>
              <a:rPr lang="en-US" b="1" dirty="0">
                <a:solidFill>
                  <a:srgbClr val="000000"/>
                </a:solidFill>
                <a:highlight>
                  <a:srgbClr val="FFFFFF"/>
                </a:highlight>
                <a:latin typeface="Arial"/>
                <a:cs typeface="Arial"/>
              </a:rPr>
              <a:t>EMPHASIZE MEANING OF EACH SVI QUARTILE </a:t>
            </a:r>
          </a:p>
          <a:p>
            <a:pPr marL="233680" indent="-233680" algn="just">
              <a:spcBef>
                <a:spcPts val="0"/>
              </a:spcBef>
              <a:spcAft>
                <a:spcPts val="600"/>
              </a:spcAft>
              <a:buFont typeface="Arial"/>
              <a:buChar char="•"/>
            </a:pPr>
            <a:r>
              <a:rPr lang="en-US" b="1" dirty="0">
                <a:solidFill>
                  <a:srgbClr val="000000"/>
                </a:solidFill>
                <a:highlight>
                  <a:srgbClr val="FFFFFF"/>
                </a:highlight>
                <a:latin typeface="Arial"/>
                <a:cs typeface="Arial"/>
              </a:rPr>
              <a:t>Table 1.1</a:t>
            </a:r>
            <a:r>
              <a:rPr lang="en-US" dirty="0">
                <a:solidFill>
                  <a:srgbClr val="000000"/>
                </a:solidFill>
                <a:highlight>
                  <a:srgbClr val="FFFFFF"/>
                </a:highlight>
                <a:latin typeface="Arial"/>
                <a:cs typeface="Arial"/>
              </a:rPr>
              <a:t> summarizes the following for each SVI quartile:</a:t>
            </a:r>
            <a:endParaRPr lang="en-US">
              <a:highlight>
                <a:srgbClr val="FFFFFF"/>
              </a:highlight>
              <a:latin typeface="Arial"/>
              <a:cs typeface="Arial"/>
            </a:endParaRPr>
          </a:p>
          <a:p>
            <a:pPr marL="521970" lvl="1" indent="-226695" algn="just">
              <a:spcBef>
                <a:spcPts val="0"/>
              </a:spcBef>
              <a:spcAft>
                <a:spcPts val="600"/>
              </a:spcAft>
              <a:buFont typeface="Arial"/>
              <a:buChar char="•"/>
            </a:pPr>
            <a:r>
              <a:rPr lang="en-US" dirty="0">
                <a:solidFill>
                  <a:srgbClr val="000000"/>
                </a:solidFill>
                <a:highlight>
                  <a:srgbClr val="FFFFFF"/>
                </a:highlight>
                <a:latin typeface="Arial"/>
                <a:cs typeface="Arial"/>
              </a:rPr>
              <a:t>the number of Fresno County zip codes in each quartile</a:t>
            </a:r>
            <a:endParaRPr lang="en-US" dirty="0">
              <a:highlight>
                <a:srgbClr val="FFFFFF"/>
              </a:highlight>
              <a:latin typeface="Arial"/>
              <a:cs typeface="Arial"/>
            </a:endParaRPr>
          </a:p>
          <a:p>
            <a:pPr marL="521970" lvl="1" indent="-226695" algn="just">
              <a:spcBef>
                <a:spcPts val="0"/>
              </a:spcBef>
              <a:spcAft>
                <a:spcPts val="600"/>
              </a:spcAft>
              <a:buFont typeface="Arial"/>
              <a:buChar char="•"/>
            </a:pPr>
            <a:r>
              <a:rPr lang="en-US" dirty="0">
                <a:solidFill>
                  <a:srgbClr val="000000"/>
                </a:solidFill>
                <a:highlight>
                  <a:srgbClr val="FFFFFF"/>
                </a:highlight>
                <a:latin typeface="Arial"/>
                <a:cs typeface="Arial"/>
              </a:rPr>
              <a:t>the number of Fresno County residents with age 5+</a:t>
            </a:r>
            <a:endParaRPr lang="en-US" dirty="0">
              <a:highlight>
                <a:srgbClr val="FFFFFF"/>
              </a:highlight>
              <a:latin typeface="Arial"/>
              <a:cs typeface="Arial"/>
            </a:endParaRPr>
          </a:p>
          <a:p>
            <a:pPr marL="521970" lvl="1" indent="-226695" algn="just">
              <a:spcBef>
                <a:spcPts val="0"/>
              </a:spcBef>
              <a:spcAft>
                <a:spcPts val="600"/>
              </a:spcAft>
              <a:buFont typeface="Arial"/>
              <a:buChar char="•"/>
            </a:pPr>
            <a:r>
              <a:rPr lang="en-US" dirty="0">
                <a:solidFill>
                  <a:srgbClr val="000000"/>
                </a:solidFill>
                <a:highlight>
                  <a:srgbClr val="FFFFFF"/>
                </a:highlight>
                <a:latin typeface="Arial"/>
                <a:cs typeface="Arial"/>
              </a:rPr>
              <a:t>median percentage of Fresno County residents who were fully vaccinated, partially vaccinated, or received their booster COVID-19 vaccine between two time periods, Jan - Dec 2021 and Jan - July 2022</a:t>
            </a:r>
            <a:endParaRPr lang="en-US" dirty="0">
              <a:highlight>
                <a:srgbClr val="FFFFFF"/>
              </a:highlight>
              <a:latin typeface="Arial"/>
              <a:cs typeface="Arial"/>
            </a:endParaRPr>
          </a:p>
          <a:p>
            <a:pPr marL="233680" indent="-233680" algn="just">
              <a:spcBef>
                <a:spcPts val="0"/>
              </a:spcBef>
              <a:spcAft>
                <a:spcPts val="600"/>
              </a:spcAft>
              <a:buFont typeface="Arial"/>
              <a:buChar char="•"/>
            </a:pPr>
            <a:r>
              <a:rPr lang="en-US" b="1" dirty="0">
                <a:solidFill>
                  <a:schemeClr val="accent2"/>
                </a:solidFill>
                <a:highlight>
                  <a:srgbClr val="FFFFFF"/>
                </a:highlight>
                <a:latin typeface="Arial"/>
                <a:cs typeface="Arial"/>
              </a:rPr>
              <a:t>Zip codes in the HIGHEST and LOWEST SVI quartiles had the </a:t>
            </a:r>
            <a:r>
              <a:rPr lang="en-US" b="1" i="1" dirty="0">
                <a:solidFill>
                  <a:schemeClr val="accent2"/>
                </a:solidFill>
                <a:highlight>
                  <a:srgbClr val="FFFFFF"/>
                </a:highlight>
                <a:latin typeface="Arial"/>
                <a:cs typeface="Arial"/>
              </a:rPr>
              <a:t>lowest </a:t>
            </a:r>
            <a:r>
              <a:rPr lang="en-US" b="1" dirty="0">
                <a:solidFill>
                  <a:schemeClr val="accent2"/>
                </a:solidFill>
                <a:highlight>
                  <a:srgbClr val="FFFFFF"/>
                </a:highlight>
                <a:latin typeface="Arial"/>
                <a:cs typeface="Arial"/>
              </a:rPr>
              <a:t>vaccination rates. Zip codes in mid-range SVI quartiles had the </a:t>
            </a:r>
            <a:r>
              <a:rPr lang="en-US" b="1" i="1" dirty="0">
                <a:solidFill>
                  <a:schemeClr val="accent2"/>
                </a:solidFill>
                <a:highlight>
                  <a:srgbClr val="FFFFFF"/>
                </a:highlight>
                <a:latin typeface="Arial"/>
                <a:cs typeface="Arial"/>
              </a:rPr>
              <a:t>highest </a:t>
            </a:r>
            <a:r>
              <a:rPr lang="en-US" b="1" dirty="0">
                <a:solidFill>
                  <a:schemeClr val="accent2"/>
                </a:solidFill>
                <a:highlight>
                  <a:srgbClr val="FFFFFF"/>
                </a:highlight>
                <a:latin typeface="Arial"/>
                <a:cs typeface="Arial"/>
              </a:rPr>
              <a:t>vaccination rates.</a:t>
            </a:r>
          </a:p>
          <a:p>
            <a:pPr marL="233680" indent="-233680" algn="just">
              <a:spcBef>
                <a:spcPts val="0"/>
              </a:spcBef>
              <a:spcAft>
                <a:spcPts val="600"/>
              </a:spcAft>
              <a:buFont typeface="Arial"/>
              <a:buChar char="•"/>
            </a:pPr>
            <a:r>
              <a:rPr lang="en-US" dirty="0">
                <a:solidFill>
                  <a:srgbClr val="000000"/>
                </a:solidFill>
                <a:highlight>
                  <a:srgbClr val="FFFFFF"/>
                </a:highlight>
                <a:latin typeface="Arial"/>
                <a:cs typeface="Arial"/>
              </a:rPr>
              <a:t>Our preliminary interpretation &gt; most Fresno County residents resided in the highest-SVI quartile, where vaccination rates remained lower than in moderately vulnerable communities, suggesting that disparities in vaccine uptake were concentrated among the populations at greatest social risk.</a:t>
            </a:r>
          </a:p>
          <a:p>
            <a:pPr marL="233680" indent="-233680" algn="just">
              <a:spcBef>
                <a:spcPts val="0"/>
              </a:spcBef>
              <a:spcAft>
                <a:spcPts val="600"/>
              </a:spcAft>
              <a:buFont typeface="Arial"/>
              <a:buChar char="•"/>
            </a:pPr>
            <a:r>
              <a:rPr lang="en-US" dirty="0">
                <a:solidFill>
                  <a:srgbClr val="000000"/>
                </a:solidFill>
                <a:highlight>
                  <a:srgbClr val="FFFFFF"/>
                </a:highlight>
                <a:latin typeface="Arial"/>
                <a:cs typeface="Arial"/>
              </a:rPr>
              <a:t>Additionally, behavioral, social, and belief-related factors likely influenced vaccination rates, however they were not explored. </a:t>
            </a:r>
            <a:endParaRPr lang="en-US" dirty="0"/>
          </a:p>
          <a:p>
            <a:pPr marL="233680" indent="-233680" algn="just">
              <a:spcBef>
                <a:spcPts val="0"/>
              </a:spcBef>
              <a:spcAft>
                <a:spcPts val="600"/>
              </a:spcAft>
              <a:buFont typeface="Arial"/>
              <a:buChar char="•"/>
            </a:pPr>
            <a:endParaRPr lang="en-US" dirty="0">
              <a:solidFill>
                <a:srgbClr val="000000"/>
              </a:solidFill>
              <a:highlight>
                <a:srgbClr val="FFFFFF"/>
              </a:highlight>
              <a:latin typeface="Arial"/>
              <a:cs typeface="Arial"/>
            </a:endParaRPr>
          </a:p>
        </p:txBody>
      </p:sp>
      <p:sp>
        <p:nvSpPr>
          <p:cNvPr id="4" name="Slide Number Placeholder 3">
            <a:extLst>
              <a:ext uri="{FF2B5EF4-FFF2-40B4-BE49-F238E27FC236}">
                <a16:creationId xmlns:a16="http://schemas.microsoft.com/office/drawing/2014/main" id="{4DCB3CF0-F44C-0941-5872-E0197F9D54A9}"/>
              </a:ext>
            </a:extLst>
          </p:cNvPr>
          <p:cNvSpPr>
            <a:spLocks noGrp="1"/>
          </p:cNvSpPr>
          <p:nvPr>
            <p:ph type="sldNum" sz="quarter" idx="5"/>
          </p:nvPr>
        </p:nvSpPr>
        <p:spPr/>
        <p:txBody>
          <a:bodyPr/>
          <a:lstStyle/>
          <a:p>
            <a:pPr algn="r"/>
            <a:fld id="{111E5896-917A-4035-A860-408E1EC3CD51}" type="slidenum">
              <a:rPr lang="en-US" smtClean="0">
                <a:solidFill>
                  <a:srgbClr val="052049"/>
                </a:solidFill>
              </a:rPr>
              <a:pPr algn="r"/>
              <a:t>7</a:t>
            </a:fld>
            <a:endParaRPr lang="en-US">
              <a:solidFill>
                <a:srgbClr val="052049"/>
              </a:solidFill>
            </a:endParaRPr>
          </a:p>
        </p:txBody>
      </p:sp>
      <p:sp>
        <p:nvSpPr>
          <p:cNvPr id="5" name="Footer Placeholder 4">
            <a:extLst>
              <a:ext uri="{FF2B5EF4-FFF2-40B4-BE49-F238E27FC236}">
                <a16:creationId xmlns:a16="http://schemas.microsoft.com/office/drawing/2014/main" id="{D80B9E03-BE71-F62F-66DA-1D58AD8F5EDB}"/>
              </a:ext>
            </a:extLst>
          </p:cNvPr>
          <p:cNvSpPr>
            <a:spLocks noGrp="1"/>
          </p:cNvSpPr>
          <p:nvPr>
            <p:ph type="ftr" sz="quarter" idx="4"/>
          </p:nvPr>
        </p:nvSpPr>
        <p:spPr/>
        <p:txBody>
          <a:bodyPr/>
          <a:lstStyle/>
          <a:p>
            <a:r>
              <a:rPr lang="en-US" sz="800">
                <a:solidFill>
                  <a:srgbClr val="052049"/>
                </a:solidFill>
              </a:rPr>
              <a:t>| [footer text here]</a:t>
            </a:r>
          </a:p>
        </p:txBody>
      </p:sp>
    </p:spTree>
    <p:extLst>
      <p:ext uri="{BB962C8B-B14F-4D97-AF65-F5344CB8AC3E}">
        <p14:creationId xmlns:p14="http://schemas.microsoft.com/office/powerpoint/2010/main" val="2295398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BC28E-4FE4-8E95-B765-911AF3F555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E63F17-2973-680A-CFCC-71A685192A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27C69B-9875-369C-7619-B1B2EB3338DC}"/>
              </a:ext>
            </a:extLst>
          </p:cNvPr>
          <p:cNvSpPr>
            <a:spLocks noGrp="1"/>
          </p:cNvSpPr>
          <p:nvPr>
            <p:ph type="body" idx="1"/>
          </p:nvPr>
        </p:nvSpPr>
        <p:spPr/>
        <p:txBody>
          <a:bodyPr/>
          <a:lstStyle/>
          <a:p>
            <a:pPr>
              <a:buNone/>
            </a:pPr>
            <a:r>
              <a:rPr lang="en-US" b="1" dirty="0">
                <a:solidFill>
                  <a:srgbClr val="000000"/>
                </a:solidFill>
                <a:highlight>
                  <a:srgbClr val="FFFFFF"/>
                </a:highlight>
                <a:latin typeface="Arial"/>
                <a:cs typeface="Arial"/>
              </a:rPr>
              <a:t>AJMEET</a:t>
            </a:r>
            <a:endParaRPr lang="en-US" dirty="0"/>
          </a:p>
          <a:p>
            <a:pPr>
              <a:buNone/>
            </a:pPr>
            <a:endParaRPr lang="en-US" b="1">
              <a:solidFill>
                <a:srgbClr val="000000"/>
              </a:solidFill>
              <a:highlight>
                <a:srgbClr val="FFFFFF"/>
              </a:highlight>
              <a:latin typeface="Arial"/>
              <a:cs typeface="Arial"/>
            </a:endParaRPr>
          </a:p>
          <a:p>
            <a:pPr>
              <a:buNone/>
            </a:pPr>
            <a:r>
              <a:rPr lang="en-US" b="1" dirty="0">
                <a:solidFill>
                  <a:srgbClr val="000000"/>
                </a:solidFill>
                <a:highlight>
                  <a:srgbClr val="FFFFFF"/>
                </a:highlight>
                <a:latin typeface="Arial"/>
                <a:cs typeface="Arial"/>
              </a:rPr>
              <a:t>Figure 2. Total number of COVID-19 vaccine doses in Fresno County by demographic characteristics of recipients and type of vaccination site between September 2021 - December 2022. </a:t>
            </a:r>
            <a:endParaRPr lang="en-US" dirty="0">
              <a:solidFill>
                <a:srgbClr val="000000"/>
              </a:solidFill>
              <a:highlight>
                <a:srgbClr val="FFFFFF"/>
              </a:highlight>
              <a:latin typeface="Arial"/>
              <a:cs typeface="Arial"/>
            </a:endParaRPr>
          </a:p>
          <a:p>
            <a:pPr>
              <a:buNone/>
            </a:pPr>
            <a:endParaRPr lang="en-US">
              <a:solidFill>
                <a:srgbClr val="000000"/>
              </a:solidFill>
            </a:endParaRPr>
          </a:p>
          <a:p>
            <a:pPr>
              <a:buNone/>
            </a:pPr>
            <a:r>
              <a:rPr lang="en-US" dirty="0">
                <a:solidFill>
                  <a:srgbClr val="000000"/>
                </a:solidFill>
                <a:highlight>
                  <a:srgbClr val="FFFFFF"/>
                </a:highlight>
                <a:latin typeface="Arial"/>
                <a:cs typeface="Arial"/>
              </a:rPr>
              <a:t>Pie charts for 2021 and 2022 show the predominant vaccination sites. Time periods were determined based on limitations in the dataset available. Individual-level data were not available thus cross-tabulation between dose numbers was not possible.</a:t>
            </a:r>
          </a:p>
        </p:txBody>
      </p:sp>
      <p:sp>
        <p:nvSpPr>
          <p:cNvPr id="4" name="Slide Number Placeholder 3">
            <a:extLst>
              <a:ext uri="{FF2B5EF4-FFF2-40B4-BE49-F238E27FC236}">
                <a16:creationId xmlns:a16="http://schemas.microsoft.com/office/drawing/2014/main" id="{3E50F645-D187-43EC-E100-031ABE4030F0}"/>
              </a:ext>
            </a:extLst>
          </p:cNvPr>
          <p:cNvSpPr>
            <a:spLocks noGrp="1"/>
          </p:cNvSpPr>
          <p:nvPr>
            <p:ph type="sldNum" sz="quarter" idx="5"/>
          </p:nvPr>
        </p:nvSpPr>
        <p:spPr/>
        <p:txBody>
          <a:bodyPr/>
          <a:lstStyle/>
          <a:p>
            <a:pPr algn="r"/>
            <a:fld id="{111E5896-917A-4035-A860-408E1EC3CD51}" type="slidenum">
              <a:rPr lang="en-US" smtClean="0">
                <a:solidFill>
                  <a:srgbClr val="052049"/>
                </a:solidFill>
              </a:rPr>
              <a:pPr algn="r"/>
              <a:t>8</a:t>
            </a:fld>
            <a:endParaRPr lang="en-US">
              <a:solidFill>
                <a:srgbClr val="052049"/>
              </a:solidFill>
            </a:endParaRPr>
          </a:p>
        </p:txBody>
      </p:sp>
      <p:sp>
        <p:nvSpPr>
          <p:cNvPr id="5" name="Footer Placeholder 4">
            <a:extLst>
              <a:ext uri="{FF2B5EF4-FFF2-40B4-BE49-F238E27FC236}">
                <a16:creationId xmlns:a16="http://schemas.microsoft.com/office/drawing/2014/main" id="{709B255B-7231-6A02-8942-FD50193F28C3}"/>
              </a:ext>
            </a:extLst>
          </p:cNvPr>
          <p:cNvSpPr>
            <a:spLocks noGrp="1"/>
          </p:cNvSpPr>
          <p:nvPr>
            <p:ph type="ftr" sz="quarter" idx="4"/>
          </p:nvPr>
        </p:nvSpPr>
        <p:spPr/>
        <p:txBody>
          <a:bodyPr/>
          <a:lstStyle/>
          <a:p>
            <a:r>
              <a:rPr lang="en-US" sz="800">
                <a:solidFill>
                  <a:srgbClr val="052049"/>
                </a:solidFill>
              </a:rPr>
              <a:t>| [footer text here]</a:t>
            </a:r>
          </a:p>
        </p:txBody>
      </p:sp>
    </p:spTree>
    <p:extLst>
      <p:ext uri="{BB962C8B-B14F-4D97-AF65-F5344CB8AC3E}">
        <p14:creationId xmlns:p14="http://schemas.microsoft.com/office/powerpoint/2010/main" val="627380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latin typeface="Calibri"/>
                <a:ea typeface="Calibri"/>
                <a:cs typeface="Calibri"/>
              </a:rPr>
              <a:t>AJMEET</a:t>
            </a:r>
          </a:p>
          <a:p>
            <a:pPr>
              <a:buNone/>
            </a:pPr>
            <a:endParaRPr lang="en-US" b="1" dirty="0">
              <a:latin typeface="Calibri"/>
              <a:ea typeface="Calibri"/>
              <a:cs typeface="Calibri"/>
            </a:endParaRPr>
          </a:p>
          <a:p>
            <a:pPr>
              <a:buNone/>
            </a:pPr>
            <a:r>
              <a:rPr lang="en-US" b="1" dirty="0">
                <a:solidFill>
                  <a:srgbClr val="000000"/>
                </a:solidFill>
                <a:latin typeface="Arial"/>
                <a:cs typeface="Arial"/>
              </a:rPr>
              <a:t>Figure 2. Total number of COVID-19 vaccine doses in Fresno County by demographic characteristics of recipients and type of vaccination site between September 2021 - December 2022. </a:t>
            </a:r>
            <a:endParaRPr lang="en-US" dirty="0">
              <a:solidFill>
                <a:srgbClr val="444444"/>
              </a:solidFill>
              <a:latin typeface="Arial"/>
              <a:cs typeface="Arial"/>
            </a:endParaRPr>
          </a:p>
          <a:p>
            <a:pPr>
              <a:buNone/>
            </a:pPr>
            <a:endParaRPr lang="en-US" dirty="0">
              <a:solidFill>
                <a:srgbClr val="444444"/>
              </a:solidFill>
            </a:endParaRPr>
          </a:p>
          <a:p>
            <a:pPr>
              <a:buNone/>
            </a:pPr>
            <a:r>
              <a:rPr lang="en-US" dirty="0">
                <a:solidFill>
                  <a:srgbClr val="000000"/>
                </a:solidFill>
                <a:latin typeface="Arial"/>
                <a:cs typeface="Arial"/>
              </a:rPr>
              <a:t>Pie charts for 2021 and 2022 show the predominant vaccination sites. Time periods were determined based on limitations in the dataset available. Individual-level data were not available thus cross-tabulation between dose numbers was not possible.</a:t>
            </a:r>
            <a:endParaRPr lang="en-US" dirty="0">
              <a:solidFill>
                <a:srgbClr val="444444"/>
              </a:solidFill>
              <a:latin typeface="Arial"/>
              <a:cs typeface="Arial"/>
            </a:endParaRPr>
          </a:p>
          <a:p>
            <a:pPr>
              <a:buNone/>
            </a:pPr>
            <a:endParaRPr lang="en-US" b="1" dirty="0">
              <a:latin typeface="Calibri"/>
              <a:ea typeface="Calibri"/>
              <a:cs typeface="Calibri"/>
            </a:endParaRP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9</a:t>
            </a:fld>
            <a:endParaRPr lang="en-US">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p>
        </p:txBody>
      </p:sp>
    </p:spTree>
    <p:extLst>
      <p:ext uri="{BB962C8B-B14F-4D97-AF65-F5344CB8AC3E}">
        <p14:creationId xmlns:p14="http://schemas.microsoft.com/office/powerpoint/2010/main" val="21276221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sv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sv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2.sv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Master" Target="../slideMasters/slideMaster2.xml"/><Relationship Id="rId5" Type="http://schemas.openxmlformats.org/officeDocument/2006/relationships/image" Target="../media/image28.jpeg"/><Relationship Id="rId4" Type="http://schemas.openxmlformats.org/officeDocument/2006/relationships/image" Target="../media/image20.emf"/></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Master" Target="../slideMasters/slideMaster2.xml"/><Relationship Id="rId5" Type="http://schemas.openxmlformats.org/officeDocument/2006/relationships/image" Target="../media/image32.svg"/><Relationship Id="rId4" Type="http://schemas.openxmlformats.org/officeDocument/2006/relationships/image" Target="../media/image31.jpe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Master" Target="../slideMasters/slideMaster2.xml"/><Relationship Id="rId5" Type="http://schemas.openxmlformats.org/officeDocument/2006/relationships/image" Target="../media/image35.emf"/><Relationship Id="rId4" Type="http://schemas.openxmlformats.org/officeDocument/2006/relationships/image" Target="../media/image31.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6.jpeg"/><Relationship Id="rId1" Type="http://schemas.openxmlformats.org/officeDocument/2006/relationships/slideMaster" Target="../slideMasters/slideMaster2.xml"/><Relationship Id="rId5" Type="http://schemas.openxmlformats.org/officeDocument/2006/relationships/image" Target="../media/image31.jpeg"/><Relationship Id="rId4" Type="http://schemas.openxmlformats.org/officeDocument/2006/relationships/image" Target="../media/image32.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 Whi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28220" y="471851"/>
            <a:ext cx="1307578" cy="847504"/>
          </a:xfrm>
          <a:prstGeom prst="rect">
            <a:avLst/>
          </a:prstGeom>
        </p:spPr>
      </p:pic>
      <p:sp>
        <p:nvSpPr>
          <p:cNvPr id="22" name="Title 15"/>
          <p:cNvSpPr>
            <a:spLocks noGrp="1"/>
          </p:cNvSpPr>
          <p:nvPr>
            <p:ph type="title" hasCustomPrompt="1"/>
          </p:nvPr>
        </p:nvSpPr>
        <p:spPr>
          <a:xfrm>
            <a:off x="431800" y="1878497"/>
            <a:ext cx="6141359" cy="1311963"/>
          </a:xfrm>
        </p:spPr>
        <p:txBody>
          <a:bodyPr anchor="b">
            <a:noAutofit/>
          </a:bodyPr>
          <a:lstStyle>
            <a:lvl1pPr>
              <a:defRPr sz="3600" b="0" i="0" baseline="0">
                <a:solidFill>
                  <a:schemeClr val="tx1"/>
                </a:solidFill>
                <a:latin typeface="+mj-lt"/>
                <a:ea typeface="Helvetica Neue" panose="02000503000000020004" pitchFamily="2" charset="0"/>
                <a:cs typeface="Arial" panose="020B0604020202020204" pitchFamily="34" charset="0"/>
              </a:defRPr>
            </a:lvl1pPr>
          </a:lstStyle>
          <a:p>
            <a:r>
              <a:rPr lang="en-US"/>
              <a:t>Title Here</a:t>
            </a:r>
          </a:p>
        </p:txBody>
      </p:sp>
      <p:sp>
        <p:nvSpPr>
          <p:cNvPr id="23" name="Date Placeholder 4"/>
          <p:cNvSpPr>
            <a:spLocks noGrp="1"/>
          </p:cNvSpPr>
          <p:nvPr>
            <p:ph type="dt" sz="half" idx="2"/>
          </p:nvPr>
        </p:nvSpPr>
        <p:spPr>
          <a:xfrm>
            <a:off x="431800" y="4616419"/>
            <a:ext cx="1925338" cy="178955"/>
          </a:xfrm>
          <a:prstGeom prst="rect">
            <a:avLst/>
          </a:prstGeom>
        </p:spPr>
        <p:txBody>
          <a:bodyPr vert="horz" wrap="square" lIns="0" tIns="0" rIns="91440" bIns="0" rtlCol="0" anchor="b" anchorCtr="0">
            <a:noAutofit/>
          </a:bodyPr>
          <a:lstStyle>
            <a:lvl1pPr algn="l">
              <a:defRPr sz="1400" b="1" i="0">
                <a:solidFill>
                  <a:schemeClr val="tx1"/>
                </a:solidFill>
                <a:latin typeface="+mn-lt"/>
                <a:ea typeface="Helvetica Neue" panose="02000503000000020004" pitchFamily="2" charset="0"/>
                <a:cs typeface="Arial" panose="020B0604020202020204" pitchFamily="34" charset="0"/>
              </a:defRPr>
            </a:lvl1pPr>
          </a:lstStyle>
          <a:p>
            <a:fld id="{D470D759-0E0E-8249-AFAC-A75A00A3758F}" type="datetime1">
              <a:rPr lang="en-US" smtClean="0"/>
              <a:pPr/>
              <a:t>6/24/26</a:t>
            </a:fld>
            <a:endParaRPr lang="en-US" sz="1400"/>
          </a:p>
        </p:txBody>
      </p:sp>
      <p:sp>
        <p:nvSpPr>
          <p:cNvPr id="24" name="Text Placeholder 2"/>
          <p:cNvSpPr>
            <a:spLocks noGrp="1"/>
          </p:cNvSpPr>
          <p:nvPr>
            <p:ph type="body" sz="quarter" idx="10" hasCustomPrompt="1"/>
          </p:nvPr>
        </p:nvSpPr>
        <p:spPr>
          <a:xfrm>
            <a:off x="431800" y="4102257"/>
            <a:ext cx="6141359" cy="426719"/>
          </a:xfrm>
          <a:prstGeom prst="rect">
            <a:avLst/>
          </a:prstGeom>
        </p:spPr>
        <p:txBody>
          <a:bodyPr vert="horz" wrap="square" lIns="0" tIns="0" rIns="91440" bIns="0" rtlCol="0" anchor="b" anchorCtr="0">
            <a:noAutofit/>
          </a:bodyPr>
          <a:lstStyle>
            <a:lvl1pPr marL="0" indent="0">
              <a:lnSpc>
                <a:spcPct val="100000"/>
              </a:lnSpc>
              <a:spcBef>
                <a:spcPts val="0"/>
              </a:spcBef>
              <a:spcAft>
                <a:spcPts val="0"/>
              </a:spcAft>
              <a:buNone/>
              <a:defRPr lang="en-US" sz="1600" b="1" i="0" baseline="0" dirty="0" smtClean="0">
                <a:solidFill>
                  <a:schemeClr val="tx1"/>
                </a:solidFill>
                <a:latin typeface="+mn-lt"/>
                <a:ea typeface="Helvetica Neue" panose="02000503000000020004" pitchFamily="2" charset="0"/>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Name</a:t>
            </a:r>
          </a:p>
        </p:txBody>
      </p:sp>
      <p:sp>
        <p:nvSpPr>
          <p:cNvPr id="25" name="Text Placeholder 3"/>
          <p:cNvSpPr>
            <a:spLocks noGrp="1"/>
          </p:cNvSpPr>
          <p:nvPr>
            <p:ph type="body" sz="quarter" idx="15" hasCustomPrompt="1"/>
          </p:nvPr>
        </p:nvSpPr>
        <p:spPr>
          <a:xfrm>
            <a:off x="431800" y="3185161"/>
            <a:ext cx="6147682" cy="508220"/>
          </a:xfrm>
          <a:prstGeom prst="rect">
            <a:avLst/>
          </a:prstGeom>
        </p:spPr>
        <p:txBody>
          <a:bodyPr>
            <a:noAutofit/>
          </a:bodyPr>
          <a:lstStyle>
            <a:lvl1pPr marL="0" indent="0" algn="l">
              <a:lnSpc>
                <a:spcPct val="90000"/>
              </a:lnSpc>
              <a:buNone/>
              <a:defRPr sz="1800" b="0" i="0">
                <a:solidFill>
                  <a:schemeClr val="tx1"/>
                </a:solidFill>
                <a:latin typeface="+mn-lt"/>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spTree>
    <p:extLst>
      <p:ext uri="{BB962C8B-B14F-4D97-AF65-F5344CB8AC3E}">
        <p14:creationId xmlns:p14="http://schemas.microsoft.com/office/powerpoint/2010/main" val="17630735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b="0" i="0">
                <a:latin typeface="+mn-lt"/>
                <a:ea typeface="Helvetica Neue" panose="02000503000000020004" pitchFamily="2" charset="0"/>
                <a:cs typeface="Arial" panose="020B0604020202020204" pitchFamily="34" charset="0"/>
              </a:defRPr>
            </a:lvl1pPr>
          </a:lstStyle>
          <a:p>
            <a:r>
              <a:rPr lang="en-US"/>
              <a:t>Presentation Title</a:t>
            </a:r>
            <a:endParaRPr lang="en-US">
              <a:latin typeface="+mn-lt"/>
            </a:endParaRPr>
          </a:p>
        </p:txBody>
      </p:sp>
      <p:sp>
        <p:nvSpPr>
          <p:cNvPr id="5" name="Slide Number Placeholder 4"/>
          <p:cNvSpPr>
            <a:spLocks noGrp="1"/>
          </p:cNvSpPr>
          <p:nvPr>
            <p:ph type="sldNum" sz="quarter" idx="12"/>
          </p:nvPr>
        </p:nvSpPr>
        <p:spPr/>
        <p:txBody>
          <a:bodyPr/>
          <a:lstStyle>
            <a:lvl1pPr>
              <a:defRPr b="0" i="0">
                <a:latin typeface="+mn-lt"/>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a:latin typeface="+mn-lt"/>
            </a:endParaRPr>
          </a:p>
        </p:txBody>
      </p:sp>
      <p:sp>
        <p:nvSpPr>
          <p:cNvPr id="9" name="Text Placeholder 8"/>
          <p:cNvSpPr>
            <a:spLocks noGrp="1"/>
          </p:cNvSpPr>
          <p:nvPr>
            <p:ph type="body" sz="quarter" idx="13" hasCustomPrompt="1"/>
          </p:nvPr>
        </p:nvSpPr>
        <p:spPr>
          <a:xfrm>
            <a:off x="445221" y="1431236"/>
            <a:ext cx="8229323" cy="2107096"/>
          </a:xfrm>
          <a:prstGeom prst="rect">
            <a:avLst/>
          </a:prstGeom>
        </p:spPr>
        <p:txBody>
          <a:bodyPr anchor="ctr" anchorCtr="0">
            <a:normAutofit/>
          </a:bodyPr>
          <a:lstStyle>
            <a:lvl1pPr marL="0" indent="0">
              <a:lnSpc>
                <a:spcPct val="100000"/>
              </a:lnSpc>
              <a:buNone/>
              <a:defRPr sz="2800" b="0" i="0" baseline="0">
                <a:latin typeface="+mn-lt"/>
                <a:ea typeface="Helvetica Neue" panose="02000503000000020004" pitchFamily="2" charset="0"/>
                <a:cs typeface="Arial" panose="020B0604020202020204" pitchFamily="34" charset="0"/>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a:t>This page is an option should you wish to utilize a quote as a stand-alone slide within your presentation. The rest is </a:t>
            </a:r>
            <a:r>
              <a:rPr lang="en-US" err="1"/>
              <a:t>lorem</a:t>
            </a:r>
            <a:r>
              <a:rPr lang="en-US"/>
              <a:t> </a:t>
            </a:r>
            <a:r>
              <a:rPr lang="en-US" err="1"/>
              <a:t>ipsum</a:t>
            </a:r>
            <a:r>
              <a:rPr lang="en-US"/>
              <a:t>. </a:t>
            </a:r>
            <a:r>
              <a:rPr lang="en-US" err="1"/>
              <a:t>Ut</a:t>
            </a:r>
            <a:r>
              <a:rPr lang="en-US"/>
              <a:t> </a:t>
            </a:r>
            <a:r>
              <a:rPr lang="en-US" err="1"/>
              <a:t>enim</a:t>
            </a:r>
            <a:r>
              <a:rPr lang="en-US"/>
              <a:t> ad minim </a:t>
            </a:r>
            <a:r>
              <a:rPr lang="en-US" err="1"/>
              <a:t>quis</a:t>
            </a:r>
            <a:r>
              <a:rPr lang="en-US"/>
              <a:t> </a:t>
            </a:r>
            <a:r>
              <a:rPr lang="en-US" err="1"/>
              <a:t>nostrud</a:t>
            </a:r>
            <a:r>
              <a:rPr lang="en-US"/>
              <a:t>.</a:t>
            </a:r>
          </a:p>
        </p:txBody>
      </p:sp>
      <p:sp>
        <p:nvSpPr>
          <p:cNvPr id="2" name="Text Placeholder 13">
            <a:extLst>
              <a:ext uri="{FF2B5EF4-FFF2-40B4-BE49-F238E27FC236}">
                <a16:creationId xmlns:a16="http://schemas.microsoft.com/office/drawing/2014/main" id="{8DA1A6CB-7ACE-E993-356A-EC9749D060DE}"/>
              </a:ext>
            </a:extLst>
          </p:cNvPr>
          <p:cNvSpPr>
            <a:spLocks noGrp="1"/>
          </p:cNvSpPr>
          <p:nvPr>
            <p:ph type="body" sz="quarter" idx="14" hasCustomPrompt="1"/>
          </p:nvPr>
        </p:nvSpPr>
        <p:spPr>
          <a:xfrm>
            <a:off x="445221" y="3681590"/>
            <a:ext cx="6513958" cy="284124"/>
          </a:xfrm>
          <a:prstGeom prst="rect">
            <a:avLst/>
          </a:prstGeom>
        </p:spPr>
        <p:txBody>
          <a:bodyPr tIns="0" rIns="0" bIns="0" anchor="b">
            <a:normAutofit/>
          </a:bodyPr>
          <a:lstStyle>
            <a:lvl1pPr marL="0" indent="0">
              <a:lnSpc>
                <a:spcPct val="100000"/>
              </a:lnSpc>
              <a:buNone/>
              <a:defRPr sz="1800" b="0" i="0">
                <a:solidFill>
                  <a:schemeClr val="accent1"/>
                </a:solidFill>
                <a:latin typeface="+mn-lt"/>
                <a:ea typeface="Helvetica Neue" panose="02000503000000020004" pitchFamily="2" charset="0"/>
                <a:cs typeface="Arial" panose="020B0604020202020204" pitchFamily="34" charset="0"/>
              </a:defRPr>
            </a:lvl1pPr>
          </a:lstStyle>
          <a:p>
            <a:pPr lvl="0"/>
            <a:r>
              <a:rPr lang="en-US"/>
              <a:t>Author’s Name</a:t>
            </a:r>
          </a:p>
        </p:txBody>
      </p:sp>
      <p:sp>
        <p:nvSpPr>
          <p:cNvPr id="3" name="Text Placeholder 13">
            <a:extLst>
              <a:ext uri="{FF2B5EF4-FFF2-40B4-BE49-F238E27FC236}">
                <a16:creationId xmlns:a16="http://schemas.microsoft.com/office/drawing/2014/main" id="{42A31F94-0625-88E2-8BB7-30C453687568}"/>
              </a:ext>
            </a:extLst>
          </p:cNvPr>
          <p:cNvSpPr>
            <a:spLocks noGrp="1"/>
          </p:cNvSpPr>
          <p:nvPr>
            <p:ph type="body" sz="quarter" idx="15" hasCustomPrompt="1"/>
          </p:nvPr>
        </p:nvSpPr>
        <p:spPr>
          <a:xfrm>
            <a:off x="445221" y="3996194"/>
            <a:ext cx="6513958" cy="339586"/>
          </a:xfrm>
          <a:prstGeom prst="rect">
            <a:avLst/>
          </a:prstGeom>
        </p:spPr>
        <p:txBody>
          <a:bodyPr>
            <a:normAutofit/>
          </a:bodyPr>
          <a:lstStyle>
            <a:lvl1pPr marL="0" indent="0">
              <a:lnSpc>
                <a:spcPts val="2000"/>
              </a:lnSpc>
              <a:buNone/>
              <a:defRPr sz="1800" b="0" i="0" baseline="0">
                <a:solidFill>
                  <a:schemeClr val="accent1"/>
                </a:solidFill>
                <a:latin typeface="+mn-lt"/>
                <a:ea typeface="Helvetica Neue" panose="02000503000000020004" pitchFamily="2" charset="0"/>
                <a:cs typeface="Arial" panose="020B0604020202020204" pitchFamily="34" charset="0"/>
              </a:defRPr>
            </a:lvl1pPr>
          </a:lstStyle>
          <a:p>
            <a:pPr lvl="0"/>
            <a:r>
              <a:rPr lang="en-US"/>
              <a:t>Position Title</a:t>
            </a:r>
          </a:p>
        </p:txBody>
      </p:sp>
      <p:sp>
        <p:nvSpPr>
          <p:cNvPr id="6" name="Graphic 2">
            <a:extLst>
              <a:ext uri="{FF2B5EF4-FFF2-40B4-BE49-F238E27FC236}">
                <a16:creationId xmlns:a16="http://schemas.microsoft.com/office/drawing/2014/main" id="{3A980282-36BB-9886-8957-7621E78856DB}"/>
              </a:ext>
            </a:extLst>
          </p:cNvPr>
          <p:cNvSpPr/>
          <p:nvPr userDrawn="1"/>
        </p:nvSpPr>
        <p:spPr>
          <a:xfrm>
            <a:off x="445221" y="614723"/>
            <a:ext cx="474686" cy="439140"/>
          </a:xfrm>
          <a:custGeom>
            <a:avLst/>
            <a:gdLst>
              <a:gd name="csX0" fmla="*/ 475655 w 1279921"/>
              <a:gd name="csY0" fmla="*/ 668536 h 1184076"/>
              <a:gd name="csX1" fmla="*/ 475655 w 1279921"/>
              <a:gd name="csY1" fmla="*/ 1184077 h 1184076"/>
              <a:gd name="csX2" fmla="*/ 0 w 1279921"/>
              <a:gd name="csY2" fmla="*/ 1184077 h 1184076"/>
              <a:gd name="csX3" fmla="*/ 0 w 1279921"/>
              <a:gd name="csY3" fmla="*/ 776883 h 1184076"/>
              <a:gd name="csX4" fmla="*/ 79177 w 1279921"/>
              <a:gd name="csY4" fmla="*/ 298252 h 1184076"/>
              <a:gd name="csX5" fmla="*/ 407194 w 1279921"/>
              <a:gd name="csY5" fmla="*/ 0 h 1184076"/>
              <a:gd name="csX6" fmla="*/ 515541 w 1279921"/>
              <a:gd name="csY6" fmla="*/ 172641 h 1184076"/>
              <a:gd name="csX7" fmla="*/ 315516 w 1279921"/>
              <a:gd name="csY7" fmla="*/ 341709 h 1184076"/>
              <a:gd name="csX8" fmla="*/ 244078 w 1279921"/>
              <a:gd name="csY8" fmla="*/ 668536 h 1184076"/>
              <a:gd name="csX9" fmla="*/ 476250 w 1279921"/>
              <a:gd name="csY9" fmla="*/ 668536 h 1184076"/>
              <a:gd name="csX10" fmla="*/ 1240631 w 1279921"/>
              <a:gd name="csY10" fmla="*/ 668536 h 1184076"/>
              <a:gd name="csX11" fmla="*/ 1240631 w 1279921"/>
              <a:gd name="csY11" fmla="*/ 1184077 h 1184076"/>
              <a:gd name="csX12" fmla="*/ 764381 w 1279921"/>
              <a:gd name="csY12" fmla="*/ 1184077 h 1184076"/>
              <a:gd name="csX13" fmla="*/ 764381 w 1279921"/>
              <a:gd name="csY13" fmla="*/ 776883 h 1184076"/>
              <a:gd name="csX14" fmla="*/ 843558 w 1279921"/>
              <a:gd name="csY14" fmla="*/ 298252 h 1184076"/>
              <a:gd name="csX15" fmla="*/ 1171575 w 1279921"/>
              <a:gd name="csY15" fmla="*/ 0 h 1184076"/>
              <a:gd name="csX16" fmla="*/ 1279922 w 1279921"/>
              <a:gd name="csY16" fmla="*/ 172641 h 1184076"/>
              <a:gd name="csX17" fmla="*/ 1079897 w 1279921"/>
              <a:gd name="csY17" fmla="*/ 341709 h 1184076"/>
              <a:gd name="csX18" fmla="*/ 1008459 w 1279921"/>
              <a:gd name="csY18" fmla="*/ 668536 h 1184076"/>
              <a:gd name="csX19" fmla="*/ 1240631 w 1279921"/>
              <a:gd name="csY19" fmla="*/ 668536 h 11840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1279921" h="1184076">
                <a:moveTo>
                  <a:pt x="475655" y="668536"/>
                </a:moveTo>
                <a:lnTo>
                  <a:pt x="475655" y="1184077"/>
                </a:lnTo>
                <a:lnTo>
                  <a:pt x="0" y="1184077"/>
                </a:lnTo>
                <a:lnTo>
                  <a:pt x="0" y="776883"/>
                </a:lnTo>
                <a:cubicBezTo>
                  <a:pt x="0" y="556617"/>
                  <a:pt x="26194" y="397073"/>
                  <a:pt x="79177" y="298252"/>
                </a:cubicBezTo>
                <a:cubicBezTo>
                  <a:pt x="148233" y="166688"/>
                  <a:pt x="257770" y="67270"/>
                  <a:pt x="407194" y="0"/>
                </a:cubicBezTo>
                <a:lnTo>
                  <a:pt x="515541" y="172641"/>
                </a:lnTo>
                <a:cubicBezTo>
                  <a:pt x="425053" y="210741"/>
                  <a:pt x="358378" y="266700"/>
                  <a:pt x="315516" y="341709"/>
                </a:cubicBezTo>
                <a:cubicBezTo>
                  <a:pt x="272653" y="416719"/>
                  <a:pt x="248841" y="525661"/>
                  <a:pt x="244078" y="668536"/>
                </a:cubicBezTo>
                <a:lnTo>
                  <a:pt x="476250" y="668536"/>
                </a:lnTo>
                <a:close/>
                <a:moveTo>
                  <a:pt x="1240631" y="668536"/>
                </a:moveTo>
                <a:lnTo>
                  <a:pt x="1240631" y="1184077"/>
                </a:lnTo>
                <a:lnTo>
                  <a:pt x="764381" y="1184077"/>
                </a:lnTo>
                <a:lnTo>
                  <a:pt x="764381" y="776883"/>
                </a:lnTo>
                <a:cubicBezTo>
                  <a:pt x="764381" y="556617"/>
                  <a:pt x="790575" y="397073"/>
                  <a:pt x="843558" y="298252"/>
                </a:cubicBezTo>
                <a:cubicBezTo>
                  <a:pt x="912614" y="166688"/>
                  <a:pt x="1022152" y="67270"/>
                  <a:pt x="1171575" y="0"/>
                </a:cubicBezTo>
                <a:lnTo>
                  <a:pt x="1279922" y="172641"/>
                </a:lnTo>
                <a:cubicBezTo>
                  <a:pt x="1189434" y="210741"/>
                  <a:pt x="1122759" y="266700"/>
                  <a:pt x="1079897" y="341709"/>
                </a:cubicBezTo>
                <a:cubicBezTo>
                  <a:pt x="1037034" y="416719"/>
                  <a:pt x="1013222" y="525661"/>
                  <a:pt x="1008459" y="668536"/>
                </a:cubicBezTo>
                <a:lnTo>
                  <a:pt x="1240631" y="668536"/>
                </a:lnTo>
                <a:close/>
              </a:path>
            </a:pathLst>
          </a:custGeom>
          <a:solidFill>
            <a:schemeClr val="accent1"/>
          </a:solidFill>
          <a:ln w="5953" cap="flat">
            <a:noFill/>
            <a:prstDash val="solid"/>
            <a:miter/>
          </a:ln>
        </p:spPr>
        <p:txBody>
          <a:bodyPr/>
          <a:lstStyle/>
          <a:p>
            <a:endParaRPr lang="en-US"/>
          </a:p>
        </p:txBody>
      </p:sp>
    </p:spTree>
    <p:extLst>
      <p:ext uri="{BB962C8B-B14F-4D97-AF65-F5344CB8AC3E}">
        <p14:creationId xmlns:p14="http://schemas.microsoft.com/office/powerpoint/2010/main" val="6208254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 Navy">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atin typeface="+mn-lt"/>
                <a:ea typeface="Helvetica Neue" panose="02000503000000020004" pitchFamily="2" charset="0"/>
                <a:cs typeface="Arial" panose="020B0604020202020204" pitchFamily="34" charset="0"/>
              </a:defRPr>
            </a:lvl1pPr>
          </a:lstStyle>
          <a:p>
            <a:r>
              <a:rPr lang="en-US"/>
              <a:t>Presentation Title</a:t>
            </a:r>
            <a:endParaRPr lang="en-US">
              <a:latin typeface="+mn-lt"/>
            </a:endParaRPr>
          </a:p>
        </p:txBody>
      </p:sp>
      <p:sp>
        <p:nvSpPr>
          <p:cNvPr id="14" name="Slide Number Placeholder 13"/>
          <p:cNvSpPr>
            <a:spLocks noGrp="1"/>
          </p:cNvSpPr>
          <p:nvPr>
            <p:ph type="sldNum" sz="quarter" idx="13"/>
          </p:nvPr>
        </p:nvSpPr>
        <p:spPr/>
        <p:txBody>
          <a:bodyPr/>
          <a:lstStyle>
            <a:lvl1pPr>
              <a:defRPr b="0" i="0">
                <a:latin typeface="+mn-lt"/>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a:latin typeface="+mn-lt"/>
            </a:endParaRPr>
          </a:p>
        </p:txBody>
      </p:sp>
      <p:sp>
        <p:nvSpPr>
          <p:cNvPr id="16" name="Title 15"/>
          <p:cNvSpPr>
            <a:spLocks noGrp="1"/>
          </p:cNvSpPr>
          <p:nvPr>
            <p:ph type="title" hasCustomPrompt="1"/>
          </p:nvPr>
        </p:nvSpPr>
        <p:spPr>
          <a:xfrm>
            <a:off x="453585" y="1754766"/>
            <a:ext cx="6593258" cy="1430138"/>
          </a:xfrm>
        </p:spPr>
        <p:txBody>
          <a:bodyPr anchor="ctr">
            <a:noAutofit/>
          </a:bodyPr>
          <a:lstStyle>
            <a:lvl1pPr>
              <a:defRPr sz="3600" b="0" i="0" baseline="0">
                <a:latin typeface="+mj-lt"/>
                <a:ea typeface="Helvetica Neue" panose="02000503000000020004" pitchFamily="2" charset="0"/>
                <a:cs typeface="Arial" panose="020B0604020202020204" pitchFamily="34" charset="0"/>
              </a:defRPr>
            </a:lvl1pPr>
          </a:lstStyle>
          <a:p>
            <a:r>
              <a:rPr lang="en-US"/>
              <a:t>Section Header Here</a:t>
            </a:r>
          </a:p>
        </p:txBody>
      </p:sp>
      <p:sp>
        <p:nvSpPr>
          <p:cNvPr id="2" name="Rectangle 1"/>
          <p:cNvSpPr/>
          <p:nvPr userDrawn="1"/>
        </p:nvSpPr>
        <p:spPr bwMode="auto">
          <a:xfrm>
            <a:off x="2" y="1769166"/>
            <a:ext cx="248479" cy="1411357"/>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0" i="0" err="1">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Tree>
    <p:extLst>
      <p:ext uri="{BB962C8B-B14F-4D97-AF65-F5344CB8AC3E}">
        <p14:creationId xmlns:p14="http://schemas.microsoft.com/office/powerpoint/2010/main" val="111682205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 Teal">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atin typeface="+mn-lt"/>
                <a:ea typeface="Helvetica Neue" panose="02000503000000020004" pitchFamily="2" charset="0"/>
                <a:cs typeface="Arial" panose="020B0604020202020204" pitchFamily="34" charset="0"/>
              </a:defRPr>
            </a:lvl1pPr>
          </a:lstStyle>
          <a:p>
            <a:r>
              <a:rPr lang="en-US"/>
              <a:t>Presentation Title</a:t>
            </a:r>
            <a:endParaRPr lang="en-US">
              <a:latin typeface="+mn-lt"/>
            </a:endParaRPr>
          </a:p>
        </p:txBody>
      </p:sp>
      <p:sp>
        <p:nvSpPr>
          <p:cNvPr id="14" name="Slide Number Placeholder 13"/>
          <p:cNvSpPr>
            <a:spLocks noGrp="1"/>
          </p:cNvSpPr>
          <p:nvPr>
            <p:ph type="sldNum" sz="quarter" idx="13"/>
          </p:nvPr>
        </p:nvSpPr>
        <p:spPr/>
        <p:txBody>
          <a:bodyPr/>
          <a:lstStyle>
            <a:lvl1pPr>
              <a:defRPr b="0" i="0">
                <a:latin typeface="+mn-lt"/>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a:latin typeface="+mn-lt"/>
            </a:endParaRPr>
          </a:p>
        </p:txBody>
      </p:sp>
      <p:sp>
        <p:nvSpPr>
          <p:cNvPr id="16" name="Title 15"/>
          <p:cNvSpPr>
            <a:spLocks noGrp="1"/>
          </p:cNvSpPr>
          <p:nvPr>
            <p:ph type="title" hasCustomPrompt="1"/>
          </p:nvPr>
        </p:nvSpPr>
        <p:spPr>
          <a:xfrm>
            <a:off x="453585" y="1754766"/>
            <a:ext cx="6593258" cy="1430138"/>
          </a:xfrm>
        </p:spPr>
        <p:txBody>
          <a:bodyPr anchor="ctr">
            <a:noAutofit/>
          </a:bodyPr>
          <a:lstStyle>
            <a:lvl1pPr>
              <a:defRPr sz="3600" b="0" i="0" baseline="0">
                <a:solidFill>
                  <a:schemeClr val="accent2"/>
                </a:solidFill>
                <a:latin typeface="+mj-lt"/>
                <a:ea typeface="Helvetica Neue" panose="02000503000000020004" pitchFamily="2" charset="0"/>
                <a:cs typeface="Arial" panose="020B0604020202020204" pitchFamily="34" charset="0"/>
              </a:defRPr>
            </a:lvl1pPr>
          </a:lstStyle>
          <a:p>
            <a:r>
              <a:rPr lang="en-US"/>
              <a:t>Section Header Here</a:t>
            </a:r>
          </a:p>
        </p:txBody>
      </p:sp>
      <p:sp>
        <p:nvSpPr>
          <p:cNvPr id="2" name="Rectangle 1"/>
          <p:cNvSpPr/>
          <p:nvPr userDrawn="1"/>
        </p:nvSpPr>
        <p:spPr bwMode="auto">
          <a:xfrm>
            <a:off x="2" y="1769166"/>
            <a:ext cx="248479" cy="1411357"/>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0" i="0" err="1">
              <a:solidFill>
                <a:schemeClr val="accent2"/>
              </a:solidFill>
              <a:latin typeface="Arial" panose="020B0604020202020204" pitchFamily="34" charset="0"/>
              <a:ea typeface="Helvetica Neue" panose="02000503000000020004" pitchFamily="2" charset="0"/>
              <a:cs typeface="Arial" panose="020B0604020202020204" pitchFamily="34" charset="0"/>
            </a:endParaRPr>
          </a:p>
        </p:txBody>
      </p:sp>
    </p:spTree>
    <p:extLst>
      <p:ext uri="{BB962C8B-B14F-4D97-AF65-F5344CB8AC3E}">
        <p14:creationId xmlns:p14="http://schemas.microsoft.com/office/powerpoint/2010/main" val="213834255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a:p>
        </p:txBody>
      </p:sp>
      <p:sp>
        <p:nvSpPr>
          <p:cNvPr id="16" name="Title 15"/>
          <p:cNvSpPr>
            <a:spLocks noGrp="1"/>
          </p:cNvSpPr>
          <p:nvPr>
            <p:ph type="title" hasCustomPrompt="1"/>
          </p:nvPr>
        </p:nvSpPr>
        <p:spPr>
          <a:xfrm>
            <a:off x="453585" y="1754766"/>
            <a:ext cx="6593258" cy="1430138"/>
          </a:xfrm>
        </p:spPr>
        <p:txBody>
          <a:bodyPr anchor="ctr">
            <a:noAutofit/>
          </a:bodyPr>
          <a:lstStyle>
            <a:lvl1pPr>
              <a:defRPr sz="3600" b="0" i="0" baseline="0">
                <a:solidFill>
                  <a:schemeClr val="accent1"/>
                </a:solidFill>
                <a:latin typeface="+mj-lt"/>
                <a:ea typeface="Helvetica Neue" panose="02000503000000020004" pitchFamily="2" charset="0"/>
                <a:cs typeface="Arial" panose="020B0604020202020204" pitchFamily="34" charset="0"/>
              </a:defRPr>
            </a:lvl1pPr>
          </a:lstStyle>
          <a:p>
            <a:r>
              <a:rPr lang="en-US"/>
              <a:t>Section Header Here</a:t>
            </a:r>
          </a:p>
        </p:txBody>
      </p:sp>
      <p:sp>
        <p:nvSpPr>
          <p:cNvPr id="2" name="Rectangle 1"/>
          <p:cNvSpPr/>
          <p:nvPr userDrawn="1"/>
        </p:nvSpPr>
        <p:spPr bwMode="auto">
          <a:xfrm>
            <a:off x="2" y="1769166"/>
            <a:ext cx="248479" cy="1411357"/>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0" i="0" err="1">
              <a:solidFill>
                <a:schemeClr val="bg1"/>
              </a:solidFill>
              <a:latin typeface="Arial" panose="020B0604020202020204" pitchFamily="34" charset="0"/>
            </a:endParaRPr>
          </a:p>
        </p:txBody>
      </p:sp>
    </p:spTree>
    <p:extLst>
      <p:ext uri="{BB962C8B-B14F-4D97-AF65-F5344CB8AC3E}">
        <p14:creationId xmlns:p14="http://schemas.microsoft.com/office/powerpoint/2010/main" val="68594464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Blank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287001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losing with logo – 1">
    <p:bg>
      <p:bgRef idx="1001">
        <a:schemeClr val="bg1"/>
      </p:bgRef>
    </p:bg>
    <p:spTree>
      <p:nvGrpSpPr>
        <p:cNvPr id="1" name=""/>
        <p:cNvGrpSpPr/>
        <p:nvPr/>
      </p:nvGrpSpPr>
      <p:grpSpPr>
        <a:xfrm>
          <a:off x="0" y="0"/>
          <a:ext cx="0" cy="0"/>
          <a:chOff x="0" y="0"/>
          <a:chExt cx="0" cy="0"/>
        </a:xfrm>
      </p:grpSpPr>
      <p:pic>
        <p:nvPicPr>
          <p:cNvPr id="4"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6" y="2032663"/>
            <a:ext cx="1571041" cy="1025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66785" y="2037522"/>
            <a:ext cx="1574426" cy="1023730"/>
          </a:xfrm>
          <a:prstGeom prst="rect">
            <a:avLst/>
          </a:prstGeom>
        </p:spPr>
      </p:pic>
    </p:spTree>
    <p:extLst>
      <p:ext uri="{BB962C8B-B14F-4D97-AF65-F5344CB8AC3E}">
        <p14:creationId xmlns:p14="http://schemas.microsoft.com/office/powerpoint/2010/main" val="140665537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losing with logo – 2">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79213" y="1884801"/>
            <a:ext cx="1374274" cy="1373900"/>
          </a:xfrm>
          <a:prstGeom prst="rect">
            <a:avLst/>
          </a:prstGeom>
        </p:spPr>
      </p:pic>
    </p:spTree>
    <p:extLst>
      <p:ext uri="{BB962C8B-B14F-4D97-AF65-F5344CB8AC3E}">
        <p14:creationId xmlns:p14="http://schemas.microsoft.com/office/powerpoint/2010/main" val="180116723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wo Column Slide – Navy">
    <p:bg>
      <p:bgRef idx="1001">
        <a:schemeClr val="bg2"/>
      </p:bgRef>
    </p:bg>
    <p:spTree>
      <p:nvGrpSpPr>
        <p:cNvPr id="1" name=""/>
        <p:cNvGrpSpPr/>
        <p:nvPr/>
      </p:nvGrpSpPr>
      <p:grpSpPr>
        <a:xfrm>
          <a:off x="0" y="0"/>
          <a:ext cx="0" cy="0"/>
          <a:chOff x="0" y="0"/>
          <a:chExt cx="0" cy="0"/>
        </a:xfrm>
      </p:grpSpPr>
      <p:sp>
        <p:nvSpPr>
          <p:cNvPr id="11" name="Title 15"/>
          <p:cNvSpPr>
            <a:spLocks noGrp="1"/>
          </p:cNvSpPr>
          <p:nvPr>
            <p:ph type="title" hasCustomPrompt="1"/>
          </p:nvPr>
        </p:nvSpPr>
        <p:spPr>
          <a:xfrm>
            <a:off x="453585" y="318751"/>
            <a:ext cx="8173580" cy="458587"/>
          </a:xfrm>
          <a:prstGeom prst="rect">
            <a:avLst/>
          </a:prstGeom>
        </p:spPr>
        <p:txBody>
          <a:bodyPr anchor="b">
            <a:noAutofit/>
          </a:bodyPr>
          <a:lstStyle>
            <a:lvl1pPr>
              <a:defRPr sz="3600" b="0" i="0">
                <a:latin typeface="+mj-lt"/>
                <a:ea typeface="Helvetica Neue" panose="02000503000000020004" pitchFamily="2" charset="0"/>
                <a:cs typeface="Arial" panose="020B0604020202020204" pitchFamily="34" charset="0"/>
              </a:defRPr>
            </a:lvl1pPr>
          </a:lstStyle>
          <a:p>
            <a:r>
              <a:rPr lang="en-US"/>
              <a:t>Slide Title Here</a:t>
            </a:r>
          </a:p>
        </p:txBody>
      </p:sp>
      <p:sp>
        <p:nvSpPr>
          <p:cNvPr id="12" name="Text Placeholder 3"/>
          <p:cNvSpPr>
            <a:spLocks noGrp="1"/>
          </p:cNvSpPr>
          <p:nvPr>
            <p:ph type="body" sz="quarter" idx="15" hasCustomPrompt="1"/>
          </p:nvPr>
        </p:nvSpPr>
        <p:spPr>
          <a:xfrm>
            <a:off x="457202" y="695741"/>
            <a:ext cx="8169964" cy="334897"/>
          </a:xfrm>
          <a:prstGeom prst="rect">
            <a:avLst/>
          </a:prstGeom>
        </p:spPr>
        <p:txBody>
          <a:bodyPr>
            <a:noAutofit/>
          </a:bodyPr>
          <a:lstStyle>
            <a:lvl1pPr marL="0" indent="0">
              <a:lnSpc>
                <a:spcPct val="100000"/>
              </a:lnSpc>
              <a:buNone/>
              <a:defRPr sz="1800" b="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sp>
        <p:nvSpPr>
          <p:cNvPr id="3" name="Text Placeholder 2">
            <a:extLst>
              <a:ext uri="{FF2B5EF4-FFF2-40B4-BE49-F238E27FC236}">
                <a16:creationId xmlns:a16="http://schemas.microsoft.com/office/drawing/2014/main" id="{5DB82787-BA94-51FE-9512-B3DF28FE9AE2}"/>
              </a:ext>
            </a:extLst>
          </p:cNvPr>
          <p:cNvSpPr>
            <a:spLocks noGrp="1"/>
          </p:cNvSpPr>
          <p:nvPr>
            <p:ph type="body" sz="quarter" idx="20" hasCustomPrompt="1"/>
          </p:nvPr>
        </p:nvSpPr>
        <p:spPr>
          <a:xfrm>
            <a:off x="449886" y="1420813"/>
            <a:ext cx="3826840" cy="2852737"/>
          </a:xfrm>
        </p:spPr>
        <p:txBody>
          <a:bodyPr/>
          <a:lstStyle>
            <a:lvl2pPr>
              <a:buClr>
                <a:schemeClr val="tx1"/>
              </a:buClr>
              <a:defRPr/>
            </a:lvl2pPr>
            <a:lvl4pPr>
              <a:buClr>
                <a:schemeClr val="tx1"/>
              </a:buClr>
              <a:defRPr/>
            </a:lvl4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E7FC27-AE46-7281-6BA6-F28AE9F03FAB}"/>
              </a:ext>
            </a:extLst>
          </p:cNvPr>
          <p:cNvSpPr>
            <a:spLocks noGrp="1"/>
          </p:cNvSpPr>
          <p:nvPr>
            <p:ph type="body" sz="quarter" idx="21" hasCustomPrompt="1"/>
          </p:nvPr>
        </p:nvSpPr>
        <p:spPr>
          <a:xfrm>
            <a:off x="4778375" y="1420812"/>
            <a:ext cx="3838575" cy="2852737"/>
          </a:xfrm>
        </p:spPr>
        <p:txBody>
          <a:bodyPr/>
          <a:lstStyle>
            <a:lvl2pPr>
              <a:buClr>
                <a:schemeClr val="tx1"/>
              </a:buClr>
              <a:defRPr/>
            </a:lvl2pPr>
            <a:lvl4pPr>
              <a:buClr>
                <a:schemeClr val="tx1"/>
              </a:buClr>
              <a:defRPr/>
            </a:lvl4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a:p>
        </p:txBody>
      </p:sp>
      <p:sp>
        <p:nvSpPr>
          <p:cNvPr id="10" name="Footer Placeholder 9"/>
          <p:cNvSpPr>
            <a:spLocks noGrp="1"/>
          </p:cNvSpPr>
          <p:nvPr>
            <p:ph type="ftr" sz="quarter" idx="12"/>
          </p:nvPr>
        </p:nvSpPr>
        <p:spPr/>
        <p:txBody>
          <a:bodyPr/>
          <a:lstStyle>
            <a:lvl1pPr>
              <a:defRPr b="0" i="0"/>
            </a:lvl1pPr>
          </a:lstStyle>
          <a:p>
            <a:r>
              <a:rPr lang="en-US"/>
              <a:t>Presentation Title</a:t>
            </a:r>
          </a:p>
        </p:txBody>
      </p:sp>
    </p:spTree>
    <p:extLst>
      <p:ext uri="{BB962C8B-B14F-4D97-AF65-F5344CB8AC3E}">
        <p14:creationId xmlns:p14="http://schemas.microsoft.com/office/powerpoint/2010/main" val="1843760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vl1pPr>
          </a:lstStyle>
          <a:p>
            <a:r>
              <a:rPr lang="en-US"/>
              <a:t>Presentation Title</a:t>
            </a:r>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a:p>
        </p:txBody>
      </p:sp>
      <p:sp>
        <p:nvSpPr>
          <p:cNvPr id="16" name="Title 15"/>
          <p:cNvSpPr>
            <a:spLocks noGrp="1"/>
          </p:cNvSpPr>
          <p:nvPr>
            <p:ph type="title" hasCustomPrompt="1"/>
          </p:nvPr>
        </p:nvSpPr>
        <p:spPr>
          <a:xfrm>
            <a:off x="453585" y="318751"/>
            <a:ext cx="8173580" cy="458587"/>
          </a:xfrm>
          <a:prstGeom prst="rect">
            <a:avLst/>
          </a:prstGeom>
        </p:spPr>
        <p:txBody>
          <a:bodyPr anchor="b">
            <a:noAutofit/>
          </a:bodyPr>
          <a:lstStyle>
            <a:lvl1pPr>
              <a:defRPr sz="3600" b="0" i="0">
                <a:latin typeface="Times New Roman" panose="02020603050405020304" pitchFamily="18" charset="0"/>
                <a:ea typeface="Helvetica Neue" panose="02000503000000020004" pitchFamily="2" charset="0"/>
                <a:cs typeface="Arial" panose="020B0604020202020204" pitchFamily="34" charset="0"/>
              </a:defRPr>
            </a:lvl1pPr>
          </a:lstStyle>
          <a:p>
            <a:r>
              <a:rPr lang="en-US"/>
              <a:t>Slide Title Here</a:t>
            </a:r>
          </a:p>
        </p:txBody>
      </p:sp>
      <p:sp>
        <p:nvSpPr>
          <p:cNvPr id="4" name="Text Placeholder 3"/>
          <p:cNvSpPr>
            <a:spLocks noGrp="1"/>
          </p:cNvSpPr>
          <p:nvPr>
            <p:ph type="body" sz="quarter" idx="15" hasCustomPrompt="1"/>
          </p:nvPr>
        </p:nvSpPr>
        <p:spPr>
          <a:xfrm>
            <a:off x="457202" y="695741"/>
            <a:ext cx="8169964" cy="357809"/>
          </a:xfrm>
          <a:prstGeom prst="rect">
            <a:avLst/>
          </a:prstGeom>
        </p:spPr>
        <p:txBody>
          <a:bodyPr>
            <a:noAutofit/>
          </a:bodyPr>
          <a:lstStyle>
            <a:lvl1pPr marL="0" indent="0">
              <a:lnSpc>
                <a:spcPct val="100000"/>
              </a:lnSpc>
              <a:buNone/>
              <a:defRPr sz="1800" b="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sp>
        <p:nvSpPr>
          <p:cNvPr id="7" name="Text Placeholder 3"/>
          <p:cNvSpPr>
            <a:spLocks noGrp="1"/>
          </p:cNvSpPr>
          <p:nvPr>
            <p:ph idx="1"/>
          </p:nvPr>
        </p:nvSpPr>
        <p:spPr>
          <a:xfrm>
            <a:off x="459685" y="1401417"/>
            <a:ext cx="8137665" cy="2932045"/>
          </a:xfrm>
          <a:prstGeom prst="rect">
            <a:avLst/>
          </a:prstGeom>
        </p:spPr>
        <p:txBody>
          <a:bodyPr vert="horz" lIns="0" tIns="46800" rIns="0" bIns="0" rtlCol="0">
            <a:noAutofit/>
          </a:bodyPr>
          <a:lstStyle>
            <a:lvl1pPr marL="234000">
              <a:buClr>
                <a:schemeClr val="accent1"/>
              </a:buClr>
              <a:defRPr b="0" i="0"/>
            </a:lvl1pPr>
            <a:lvl2pPr>
              <a:buClr>
                <a:schemeClr val="tx1"/>
              </a:buClr>
              <a:defRPr b="0" i="0"/>
            </a:lvl2pPr>
            <a:lvl3pPr>
              <a:buClr>
                <a:schemeClr val="accent1"/>
              </a:buClr>
              <a:defRPr b="0" i="0"/>
            </a:lvl3pPr>
            <a:lvl4pPr>
              <a:buClr>
                <a:schemeClr val="tx1"/>
              </a:buClr>
              <a:defRPr b="0" i="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47026296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ullet Slide - Navy">
    <p:bg>
      <p:bgRef idx="1001">
        <a:schemeClr val="bg2"/>
      </p:bgRef>
    </p:bg>
    <p:spTree>
      <p:nvGrpSpPr>
        <p:cNvPr id="1" name=""/>
        <p:cNvGrpSpPr/>
        <p:nvPr/>
      </p:nvGrpSpPr>
      <p:grpSpPr>
        <a:xfrm>
          <a:off x="0" y="0"/>
          <a:ext cx="0" cy="0"/>
          <a:chOff x="0" y="0"/>
          <a:chExt cx="0" cy="0"/>
        </a:xfrm>
      </p:grpSpPr>
      <p:sp>
        <p:nvSpPr>
          <p:cNvPr id="16" name="Title 15"/>
          <p:cNvSpPr>
            <a:spLocks noGrp="1"/>
          </p:cNvSpPr>
          <p:nvPr>
            <p:ph type="title" hasCustomPrompt="1"/>
          </p:nvPr>
        </p:nvSpPr>
        <p:spPr>
          <a:xfrm>
            <a:off x="453585" y="318751"/>
            <a:ext cx="8173580" cy="458587"/>
          </a:xfrm>
          <a:prstGeom prst="rect">
            <a:avLst/>
          </a:prstGeom>
        </p:spPr>
        <p:txBody>
          <a:bodyPr anchor="b">
            <a:noAutofit/>
          </a:bodyPr>
          <a:lstStyle>
            <a:lvl1pPr>
              <a:defRPr sz="3600" b="0" i="0">
                <a:latin typeface="+mj-lt"/>
                <a:ea typeface="Helvetica Neue" panose="02000503000000020004" pitchFamily="2" charset="0"/>
                <a:cs typeface="Arial" panose="020B0604020202020204" pitchFamily="34" charset="0"/>
              </a:defRPr>
            </a:lvl1pPr>
          </a:lstStyle>
          <a:p>
            <a:r>
              <a:rPr lang="en-US"/>
              <a:t>Slide Title Here</a:t>
            </a:r>
          </a:p>
        </p:txBody>
      </p:sp>
      <p:sp>
        <p:nvSpPr>
          <p:cNvPr id="4" name="Text Placeholder 3"/>
          <p:cNvSpPr>
            <a:spLocks noGrp="1"/>
          </p:cNvSpPr>
          <p:nvPr>
            <p:ph type="body" sz="quarter" idx="15" hasCustomPrompt="1"/>
          </p:nvPr>
        </p:nvSpPr>
        <p:spPr>
          <a:xfrm>
            <a:off x="453585" y="695741"/>
            <a:ext cx="8169964" cy="357809"/>
          </a:xfrm>
          <a:prstGeom prst="rect">
            <a:avLst/>
          </a:prstGeom>
        </p:spPr>
        <p:txBody>
          <a:bodyPr>
            <a:noAutofit/>
          </a:bodyPr>
          <a:lstStyle>
            <a:lvl1pPr marL="0" indent="0">
              <a:lnSpc>
                <a:spcPct val="100000"/>
              </a:lnSpc>
              <a:buNone/>
              <a:defRPr sz="1800" b="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sp>
        <p:nvSpPr>
          <p:cNvPr id="3" name="Text Placeholder 2">
            <a:extLst>
              <a:ext uri="{FF2B5EF4-FFF2-40B4-BE49-F238E27FC236}">
                <a16:creationId xmlns:a16="http://schemas.microsoft.com/office/drawing/2014/main" id="{8DC3B4FD-74CC-57EF-0D4D-DCD4DF8CA226}"/>
              </a:ext>
            </a:extLst>
          </p:cNvPr>
          <p:cNvSpPr>
            <a:spLocks noGrp="1"/>
          </p:cNvSpPr>
          <p:nvPr>
            <p:ph type="body" sz="quarter" idx="16"/>
          </p:nvPr>
        </p:nvSpPr>
        <p:spPr>
          <a:xfrm>
            <a:off x="453585" y="1401763"/>
            <a:ext cx="8169964" cy="2932112"/>
          </a:xfrm>
        </p:spPr>
        <p:txBody>
          <a:bodyPr/>
          <a:lstStyle>
            <a:lvl2pPr>
              <a:buClr>
                <a:schemeClr val="tx1"/>
              </a:buClr>
              <a:defRPr/>
            </a:lvl2pPr>
            <a:lvl4pPr>
              <a:buClr>
                <a:schemeClr val="tx1"/>
              </a:buCl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13">
            <a:extLst>
              <a:ext uri="{C183D7F6-B498-43B3-948B-1728B52AA6E4}">
                <adec:decorative xmlns:adec="http://schemas.microsoft.com/office/drawing/2017/decorative" val="1"/>
              </a:ext>
            </a:extLst>
          </p:cNvPr>
          <p:cNvSpPr>
            <a:spLocks noGrp="1"/>
          </p:cNvSpPr>
          <p:nvPr>
            <p:ph type="sldNum" sz="quarter" idx="13"/>
          </p:nvPr>
        </p:nvSpPr>
        <p:spPr/>
        <p:txBody>
          <a:bodyPr/>
          <a:lstStyle>
            <a:lvl1pPr>
              <a:defRPr b="0" i="0"/>
            </a:lvl1pPr>
          </a:lstStyle>
          <a:p>
            <a:fld id="{7BCC8D0D-EAEC-449D-9161-023DFF90F2E2}" type="slidenum">
              <a:rPr lang="en-US" smtClean="0"/>
              <a:pPr/>
              <a:t>‹#›</a:t>
            </a:fld>
            <a:endParaRPr lang="en-US"/>
          </a:p>
        </p:txBody>
      </p:sp>
      <p:sp>
        <p:nvSpPr>
          <p:cNvPr id="10" name="Footer Placeholder 9">
            <a:extLst>
              <a:ext uri="{C183D7F6-B498-43B3-948B-1728B52AA6E4}">
                <adec:decorative xmlns:adec="http://schemas.microsoft.com/office/drawing/2017/decorative" val="1"/>
              </a:ext>
            </a:extLst>
          </p:cNvPr>
          <p:cNvSpPr>
            <a:spLocks noGrp="1"/>
          </p:cNvSpPr>
          <p:nvPr>
            <p:ph type="ftr" sz="quarter" idx="12"/>
          </p:nvPr>
        </p:nvSpPr>
        <p:spPr/>
        <p:txBody>
          <a:bodyPr/>
          <a:lstStyle>
            <a:lvl1pPr>
              <a:defRPr b="0" i="0"/>
            </a:lvl1pPr>
          </a:lstStyle>
          <a:p>
            <a:r>
              <a:rPr lang="en-US"/>
              <a:t>Presentation Title</a:t>
            </a:r>
          </a:p>
        </p:txBody>
      </p:sp>
    </p:spTree>
    <p:extLst>
      <p:ext uri="{BB962C8B-B14F-4D97-AF65-F5344CB8AC3E}">
        <p14:creationId xmlns:p14="http://schemas.microsoft.com/office/powerpoint/2010/main" val="374580039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 Teal">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28220" y="478425"/>
            <a:ext cx="1297452" cy="840941"/>
          </a:xfrm>
          <a:prstGeom prst="rect">
            <a:avLst/>
          </a:prstGeom>
        </p:spPr>
      </p:pic>
      <p:sp>
        <p:nvSpPr>
          <p:cNvPr id="15" name="Date Placeholder 4"/>
          <p:cNvSpPr>
            <a:spLocks noGrp="1"/>
          </p:cNvSpPr>
          <p:nvPr>
            <p:ph type="dt" sz="half" idx="2"/>
          </p:nvPr>
        </p:nvSpPr>
        <p:spPr>
          <a:xfrm>
            <a:off x="428220" y="4616419"/>
            <a:ext cx="1925338" cy="178955"/>
          </a:xfrm>
          <a:prstGeom prst="rect">
            <a:avLst/>
          </a:prstGeom>
        </p:spPr>
        <p:txBody>
          <a:bodyPr vert="horz" wrap="square" lIns="0" tIns="0" rIns="91440" bIns="0" rtlCol="0" anchor="b" anchorCtr="0">
            <a:noAutofit/>
          </a:bodyPr>
          <a:lstStyle>
            <a:lvl1pPr algn="l">
              <a:defRPr sz="1400" b="1" i="0">
                <a:solidFill>
                  <a:schemeClr val="tx1"/>
                </a:solidFill>
                <a:latin typeface="+mn-lt"/>
                <a:ea typeface="Helvetica Neue" panose="02000503000000020004" pitchFamily="2" charset="0"/>
                <a:cs typeface="Arial" panose="020B0604020202020204" pitchFamily="34" charset="0"/>
              </a:defRPr>
            </a:lvl1pPr>
          </a:lstStyle>
          <a:p>
            <a:fld id="{D2C759A4-81DB-2B49-BAD8-20F4759D56E4}" type="datetime1">
              <a:rPr lang="en-US" smtClean="0"/>
              <a:pPr/>
              <a:t>6/24/26</a:t>
            </a:fld>
            <a:endParaRPr lang="en-US"/>
          </a:p>
        </p:txBody>
      </p:sp>
      <p:sp>
        <p:nvSpPr>
          <p:cNvPr id="17" name="Text Placeholder 3"/>
          <p:cNvSpPr>
            <a:spLocks noGrp="1"/>
          </p:cNvSpPr>
          <p:nvPr>
            <p:ph type="body" sz="quarter" idx="15" hasCustomPrompt="1"/>
          </p:nvPr>
        </p:nvSpPr>
        <p:spPr>
          <a:xfrm>
            <a:off x="429766" y="3185161"/>
            <a:ext cx="6147682" cy="508220"/>
          </a:xfrm>
          <a:prstGeom prst="rect">
            <a:avLst/>
          </a:prstGeom>
        </p:spPr>
        <p:txBody>
          <a:bodyPr>
            <a:noAutofit/>
          </a:bodyPr>
          <a:lstStyle>
            <a:lvl1pPr marL="0" indent="0" algn="l">
              <a:lnSpc>
                <a:spcPct val="90000"/>
              </a:lnSpc>
              <a:buNone/>
              <a:defRPr sz="1800" b="0" i="0">
                <a:solidFill>
                  <a:schemeClr val="tx1"/>
                </a:solidFill>
                <a:latin typeface="+mn-lt"/>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sp>
        <p:nvSpPr>
          <p:cNvPr id="10" name="Text Placeholder 2"/>
          <p:cNvSpPr>
            <a:spLocks noGrp="1"/>
          </p:cNvSpPr>
          <p:nvPr>
            <p:ph type="body" sz="quarter" idx="10" hasCustomPrompt="1"/>
          </p:nvPr>
        </p:nvSpPr>
        <p:spPr>
          <a:xfrm>
            <a:off x="422901" y="4102257"/>
            <a:ext cx="6154547" cy="426719"/>
          </a:xfrm>
          <a:prstGeom prst="rect">
            <a:avLst/>
          </a:prstGeom>
        </p:spPr>
        <p:txBody>
          <a:bodyPr vert="horz" wrap="square" lIns="0" tIns="0" rIns="91440" bIns="0" rtlCol="0" anchor="b" anchorCtr="0">
            <a:noAutofit/>
          </a:bodyPr>
          <a:lstStyle>
            <a:lvl1pPr marL="0" indent="0">
              <a:lnSpc>
                <a:spcPct val="100000"/>
              </a:lnSpc>
              <a:spcBef>
                <a:spcPts val="0"/>
              </a:spcBef>
              <a:spcAft>
                <a:spcPts val="0"/>
              </a:spcAft>
              <a:buNone/>
              <a:defRPr lang="en-US" sz="1600" b="1" i="0" baseline="0" dirty="0" smtClean="0">
                <a:solidFill>
                  <a:schemeClr val="tx1"/>
                </a:solidFill>
                <a:latin typeface="+mn-lt"/>
                <a:ea typeface="Helvetica Neue" panose="02000503000000020004" pitchFamily="2" charset="0"/>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Name</a:t>
            </a:r>
          </a:p>
        </p:txBody>
      </p:sp>
      <p:sp>
        <p:nvSpPr>
          <p:cNvPr id="11" name="Title 15">
            <a:extLst>
              <a:ext uri="{FF2B5EF4-FFF2-40B4-BE49-F238E27FC236}">
                <a16:creationId xmlns:a16="http://schemas.microsoft.com/office/drawing/2014/main" id="{A8F50CE7-BE49-DF46-A309-403467331352}"/>
              </a:ext>
            </a:extLst>
          </p:cNvPr>
          <p:cNvSpPr>
            <a:spLocks noGrp="1"/>
          </p:cNvSpPr>
          <p:nvPr>
            <p:ph type="title" hasCustomPrompt="1"/>
          </p:nvPr>
        </p:nvSpPr>
        <p:spPr>
          <a:xfrm>
            <a:off x="426151" y="1878497"/>
            <a:ext cx="6141359" cy="1311963"/>
          </a:xfrm>
        </p:spPr>
        <p:txBody>
          <a:bodyPr anchor="b">
            <a:noAutofit/>
          </a:bodyPr>
          <a:lstStyle>
            <a:lvl1pPr>
              <a:defRPr sz="3600" b="0" i="0" baseline="0">
                <a:solidFill>
                  <a:schemeClr val="tx1"/>
                </a:solidFill>
                <a:latin typeface="+mj-lt"/>
                <a:ea typeface="Helvetica Neue" panose="02000503000000020004" pitchFamily="2" charset="0"/>
                <a:cs typeface="Arial" panose="020B0604020202020204" pitchFamily="34" charset="0"/>
              </a:defRPr>
            </a:lvl1pPr>
          </a:lstStyle>
          <a:p>
            <a:r>
              <a:rPr lang="en-US"/>
              <a:t>Title Here</a:t>
            </a:r>
          </a:p>
        </p:txBody>
      </p:sp>
    </p:spTree>
    <p:extLst>
      <p:ext uri="{BB962C8B-B14F-4D97-AF65-F5344CB8AC3E}">
        <p14:creationId xmlns:p14="http://schemas.microsoft.com/office/powerpoint/2010/main" val="53042078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2 – Navy">
    <p:bg>
      <p:bgRef idx="1001">
        <a:schemeClr val="bg1"/>
      </p:bgRef>
    </p:bg>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5" y="241902"/>
            <a:ext cx="8902097" cy="4901598"/>
          </a:xfrm>
          <a:prstGeom prst="rect">
            <a:avLst/>
          </a:prstGeom>
        </p:spPr>
      </p:pic>
      <p:sp>
        <p:nvSpPr>
          <p:cNvPr id="2" name="Rectangle 1">
            <a:extLst>
              <a:ext uri="{C183D7F6-B498-43B3-948B-1728B52AA6E4}">
                <adec:decorative xmlns:adec="http://schemas.microsoft.com/office/drawing/2017/decorative" val="1"/>
              </a:ext>
            </a:extLst>
          </p:cNvPr>
          <p:cNvSpPr/>
          <p:nvPr userDrawn="1"/>
        </p:nvSpPr>
        <p:spPr bwMode="auto">
          <a:xfrm>
            <a:off x="502920" y="1"/>
            <a:ext cx="5666935" cy="4304714"/>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0" i="0" err="1">
              <a:solidFill>
                <a:schemeClr val="tx1"/>
              </a:solidFill>
              <a:latin typeface="Arial" panose="020B0604020202020204" pitchFamily="34" charset="0"/>
            </a:endParaRPr>
          </a:p>
        </p:txBody>
      </p:sp>
      <p:pic>
        <p:nvPicPr>
          <p:cNvPr id="11" name="Picture 10">
            <a:extLst>
              <a:ext uri="{FF2B5EF4-FFF2-40B4-BE49-F238E27FC236}">
                <a16:creationId xmlns:a16="http://schemas.microsoft.com/office/drawing/2014/main" id="{360D46ED-C45A-5D4E-AA02-EF9EDB0FA1CF}"/>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84690" y="241702"/>
            <a:ext cx="812800" cy="812800"/>
          </a:xfrm>
          <a:prstGeom prst="rect">
            <a:avLst/>
          </a:prstGeom>
        </p:spPr>
      </p:pic>
      <p:sp>
        <p:nvSpPr>
          <p:cNvPr id="13" name="Title 15">
            <a:extLst>
              <a:ext uri="{FF2B5EF4-FFF2-40B4-BE49-F238E27FC236}">
                <a16:creationId xmlns:a16="http://schemas.microsoft.com/office/drawing/2014/main" id="{7DAA724C-3107-8C4A-A46D-AB498B3D6B3F}"/>
              </a:ext>
            </a:extLst>
          </p:cNvPr>
          <p:cNvSpPr>
            <a:spLocks noGrp="1"/>
          </p:cNvSpPr>
          <p:nvPr>
            <p:ph type="title" hasCustomPrompt="1"/>
          </p:nvPr>
        </p:nvSpPr>
        <p:spPr>
          <a:xfrm>
            <a:off x="696349" y="1256067"/>
            <a:ext cx="4804920" cy="1311963"/>
          </a:xfrm>
          <a:prstGeom prst="rect">
            <a:avLst/>
          </a:prstGeom>
        </p:spPr>
        <p:txBody>
          <a:bodyPr bIns="0" anchor="b">
            <a:noAutofit/>
          </a:bodyPr>
          <a:lstStyle>
            <a:lvl1pPr>
              <a:defRPr sz="3600" b="0" i="0" baseline="0">
                <a:solidFill>
                  <a:schemeClr val="bg1"/>
                </a:solidFill>
                <a:latin typeface="+mj-lt"/>
              </a:defRPr>
            </a:lvl1pPr>
          </a:lstStyle>
          <a:p>
            <a:r>
              <a:rPr lang="en-US"/>
              <a:t>Title Here</a:t>
            </a:r>
          </a:p>
        </p:txBody>
      </p:sp>
      <p:sp>
        <p:nvSpPr>
          <p:cNvPr id="15" name="Text Placeholder 3">
            <a:extLst>
              <a:ext uri="{FF2B5EF4-FFF2-40B4-BE49-F238E27FC236}">
                <a16:creationId xmlns:a16="http://schemas.microsoft.com/office/drawing/2014/main" id="{A9573359-3223-304A-9E4E-E3990C977311}"/>
              </a:ext>
            </a:extLst>
          </p:cNvPr>
          <p:cNvSpPr>
            <a:spLocks noGrp="1"/>
          </p:cNvSpPr>
          <p:nvPr>
            <p:ph type="body" sz="quarter" idx="15" hasCustomPrompt="1"/>
          </p:nvPr>
        </p:nvSpPr>
        <p:spPr>
          <a:xfrm>
            <a:off x="696348" y="2654171"/>
            <a:ext cx="4804920" cy="508220"/>
          </a:xfrm>
          <a:prstGeom prst="rect">
            <a:avLst/>
          </a:prstGeom>
        </p:spPr>
        <p:txBody>
          <a:bodyPr tIns="50400">
            <a:noAutofit/>
          </a:bodyPr>
          <a:lstStyle>
            <a:lvl1pPr marL="0" indent="0" algn="l">
              <a:lnSpc>
                <a:spcPct val="90000"/>
              </a:lnSpc>
              <a:buNone/>
              <a:defRPr sz="1800" b="0" i="0">
                <a:solidFill>
                  <a:schemeClr val="bg1"/>
                </a:solidFill>
                <a:latin typeface="+mn-lt"/>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sp>
        <p:nvSpPr>
          <p:cNvPr id="12" name="Text Placeholder 2"/>
          <p:cNvSpPr>
            <a:spLocks noGrp="1"/>
          </p:cNvSpPr>
          <p:nvPr>
            <p:ph type="body" sz="quarter" idx="10" hasCustomPrompt="1"/>
          </p:nvPr>
        </p:nvSpPr>
        <p:spPr>
          <a:xfrm>
            <a:off x="696348" y="3420605"/>
            <a:ext cx="4191461" cy="426719"/>
          </a:xfrm>
          <a:prstGeom prst="rect">
            <a:avLst/>
          </a:prstGeom>
        </p:spPr>
        <p:txBody>
          <a:bodyPr vert="horz" wrap="square" lIns="0" tIns="0" rIns="90000" bIns="0" rtlCol="0" anchor="b" anchorCtr="0">
            <a:noAutofit/>
          </a:bodyPr>
          <a:lstStyle>
            <a:lvl1pPr marL="0" indent="0">
              <a:lnSpc>
                <a:spcPct val="100000"/>
              </a:lnSpc>
              <a:spcBef>
                <a:spcPts val="0"/>
              </a:spcBef>
              <a:spcAft>
                <a:spcPts val="0"/>
              </a:spcAft>
              <a:buNone/>
              <a:defRPr lang="en-US" sz="1600" b="1" i="0" baseline="0" dirty="0" smtClean="0">
                <a:solidFill>
                  <a:schemeClr val="bg1"/>
                </a:solidFill>
                <a:latin typeface="+mn-lt"/>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Name</a:t>
            </a:r>
          </a:p>
        </p:txBody>
      </p:sp>
      <p:sp>
        <p:nvSpPr>
          <p:cNvPr id="10" name="Date Placeholder 4"/>
          <p:cNvSpPr>
            <a:spLocks noGrp="1"/>
          </p:cNvSpPr>
          <p:nvPr>
            <p:ph type="dt" sz="half" idx="2"/>
          </p:nvPr>
        </p:nvSpPr>
        <p:spPr>
          <a:xfrm>
            <a:off x="696348" y="3934767"/>
            <a:ext cx="1925338" cy="178955"/>
          </a:xfrm>
          <a:prstGeom prst="rect">
            <a:avLst/>
          </a:prstGeom>
        </p:spPr>
        <p:txBody>
          <a:bodyPr vert="horz" wrap="square" lIns="0" tIns="0" rIns="90000" bIns="0" rtlCol="0" anchor="b" anchorCtr="0">
            <a:noAutofit/>
          </a:bodyPr>
          <a:lstStyle>
            <a:lvl1pPr algn="l">
              <a:defRPr sz="1400" b="1" i="0">
                <a:solidFill>
                  <a:schemeClr val="bg1"/>
                </a:solidFill>
                <a:latin typeface="+mn-lt"/>
                <a:cs typeface="Arial" panose="020B0604020202020204" pitchFamily="34" charset="0"/>
              </a:defRPr>
            </a:lvl1pPr>
          </a:lstStyle>
          <a:p>
            <a:fld id="{199763C0-80D9-8D42-B900-9C5810713DB1}" type="datetime1">
              <a:rPr lang="en-US" smtClean="0"/>
              <a:pPr/>
              <a:t>6/24/26</a:t>
            </a:fld>
            <a:endParaRPr lang="en-US"/>
          </a:p>
        </p:txBody>
      </p:sp>
    </p:spTree>
    <p:extLst>
      <p:ext uri="{BB962C8B-B14F-4D97-AF65-F5344CB8AC3E}">
        <p14:creationId xmlns:p14="http://schemas.microsoft.com/office/powerpoint/2010/main" val="37528615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620" userDrawn="1">
          <p15:clr>
            <a:srgbClr val="FBAE40"/>
          </p15:clr>
        </p15:guide>
        <p15:guide id="2" pos="431"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2 – Teal">
    <p:bg>
      <p:bgRef idx="1001">
        <a:schemeClr val="bg1"/>
      </p:bgRef>
    </p:bg>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a:off x="250522" y="244258"/>
            <a:ext cx="8893479" cy="4899242"/>
          </a:xfrm>
          <a:prstGeom prst="rect">
            <a:avLst/>
          </a:prstGeom>
        </p:spPr>
      </p:pic>
      <p:sp>
        <p:nvSpPr>
          <p:cNvPr id="2" name="Rectangle 1">
            <a:extLst>
              <a:ext uri="{C183D7F6-B498-43B3-948B-1728B52AA6E4}">
                <adec:decorative xmlns:adec="http://schemas.microsoft.com/office/drawing/2017/decorative" val="1"/>
              </a:ext>
            </a:extLst>
          </p:cNvPr>
          <p:cNvSpPr/>
          <p:nvPr userDrawn="1"/>
        </p:nvSpPr>
        <p:spPr bwMode="auto">
          <a:xfrm>
            <a:off x="502920" y="0"/>
            <a:ext cx="5666935" cy="4304714"/>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0" i="0" err="1">
              <a:solidFill>
                <a:schemeClr val="tx1"/>
              </a:solidFill>
              <a:latin typeface="Arial" panose="020B0604020202020204" pitchFamily="34" charset="0"/>
            </a:endParaRPr>
          </a:p>
        </p:txBody>
      </p:sp>
      <p:pic>
        <p:nvPicPr>
          <p:cNvPr id="11" name="Picture 10">
            <a:extLst>
              <a:ext uri="{FF2B5EF4-FFF2-40B4-BE49-F238E27FC236}">
                <a16:creationId xmlns:a16="http://schemas.microsoft.com/office/drawing/2014/main" id="{7BC7F4D8-5A99-1448-8564-FCC906597955}"/>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84690" y="241702"/>
            <a:ext cx="812800" cy="812800"/>
          </a:xfrm>
          <a:prstGeom prst="rect">
            <a:avLst/>
          </a:prstGeom>
        </p:spPr>
      </p:pic>
      <p:sp>
        <p:nvSpPr>
          <p:cNvPr id="6" name="Title 15">
            <a:extLst>
              <a:ext uri="{FF2B5EF4-FFF2-40B4-BE49-F238E27FC236}">
                <a16:creationId xmlns:a16="http://schemas.microsoft.com/office/drawing/2014/main" id="{CC5268CC-F2CF-CFBE-783D-0EA54C4913D5}"/>
              </a:ext>
            </a:extLst>
          </p:cNvPr>
          <p:cNvSpPr>
            <a:spLocks noGrp="1"/>
          </p:cNvSpPr>
          <p:nvPr>
            <p:ph type="title" hasCustomPrompt="1"/>
          </p:nvPr>
        </p:nvSpPr>
        <p:spPr>
          <a:xfrm>
            <a:off x="696349" y="1256067"/>
            <a:ext cx="4804920" cy="1311963"/>
          </a:xfrm>
          <a:prstGeom prst="rect">
            <a:avLst/>
          </a:prstGeom>
        </p:spPr>
        <p:txBody>
          <a:bodyPr bIns="0" anchor="b">
            <a:noAutofit/>
          </a:bodyPr>
          <a:lstStyle>
            <a:lvl1pPr>
              <a:defRPr sz="3600" b="0" i="0" baseline="0">
                <a:solidFill>
                  <a:schemeClr val="bg1"/>
                </a:solidFill>
                <a:latin typeface="+mj-lt"/>
              </a:defRPr>
            </a:lvl1pPr>
          </a:lstStyle>
          <a:p>
            <a:r>
              <a:rPr lang="en-US"/>
              <a:t>Title Here</a:t>
            </a:r>
          </a:p>
        </p:txBody>
      </p:sp>
      <p:sp>
        <p:nvSpPr>
          <p:cNvPr id="7" name="Text Placeholder 3">
            <a:extLst>
              <a:ext uri="{FF2B5EF4-FFF2-40B4-BE49-F238E27FC236}">
                <a16:creationId xmlns:a16="http://schemas.microsoft.com/office/drawing/2014/main" id="{F42C38CF-B47A-51BD-67AD-B49B43BFE12B}"/>
              </a:ext>
            </a:extLst>
          </p:cNvPr>
          <p:cNvSpPr>
            <a:spLocks noGrp="1"/>
          </p:cNvSpPr>
          <p:nvPr>
            <p:ph type="body" sz="quarter" idx="15" hasCustomPrompt="1"/>
          </p:nvPr>
        </p:nvSpPr>
        <p:spPr>
          <a:xfrm>
            <a:off x="696348" y="2654171"/>
            <a:ext cx="4804920" cy="508220"/>
          </a:xfrm>
          <a:prstGeom prst="rect">
            <a:avLst/>
          </a:prstGeom>
        </p:spPr>
        <p:txBody>
          <a:bodyPr>
            <a:noAutofit/>
          </a:bodyPr>
          <a:lstStyle>
            <a:lvl1pPr marL="0" indent="0" algn="l">
              <a:lnSpc>
                <a:spcPct val="90000"/>
              </a:lnSpc>
              <a:buNone/>
              <a:defRPr sz="1800" b="0" i="0">
                <a:solidFill>
                  <a:schemeClr val="bg1"/>
                </a:solidFill>
                <a:latin typeface="+mn-lt"/>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sp>
        <p:nvSpPr>
          <p:cNvPr id="5" name="Text Placeholder 2">
            <a:extLst>
              <a:ext uri="{FF2B5EF4-FFF2-40B4-BE49-F238E27FC236}">
                <a16:creationId xmlns:a16="http://schemas.microsoft.com/office/drawing/2014/main" id="{4665328A-BF51-371E-6A12-C9B426AFB9ED}"/>
              </a:ext>
            </a:extLst>
          </p:cNvPr>
          <p:cNvSpPr>
            <a:spLocks noGrp="1"/>
          </p:cNvSpPr>
          <p:nvPr>
            <p:ph type="body" sz="quarter" idx="10" hasCustomPrompt="1"/>
          </p:nvPr>
        </p:nvSpPr>
        <p:spPr>
          <a:xfrm>
            <a:off x="696348" y="3420605"/>
            <a:ext cx="4191461" cy="426719"/>
          </a:xfrm>
          <a:prstGeom prst="rect">
            <a:avLst/>
          </a:prstGeom>
        </p:spPr>
        <p:txBody>
          <a:bodyPr vert="horz" wrap="square" lIns="0" tIns="0" rIns="90000" bIns="0" rtlCol="0" anchor="b" anchorCtr="0">
            <a:noAutofit/>
          </a:bodyPr>
          <a:lstStyle>
            <a:lvl1pPr marL="0" indent="0">
              <a:lnSpc>
                <a:spcPct val="100000"/>
              </a:lnSpc>
              <a:spcBef>
                <a:spcPts val="0"/>
              </a:spcBef>
              <a:spcAft>
                <a:spcPts val="0"/>
              </a:spcAft>
              <a:buNone/>
              <a:defRPr lang="en-US" sz="1600" b="1" i="0" baseline="0" dirty="0" smtClean="0">
                <a:solidFill>
                  <a:schemeClr val="bg1"/>
                </a:solidFill>
                <a:latin typeface="+mn-lt"/>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Name</a:t>
            </a:r>
          </a:p>
        </p:txBody>
      </p:sp>
      <p:sp>
        <p:nvSpPr>
          <p:cNvPr id="4" name="Date Placeholder 4">
            <a:extLst>
              <a:ext uri="{FF2B5EF4-FFF2-40B4-BE49-F238E27FC236}">
                <a16:creationId xmlns:a16="http://schemas.microsoft.com/office/drawing/2014/main" id="{DB1906F7-34BB-A584-EA45-58A2C67EDF18}"/>
              </a:ext>
            </a:extLst>
          </p:cNvPr>
          <p:cNvSpPr>
            <a:spLocks noGrp="1"/>
          </p:cNvSpPr>
          <p:nvPr>
            <p:ph type="dt" sz="half" idx="2"/>
          </p:nvPr>
        </p:nvSpPr>
        <p:spPr>
          <a:xfrm>
            <a:off x="696348" y="3934767"/>
            <a:ext cx="1925338" cy="178955"/>
          </a:xfrm>
          <a:prstGeom prst="rect">
            <a:avLst/>
          </a:prstGeom>
        </p:spPr>
        <p:txBody>
          <a:bodyPr vert="horz" wrap="square" lIns="0" tIns="0" rIns="90000" bIns="0" rtlCol="0" anchor="b" anchorCtr="0">
            <a:noAutofit/>
          </a:bodyPr>
          <a:lstStyle>
            <a:lvl1pPr algn="l">
              <a:defRPr sz="1400" b="1" i="0">
                <a:solidFill>
                  <a:schemeClr val="bg1"/>
                </a:solidFill>
                <a:latin typeface="+mn-lt"/>
                <a:cs typeface="Arial" panose="020B0604020202020204" pitchFamily="34" charset="0"/>
              </a:defRPr>
            </a:lvl1pPr>
          </a:lstStyle>
          <a:p>
            <a:fld id="{199763C0-80D9-8D42-B900-9C5810713DB1}" type="datetime1">
              <a:rPr lang="en-US" smtClean="0"/>
              <a:pPr/>
              <a:t>6/24/26</a:t>
            </a:fld>
            <a:endParaRPr lang="en-US" b="1"/>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2 – Blue">
    <p:bg>
      <p:bgRef idx="1001">
        <a:schemeClr val="bg1"/>
      </p:bgRef>
    </p:bg>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5" y="241902"/>
            <a:ext cx="8908063" cy="4901598"/>
          </a:xfrm>
          <a:prstGeom prst="rect">
            <a:avLst/>
          </a:prstGeom>
        </p:spPr>
      </p:pic>
      <p:sp>
        <p:nvSpPr>
          <p:cNvPr id="2" name="Rectangle 1">
            <a:extLst>
              <a:ext uri="{C183D7F6-B498-43B3-948B-1728B52AA6E4}">
                <adec:decorative xmlns:adec="http://schemas.microsoft.com/office/drawing/2017/decorative" val="1"/>
              </a:ext>
            </a:extLst>
          </p:cNvPr>
          <p:cNvSpPr/>
          <p:nvPr userDrawn="1"/>
        </p:nvSpPr>
        <p:spPr bwMode="auto">
          <a:xfrm>
            <a:off x="502920" y="1"/>
            <a:ext cx="5666935" cy="4304714"/>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0" i="0" err="1">
              <a:solidFill>
                <a:schemeClr val="tx1"/>
              </a:solidFill>
              <a:latin typeface="Arial" panose="020B0604020202020204" pitchFamily="34" charset="0"/>
            </a:endParaRPr>
          </a:p>
        </p:txBody>
      </p:sp>
      <p:sp>
        <p:nvSpPr>
          <p:cNvPr id="12" name="Title 15">
            <a:extLst>
              <a:ext uri="{FF2B5EF4-FFF2-40B4-BE49-F238E27FC236}">
                <a16:creationId xmlns:a16="http://schemas.microsoft.com/office/drawing/2014/main" id="{B315E655-425B-6342-8FC5-549929A12CE9}"/>
              </a:ext>
            </a:extLst>
          </p:cNvPr>
          <p:cNvSpPr>
            <a:spLocks noGrp="1"/>
          </p:cNvSpPr>
          <p:nvPr>
            <p:ph type="title" hasCustomPrompt="1"/>
          </p:nvPr>
        </p:nvSpPr>
        <p:spPr>
          <a:xfrm>
            <a:off x="693655" y="1256067"/>
            <a:ext cx="4807613" cy="1311963"/>
          </a:xfrm>
          <a:prstGeom prst="rect">
            <a:avLst/>
          </a:prstGeom>
        </p:spPr>
        <p:txBody>
          <a:bodyPr bIns="0" anchor="b">
            <a:noAutofit/>
          </a:bodyPr>
          <a:lstStyle>
            <a:lvl1pPr>
              <a:defRPr sz="3600" b="0" i="0" baseline="0">
                <a:solidFill>
                  <a:schemeClr val="bg1"/>
                </a:solidFill>
                <a:latin typeface="+mj-lt"/>
              </a:defRPr>
            </a:lvl1pPr>
          </a:lstStyle>
          <a:p>
            <a:r>
              <a:rPr lang="en-US"/>
              <a:t>Title Here</a:t>
            </a:r>
          </a:p>
        </p:txBody>
      </p:sp>
      <p:sp>
        <p:nvSpPr>
          <p:cNvPr id="18" name="Text Placeholder 3">
            <a:extLst>
              <a:ext uri="{FF2B5EF4-FFF2-40B4-BE49-F238E27FC236}">
                <a16:creationId xmlns:a16="http://schemas.microsoft.com/office/drawing/2014/main" id="{59D8CE0E-5F3B-3149-9E62-C9706A69F83B}"/>
              </a:ext>
            </a:extLst>
          </p:cNvPr>
          <p:cNvSpPr>
            <a:spLocks noGrp="1"/>
          </p:cNvSpPr>
          <p:nvPr>
            <p:ph type="body" sz="quarter" idx="15" hasCustomPrompt="1"/>
          </p:nvPr>
        </p:nvSpPr>
        <p:spPr>
          <a:xfrm>
            <a:off x="693655" y="2654171"/>
            <a:ext cx="4807613" cy="508220"/>
          </a:xfrm>
          <a:prstGeom prst="rect">
            <a:avLst/>
          </a:prstGeom>
        </p:spPr>
        <p:txBody>
          <a:bodyPr>
            <a:noAutofit/>
          </a:bodyPr>
          <a:lstStyle>
            <a:lvl1pPr marL="0" indent="0" algn="l">
              <a:lnSpc>
                <a:spcPct val="90000"/>
              </a:lnSpc>
              <a:buNone/>
              <a:defRPr sz="1800" b="0" i="0">
                <a:solidFill>
                  <a:schemeClr val="bg1"/>
                </a:solidFill>
                <a:latin typeface="+mn-lt"/>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sp>
        <p:nvSpPr>
          <p:cNvPr id="16" name="Text Placeholder 2">
            <a:extLst>
              <a:ext uri="{FF2B5EF4-FFF2-40B4-BE49-F238E27FC236}">
                <a16:creationId xmlns:a16="http://schemas.microsoft.com/office/drawing/2014/main" id="{AD076ED3-B4CC-4448-9C8D-EE9C8E4EDB9A}"/>
              </a:ext>
            </a:extLst>
          </p:cNvPr>
          <p:cNvSpPr>
            <a:spLocks noGrp="1"/>
          </p:cNvSpPr>
          <p:nvPr>
            <p:ph type="body" sz="quarter" idx="10" hasCustomPrompt="1"/>
          </p:nvPr>
        </p:nvSpPr>
        <p:spPr>
          <a:xfrm>
            <a:off x="693655" y="3420605"/>
            <a:ext cx="4191461" cy="426719"/>
          </a:xfrm>
          <a:prstGeom prst="rect">
            <a:avLst/>
          </a:prstGeom>
        </p:spPr>
        <p:txBody>
          <a:bodyPr vert="horz" wrap="square" lIns="0" tIns="0" rIns="91440" bIns="0" rtlCol="0" anchor="b" anchorCtr="0">
            <a:noAutofit/>
          </a:bodyPr>
          <a:lstStyle>
            <a:lvl1pPr marL="0" indent="0">
              <a:lnSpc>
                <a:spcPct val="100000"/>
              </a:lnSpc>
              <a:spcBef>
                <a:spcPts val="0"/>
              </a:spcBef>
              <a:spcAft>
                <a:spcPts val="0"/>
              </a:spcAft>
              <a:buNone/>
              <a:defRPr lang="en-US" sz="1600" b="1" i="0" baseline="0" dirty="0" smtClean="0">
                <a:solidFill>
                  <a:schemeClr val="bg1"/>
                </a:solidFill>
                <a:latin typeface="+mn-lt"/>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Name</a:t>
            </a:r>
          </a:p>
        </p:txBody>
      </p:sp>
      <p:sp>
        <p:nvSpPr>
          <p:cNvPr id="15" name="Date Placeholder 4">
            <a:extLst>
              <a:ext uri="{FF2B5EF4-FFF2-40B4-BE49-F238E27FC236}">
                <a16:creationId xmlns:a16="http://schemas.microsoft.com/office/drawing/2014/main" id="{8CD1AB83-6DAD-CB4D-8F80-6559296DFFA5}"/>
              </a:ext>
            </a:extLst>
          </p:cNvPr>
          <p:cNvSpPr>
            <a:spLocks noGrp="1"/>
          </p:cNvSpPr>
          <p:nvPr>
            <p:ph type="dt" sz="half" idx="2"/>
          </p:nvPr>
        </p:nvSpPr>
        <p:spPr>
          <a:xfrm>
            <a:off x="693655" y="3934767"/>
            <a:ext cx="1925338" cy="178955"/>
          </a:xfrm>
          <a:prstGeom prst="rect">
            <a:avLst/>
          </a:prstGeom>
        </p:spPr>
        <p:txBody>
          <a:bodyPr vert="horz" wrap="square" lIns="0" tIns="0" rIns="91440" bIns="0" rtlCol="0" anchor="b" anchorCtr="0">
            <a:noAutofit/>
          </a:bodyPr>
          <a:lstStyle>
            <a:lvl1pPr algn="l">
              <a:defRPr sz="1400" b="1" i="0">
                <a:solidFill>
                  <a:schemeClr val="bg1"/>
                </a:solidFill>
                <a:latin typeface="+mn-lt"/>
                <a:cs typeface="Arial" panose="020B0604020202020204" pitchFamily="34" charset="0"/>
              </a:defRPr>
            </a:lvl1pPr>
          </a:lstStyle>
          <a:p>
            <a:fld id="{E601DCD7-F394-9C47-9AE3-85303D673D5E}" type="datetime1">
              <a:rPr lang="en-US" smtClean="0"/>
              <a:pPr/>
              <a:t>6/24/26</a:t>
            </a:fld>
            <a:endParaRPr lang="en-US" b="1"/>
          </a:p>
        </p:txBody>
      </p:sp>
      <p:pic>
        <p:nvPicPr>
          <p:cNvPr id="5" name="Picture 4">
            <a:extLst>
              <a:ext uri="{FF2B5EF4-FFF2-40B4-BE49-F238E27FC236}">
                <a16:creationId xmlns:a16="http://schemas.microsoft.com/office/drawing/2014/main" id="{DF4675FC-0B6F-C5A8-5107-974F8AA55A6F}"/>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84690" y="241702"/>
            <a:ext cx="812800" cy="812800"/>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2 – White">
    <p:bg>
      <p:bgRef idx="1001">
        <a:schemeClr val="bg1"/>
      </p:bgRef>
    </p:bg>
    <p:spTree>
      <p:nvGrpSpPr>
        <p:cNvPr id="1" name=""/>
        <p:cNvGrpSpPr/>
        <p:nvPr/>
      </p:nvGrpSpPr>
      <p:grpSpPr>
        <a:xfrm>
          <a:off x="0" y="0"/>
          <a:ext cx="0" cy="0"/>
          <a:chOff x="0" y="0"/>
          <a:chExt cx="0" cy="0"/>
        </a:xfrm>
      </p:grpSpPr>
      <p:pic>
        <p:nvPicPr>
          <p:cNvPr id="14" name="Picture 13">
            <a:extLs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5" y="241902"/>
            <a:ext cx="8902097" cy="4901598"/>
          </a:xfrm>
          <a:prstGeom prst="rect">
            <a:avLst/>
          </a:prstGeom>
        </p:spPr>
      </p:pic>
      <p:sp>
        <p:nvSpPr>
          <p:cNvPr id="2" name="Rectangle 1">
            <a:extLst>
              <a:ext uri="{C183D7F6-B498-43B3-948B-1728B52AA6E4}">
                <adec:decorative xmlns:adec="http://schemas.microsoft.com/office/drawing/2017/decorative" val="1"/>
              </a:ext>
            </a:extLst>
          </p:cNvPr>
          <p:cNvSpPr/>
          <p:nvPr userDrawn="1"/>
        </p:nvSpPr>
        <p:spPr bwMode="auto">
          <a:xfrm>
            <a:off x="502920" y="0"/>
            <a:ext cx="5666935" cy="4304714"/>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0" i="0" err="1">
              <a:solidFill>
                <a:schemeClr val="tx1"/>
              </a:solidFill>
              <a:latin typeface="Arial" panose="020B0604020202020204" pitchFamily="34" charset="0"/>
            </a:endParaRPr>
          </a:p>
        </p:txBody>
      </p:sp>
      <p:sp>
        <p:nvSpPr>
          <p:cNvPr id="10" name="Title 15">
            <a:extLst>
              <a:ext uri="{FF2B5EF4-FFF2-40B4-BE49-F238E27FC236}">
                <a16:creationId xmlns:a16="http://schemas.microsoft.com/office/drawing/2014/main" id="{3D807373-E9A5-9F41-8251-72DE5DC0C0B9}"/>
              </a:ext>
            </a:extLst>
          </p:cNvPr>
          <p:cNvSpPr>
            <a:spLocks noGrp="1"/>
          </p:cNvSpPr>
          <p:nvPr>
            <p:ph type="title" hasCustomPrompt="1"/>
          </p:nvPr>
        </p:nvSpPr>
        <p:spPr>
          <a:xfrm>
            <a:off x="696867" y="1248693"/>
            <a:ext cx="4804401" cy="1311963"/>
          </a:xfrm>
          <a:prstGeom prst="rect">
            <a:avLst/>
          </a:prstGeom>
        </p:spPr>
        <p:txBody>
          <a:bodyPr bIns="0" anchor="b">
            <a:noAutofit/>
          </a:bodyPr>
          <a:lstStyle>
            <a:lvl1pPr>
              <a:defRPr sz="3600" b="0" i="0" baseline="0">
                <a:solidFill>
                  <a:schemeClr val="tx1"/>
                </a:solidFill>
                <a:latin typeface="+mj-lt"/>
              </a:defRPr>
            </a:lvl1pPr>
          </a:lstStyle>
          <a:p>
            <a:r>
              <a:rPr lang="en-US"/>
              <a:t>Title Here</a:t>
            </a:r>
          </a:p>
        </p:txBody>
      </p:sp>
      <p:sp>
        <p:nvSpPr>
          <p:cNvPr id="17" name="Text Placeholder 3">
            <a:extLst>
              <a:ext uri="{FF2B5EF4-FFF2-40B4-BE49-F238E27FC236}">
                <a16:creationId xmlns:a16="http://schemas.microsoft.com/office/drawing/2014/main" id="{FA66BC5E-F1DA-6A44-9B69-93266278F913}"/>
              </a:ext>
            </a:extLst>
          </p:cNvPr>
          <p:cNvSpPr>
            <a:spLocks noGrp="1"/>
          </p:cNvSpPr>
          <p:nvPr>
            <p:ph type="body" sz="quarter" idx="15" hasCustomPrompt="1"/>
          </p:nvPr>
        </p:nvSpPr>
        <p:spPr>
          <a:xfrm>
            <a:off x="694944" y="2646797"/>
            <a:ext cx="4800784" cy="508220"/>
          </a:xfrm>
          <a:prstGeom prst="rect">
            <a:avLst/>
          </a:prstGeom>
        </p:spPr>
        <p:txBody>
          <a:bodyPr>
            <a:noAutofit/>
          </a:bodyPr>
          <a:lstStyle>
            <a:lvl1pPr marL="0" indent="0" algn="l">
              <a:lnSpc>
                <a:spcPct val="90000"/>
              </a:lnSpc>
              <a:buNone/>
              <a:defRPr sz="1800" b="0" i="0">
                <a:solidFill>
                  <a:schemeClr val="tx1"/>
                </a:solidFill>
                <a:latin typeface="+mn-lt"/>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sp>
        <p:nvSpPr>
          <p:cNvPr id="16" name="Text Placeholder 2">
            <a:extLst>
              <a:ext uri="{FF2B5EF4-FFF2-40B4-BE49-F238E27FC236}">
                <a16:creationId xmlns:a16="http://schemas.microsoft.com/office/drawing/2014/main" id="{364A4BD1-BDC4-5847-8479-2F6EAA1BF060}"/>
              </a:ext>
            </a:extLst>
          </p:cNvPr>
          <p:cNvSpPr>
            <a:spLocks noGrp="1"/>
          </p:cNvSpPr>
          <p:nvPr>
            <p:ph type="body" sz="quarter" idx="10" hasCustomPrompt="1"/>
          </p:nvPr>
        </p:nvSpPr>
        <p:spPr>
          <a:xfrm>
            <a:off x="694944" y="3420605"/>
            <a:ext cx="4191461" cy="426719"/>
          </a:xfrm>
          <a:prstGeom prst="rect">
            <a:avLst/>
          </a:prstGeom>
        </p:spPr>
        <p:txBody>
          <a:bodyPr vert="horz" wrap="square" lIns="0" tIns="0" rIns="91440" bIns="0" rtlCol="0" anchor="b" anchorCtr="0">
            <a:noAutofit/>
          </a:bodyPr>
          <a:lstStyle>
            <a:lvl1pPr marL="0" indent="0">
              <a:lnSpc>
                <a:spcPct val="100000"/>
              </a:lnSpc>
              <a:spcBef>
                <a:spcPts val="0"/>
              </a:spcBef>
              <a:spcAft>
                <a:spcPts val="0"/>
              </a:spcAft>
              <a:buNone/>
              <a:defRPr lang="en-US" sz="1600" b="1" i="0" baseline="0" dirty="0" smtClean="0">
                <a:solidFill>
                  <a:schemeClr val="tx1"/>
                </a:solidFill>
                <a:latin typeface="+mn-lt"/>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Name</a:t>
            </a:r>
          </a:p>
        </p:txBody>
      </p:sp>
      <p:pic>
        <p:nvPicPr>
          <p:cNvPr id="18" name="Picture 17">
            <a:extLst>
              <a:ext uri="{FF2B5EF4-FFF2-40B4-BE49-F238E27FC236}">
                <a16:creationId xmlns:a16="http://schemas.microsoft.com/office/drawing/2014/main" id="{845348B5-ADBC-3742-81A7-0E4C0038907C}"/>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4690" y="241702"/>
            <a:ext cx="812800" cy="812579"/>
          </a:xfrm>
          <a:prstGeom prst="rect">
            <a:avLst/>
          </a:prstGeom>
        </p:spPr>
      </p:pic>
      <p:sp>
        <p:nvSpPr>
          <p:cNvPr id="3" name="Date Placeholder 4">
            <a:extLst>
              <a:ext uri="{FF2B5EF4-FFF2-40B4-BE49-F238E27FC236}">
                <a16:creationId xmlns:a16="http://schemas.microsoft.com/office/drawing/2014/main" id="{9279B574-EEE1-550F-C5FD-CF25BBE68D39}"/>
              </a:ext>
            </a:extLst>
          </p:cNvPr>
          <p:cNvSpPr>
            <a:spLocks noGrp="1"/>
          </p:cNvSpPr>
          <p:nvPr>
            <p:ph type="dt" sz="half" idx="2"/>
          </p:nvPr>
        </p:nvSpPr>
        <p:spPr>
          <a:xfrm>
            <a:off x="693655" y="3934767"/>
            <a:ext cx="1925338" cy="178955"/>
          </a:xfrm>
          <a:prstGeom prst="rect">
            <a:avLst/>
          </a:prstGeom>
        </p:spPr>
        <p:txBody>
          <a:bodyPr vert="horz" wrap="square" lIns="0" tIns="0" rIns="91440" bIns="0" rtlCol="0" anchor="b" anchorCtr="0">
            <a:noAutofit/>
          </a:bodyPr>
          <a:lstStyle>
            <a:lvl1pPr algn="l">
              <a:defRPr sz="1400" b="1" i="0">
                <a:solidFill>
                  <a:schemeClr val="tx1"/>
                </a:solidFill>
                <a:latin typeface="+mn-lt"/>
                <a:cs typeface="Arial" panose="020B0604020202020204" pitchFamily="34" charset="0"/>
              </a:defRPr>
            </a:lvl1pPr>
          </a:lstStyle>
          <a:p>
            <a:fld id="{E601DCD7-F394-9C47-9AE3-85303D673D5E}" type="datetime1">
              <a:rPr lang="en-US" smtClean="0"/>
              <a:pPr/>
              <a:t>6/24/26</a:t>
            </a:fld>
            <a:endParaRPr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3 – Navy">
    <p:bg>
      <p:bgRef idx="1001">
        <a:schemeClr val="bg1"/>
      </p:bgRef>
    </p:bg>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3" y="241703"/>
            <a:ext cx="8902097" cy="4901798"/>
          </a:xfrm>
          <a:prstGeom prst="rect">
            <a:avLst/>
          </a:prstGeom>
        </p:spPr>
      </p:pic>
      <p:sp>
        <p:nvSpPr>
          <p:cNvPr id="2" name="Rectangle 1">
            <a:extLst>
              <a:ext uri="{C183D7F6-B498-43B3-948B-1728B52AA6E4}">
                <adec:decorative xmlns:adec="http://schemas.microsoft.com/office/drawing/2017/decorative" val="1"/>
              </a:ext>
            </a:extLst>
          </p:cNvPr>
          <p:cNvSpPr/>
          <p:nvPr userDrawn="1"/>
        </p:nvSpPr>
        <p:spPr bwMode="auto">
          <a:xfrm>
            <a:off x="502920" y="1"/>
            <a:ext cx="5666935" cy="4304714"/>
          </a:xfrm>
          <a:prstGeom prst="rect">
            <a:avLst/>
          </a:prstGeom>
          <a:solidFill>
            <a:schemeClr val="tx2"/>
          </a:solidFill>
          <a:ln w="19050" algn="ctr">
            <a:noFill/>
            <a:miter lim="800000"/>
            <a:headEnd/>
            <a:tailEnd/>
          </a:ln>
        </p:spPr>
        <p:txBody>
          <a:bodyPr wrap="none" rtlCol="0" anchor="ctr"/>
          <a:lstStyle/>
          <a:p>
            <a:pPr algn="ctr">
              <a:lnSpc>
                <a:spcPct val="90000"/>
              </a:lnSpc>
            </a:pPr>
            <a:endParaRPr lang="en-US" sz="1600" b="0" i="0" err="1">
              <a:solidFill>
                <a:schemeClr val="tx1"/>
              </a:solidFill>
              <a:latin typeface="Arial" panose="020B0604020202020204" pitchFamily="34" charset="0"/>
            </a:endParaRPr>
          </a:p>
        </p:txBody>
      </p:sp>
      <p:sp>
        <p:nvSpPr>
          <p:cNvPr id="12" name="Title 15">
            <a:extLst>
              <a:ext uri="{FF2B5EF4-FFF2-40B4-BE49-F238E27FC236}">
                <a16:creationId xmlns:a16="http://schemas.microsoft.com/office/drawing/2014/main" id="{B315E655-425B-6342-8FC5-549929A12CE9}"/>
              </a:ext>
            </a:extLst>
          </p:cNvPr>
          <p:cNvSpPr>
            <a:spLocks noGrp="1"/>
          </p:cNvSpPr>
          <p:nvPr>
            <p:ph type="title" hasCustomPrompt="1"/>
          </p:nvPr>
        </p:nvSpPr>
        <p:spPr>
          <a:xfrm>
            <a:off x="694944" y="1256067"/>
            <a:ext cx="4804401" cy="1311963"/>
          </a:xfrm>
          <a:prstGeom prst="rect">
            <a:avLst/>
          </a:prstGeom>
        </p:spPr>
        <p:txBody>
          <a:bodyPr bIns="0" anchor="b">
            <a:noAutofit/>
          </a:bodyPr>
          <a:lstStyle>
            <a:lvl1pPr>
              <a:defRPr sz="3600" b="0" i="0" baseline="0">
                <a:solidFill>
                  <a:schemeClr val="bg1"/>
                </a:solidFill>
                <a:latin typeface="+mj-lt"/>
              </a:defRPr>
            </a:lvl1pPr>
          </a:lstStyle>
          <a:p>
            <a:r>
              <a:rPr lang="en-US"/>
              <a:t>Title Here</a:t>
            </a:r>
          </a:p>
        </p:txBody>
      </p:sp>
      <p:sp>
        <p:nvSpPr>
          <p:cNvPr id="18" name="Text Placeholder 3">
            <a:extLst>
              <a:ext uri="{FF2B5EF4-FFF2-40B4-BE49-F238E27FC236}">
                <a16:creationId xmlns:a16="http://schemas.microsoft.com/office/drawing/2014/main" id="{59D8CE0E-5F3B-3149-9E62-C9706A69F83B}"/>
              </a:ext>
            </a:extLst>
          </p:cNvPr>
          <p:cNvSpPr>
            <a:spLocks noGrp="1"/>
          </p:cNvSpPr>
          <p:nvPr>
            <p:ph type="body" sz="quarter" idx="15" hasCustomPrompt="1"/>
          </p:nvPr>
        </p:nvSpPr>
        <p:spPr>
          <a:xfrm>
            <a:off x="694944" y="2654171"/>
            <a:ext cx="4800784" cy="508220"/>
          </a:xfrm>
          <a:prstGeom prst="rect">
            <a:avLst/>
          </a:prstGeom>
        </p:spPr>
        <p:txBody>
          <a:bodyPr>
            <a:noAutofit/>
          </a:bodyPr>
          <a:lstStyle>
            <a:lvl1pPr marL="0" indent="0" algn="l">
              <a:lnSpc>
                <a:spcPct val="90000"/>
              </a:lnSpc>
              <a:buNone/>
              <a:defRPr sz="1800" b="0" i="0">
                <a:solidFill>
                  <a:schemeClr val="bg1"/>
                </a:solidFill>
                <a:latin typeface="+mn-lt"/>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sp>
        <p:nvSpPr>
          <p:cNvPr id="16" name="Text Placeholder 2">
            <a:extLst>
              <a:ext uri="{FF2B5EF4-FFF2-40B4-BE49-F238E27FC236}">
                <a16:creationId xmlns:a16="http://schemas.microsoft.com/office/drawing/2014/main" id="{AD076ED3-B4CC-4448-9C8D-EE9C8E4EDB9A}"/>
              </a:ext>
            </a:extLst>
          </p:cNvPr>
          <p:cNvSpPr>
            <a:spLocks noGrp="1"/>
          </p:cNvSpPr>
          <p:nvPr>
            <p:ph type="body" sz="quarter" idx="10" hasCustomPrompt="1"/>
          </p:nvPr>
        </p:nvSpPr>
        <p:spPr>
          <a:xfrm>
            <a:off x="694944" y="3420605"/>
            <a:ext cx="4191461" cy="426719"/>
          </a:xfrm>
          <a:prstGeom prst="rect">
            <a:avLst/>
          </a:prstGeom>
        </p:spPr>
        <p:txBody>
          <a:bodyPr vert="horz" wrap="square" lIns="0" tIns="0" rIns="91440" bIns="0" rtlCol="0" anchor="b" anchorCtr="0">
            <a:noAutofit/>
          </a:bodyPr>
          <a:lstStyle>
            <a:lvl1pPr marL="0" indent="0">
              <a:lnSpc>
                <a:spcPct val="100000"/>
              </a:lnSpc>
              <a:spcBef>
                <a:spcPts val="0"/>
              </a:spcBef>
              <a:spcAft>
                <a:spcPts val="0"/>
              </a:spcAft>
              <a:buNone/>
              <a:defRPr lang="en-US" sz="1600" b="1" i="0" baseline="0" dirty="0" smtClean="0">
                <a:solidFill>
                  <a:schemeClr val="bg1"/>
                </a:solidFill>
                <a:latin typeface="+mn-lt"/>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Name</a:t>
            </a:r>
          </a:p>
        </p:txBody>
      </p:sp>
      <p:sp>
        <p:nvSpPr>
          <p:cNvPr id="15" name="Date Placeholder 4">
            <a:extLst>
              <a:ext uri="{FF2B5EF4-FFF2-40B4-BE49-F238E27FC236}">
                <a16:creationId xmlns:a16="http://schemas.microsoft.com/office/drawing/2014/main" id="{8CD1AB83-6DAD-CB4D-8F80-6559296DFFA5}"/>
              </a:ext>
            </a:extLst>
          </p:cNvPr>
          <p:cNvSpPr>
            <a:spLocks noGrp="1"/>
          </p:cNvSpPr>
          <p:nvPr>
            <p:ph type="dt" sz="half" idx="2"/>
          </p:nvPr>
        </p:nvSpPr>
        <p:spPr>
          <a:xfrm>
            <a:off x="694944" y="3934767"/>
            <a:ext cx="1925338" cy="178955"/>
          </a:xfrm>
          <a:prstGeom prst="rect">
            <a:avLst/>
          </a:prstGeom>
        </p:spPr>
        <p:txBody>
          <a:bodyPr vert="horz" wrap="square" lIns="0" tIns="0" rIns="91440" bIns="0" rtlCol="0" anchor="b" anchorCtr="0">
            <a:noAutofit/>
          </a:bodyPr>
          <a:lstStyle>
            <a:lvl1pPr algn="l">
              <a:defRPr sz="1400" b="1" i="0">
                <a:solidFill>
                  <a:schemeClr val="bg1"/>
                </a:solidFill>
                <a:latin typeface="+mn-lt"/>
                <a:cs typeface="Arial" panose="020B0604020202020204" pitchFamily="34" charset="0"/>
              </a:defRPr>
            </a:lvl1pPr>
          </a:lstStyle>
          <a:p>
            <a:fld id="{295CD000-1EC0-AA42-B1CD-FDFAC651DA81}" type="datetime1">
              <a:rPr lang="en-US" smtClean="0"/>
              <a:pPr/>
              <a:t>6/24/26</a:t>
            </a:fld>
            <a:endParaRPr lang="en-US" sz="1400"/>
          </a:p>
        </p:txBody>
      </p:sp>
      <p:pic>
        <p:nvPicPr>
          <p:cNvPr id="5" name="Picture 4">
            <a:extLst>
              <a:ext uri="{FF2B5EF4-FFF2-40B4-BE49-F238E27FC236}">
                <a16:creationId xmlns:a16="http://schemas.microsoft.com/office/drawing/2014/main" id="{FC6C929F-60B3-97B0-9DDE-23A91F006A80}"/>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84690" y="241702"/>
            <a:ext cx="812800" cy="812800"/>
          </a:xfrm>
          <a:prstGeom prst="rect">
            <a:avLst/>
          </a:prstGeom>
        </p:spPr>
      </p:pic>
    </p:spTree>
    <p:extLst>
      <p:ext uri="{BB962C8B-B14F-4D97-AF65-F5344CB8AC3E}">
        <p14:creationId xmlns:p14="http://schemas.microsoft.com/office/powerpoint/2010/main" val="225549576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2 – Violet">
    <p:bg>
      <p:bgRef idx="1001">
        <a:schemeClr val="bg1"/>
      </p:bgRef>
    </p:bg>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41903" y="241703"/>
            <a:ext cx="8902097" cy="4901798"/>
          </a:xfrm>
          <a:prstGeom prst="rect">
            <a:avLst/>
          </a:prstGeom>
        </p:spPr>
      </p:pic>
      <p:sp>
        <p:nvSpPr>
          <p:cNvPr id="2" name="Rectangle 1">
            <a:extLst>
              <a:ext uri="{C183D7F6-B498-43B3-948B-1728B52AA6E4}">
                <adec:decorative xmlns:adec="http://schemas.microsoft.com/office/drawing/2017/decorative" val="1"/>
              </a:ext>
            </a:extLst>
          </p:cNvPr>
          <p:cNvSpPr/>
          <p:nvPr userDrawn="1"/>
        </p:nvSpPr>
        <p:spPr bwMode="auto">
          <a:xfrm>
            <a:off x="502920" y="1"/>
            <a:ext cx="5666935" cy="4304714"/>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0" i="0" err="1">
              <a:solidFill>
                <a:schemeClr val="tx1"/>
              </a:solidFill>
              <a:latin typeface="Arial" panose="020B0604020202020204" pitchFamily="34" charset="0"/>
            </a:endParaRPr>
          </a:p>
        </p:txBody>
      </p:sp>
      <p:sp>
        <p:nvSpPr>
          <p:cNvPr id="12" name="Title 15">
            <a:extLst>
              <a:ext uri="{FF2B5EF4-FFF2-40B4-BE49-F238E27FC236}">
                <a16:creationId xmlns:a16="http://schemas.microsoft.com/office/drawing/2014/main" id="{B315E655-425B-6342-8FC5-549929A12CE9}"/>
              </a:ext>
            </a:extLst>
          </p:cNvPr>
          <p:cNvSpPr>
            <a:spLocks noGrp="1"/>
          </p:cNvSpPr>
          <p:nvPr>
            <p:ph type="title" hasCustomPrompt="1"/>
          </p:nvPr>
        </p:nvSpPr>
        <p:spPr>
          <a:xfrm>
            <a:off x="694944" y="1248693"/>
            <a:ext cx="4804401" cy="1311963"/>
          </a:xfrm>
          <a:prstGeom prst="rect">
            <a:avLst/>
          </a:prstGeom>
        </p:spPr>
        <p:txBody>
          <a:bodyPr bIns="0" anchor="b">
            <a:noAutofit/>
          </a:bodyPr>
          <a:lstStyle>
            <a:lvl1pPr>
              <a:defRPr sz="3600" b="0" i="0" baseline="0">
                <a:solidFill>
                  <a:schemeClr val="bg1"/>
                </a:solidFill>
                <a:latin typeface="+mj-lt"/>
              </a:defRPr>
            </a:lvl1pPr>
          </a:lstStyle>
          <a:p>
            <a:r>
              <a:rPr lang="en-US"/>
              <a:t>Title Here</a:t>
            </a:r>
          </a:p>
        </p:txBody>
      </p:sp>
      <p:sp>
        <p:nvSpPr>
          <p:cNvPr id="18" name="Text Placeholder 3">
            <a:extLst>
              <a:ext uri="{FF2B5EF4-FFF2-40B4-BE49-F238E27FC236}">
                <a16:creationId xmlns:a16="http://schemas.microsoft.com/office/drawing/2014/main" id="{59D8CE0E-5F3B-3149-9E62-C9706A69F83B}"/>
              </a:ext>
            </a:extLst>
          </p:cNvPr>
          <p:cNvSpPr>
            <a:spLocks noGrp="1"/>
          </p:cNvSpPr>
          <p:nvPr>
            <p:ph type="body" sz="quarter" idx="15" hasCustomPrompt="1"/>
          </p:nvPr>
        </p:nvSpPr>
        <p:spPr>
          <a:xfrm>
            <a:off x="694944" y="2646797"/>
            <a:ext cx="4800784" cy="508220"/>
          </a:xfrm>
          <a:prstGeom prst="rect">
            <a:avLst/>
          </a:prstGeom>
        </p:spPr>
        <p:txBody>
          <a:bodyPr>
            <a:noAutofit/>
          </a:bodyPr>
          <a:lstStyle>
            <a:lvl1pPr marL="0" indent="0" algn="l">
              <a:lnSpc>
                <a:spcPct val="90000"/>
              </a:lnSpc>
              <a:buNone/>
              <a:defRPr sz="1800" b="0" i="0">
                <a:solidFill>
                  <a:schemeClr val="bg1"/>
                </a:solidFill>
                <a:latin typeface="+mn-lt"/>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sp>
        <p:nvSpPr>
          <p:cNvPr id="16" name="Text Placeholder 2">
            <a:extLst>
              <a:ext uri="{FF2B5EF4-FFF2-40B4-BE49-F238E27FC236}">
                <a16:creationId xmlns:a16="http://schemas.microsoft.com/office/drawing/2014/main" id="{AD076ED3-B4CC-4448-9C8D-EE9C8E4EDB9A}"/>
              </a:ext>
            </a:extLst>
          </p:cNvPr>
          <p:cNvSpPr>
            <a:spLocks noGrp="1"/>
          </p:cNvSpPr>
          <p:nvPr>
            <p:ph type="body" sz="quarter" idx="10" hasCustomPrompt="1"/>
          </p:nvPr>
        </p:nvSpPr>
        <p:spPr>
          <a:xfrm>
            <a:off x="694944" y="3420605"/>
            <a:ext cx="4191461" cy="426719"/>
          </a:xfrm>
          <a:prstGeom prst="rect">
            <a:avLst/>
          </a:prstGeom>
        </p:spPr>
        <p:txBody>
          <a:bodyPr vert="horz" wrap="square" lIns="0" tIns="0" rIns="91440" bIns="0" rtlCol="0" anchor="b" anchorCtr="0">
            <a:noAutofit/>
          </a:bodyPr>
          <a:lstStyle>
            <a:lvl1pPr marL="0" indent="0">
              <a:lnSpc>
                <a:spcPct val="100000"/>
              </a:lnSpc>
              <a:spcBef>
                <a:spcPts val="0"/>
              </a:spcBef>
              <a:spcAft>
                <a:spcPts val="0"/>
              </a:spcAft>
              <a:buNone/>
              <a:defRPr lang="en-US" sz="1600" b="1" i="0" baseline="0" dirty="0" smtClean="0">
                <a:solidFill>
                  <a:schemeClr val="bg1"/>
                </a:solidFill>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Name</a:t>
            </a:r>
          </a:p>
        </p:txBody>
      </p:sp>
      <p:sp>
        <p:nvSpPr>
          <p:cNvPr id="15" name="Date Placeholder 4">
            <a:extLst>
              <a:ext uri="{FF2B5EF4-FFF2-40B4-BE49-F238E27FC236}">
                <a16:creationId xmlns:a16="http://schemas.microsoft.com/office/drawing/2014/main" id="{8CD1AB83-6DAD-CB4D-8F80-6559296DFFA5}"/>
              </a:ext>
            </a:extLst>
          </p:cNvPr>
          <p:cNvSpPr>
            <a:spLocks noGrp="1"/>
          </p:cNvSpPr>
          <p:nvPr>
            <p:ph type="dt" sz="half" idx="2"/>
          </p:nvPr>
        </p:nvSpPr>
        <p:spPr>
          <a:xfrm>
            <a:off x="694944" y="3934767"/>
            <a:ext cx="1925338" cy="178955"/>
          </a:xfrm>
          <a:prstGeom prst="rect">
            <a:avLst/>
          </a:prstGeom>
        </p:spPr>
        <p:txBody>
          <a:bodyPr vert="horz" wrap="square" lIns="0" tIns="0" rIns="91440" bIns="0" rtlCol="0" anchor="b" anchorCtr="0">
            <a:noAutofit/>
          </a:bodyPr>
          <a:lstStyle>
            <a:lvl1pPr algn="l">
              <a:defRPr sz="1400" b="1" i="0">
                <a:solidFill>
                  <a:schemeClr val="bg1"/>
                </a:solidFill>
                <a:latin typeface="+mn-lt"/>
                <a:cs typeface="Arial" panose="020B0604020202020204" pitchFamily="34" charset="0"/>
              </a:defRPr>
            </a:lvl1pPr>
          </a:lstStyle>
          <a:p>
            <a:fld id="{B82CAA2A-5698-F649-A896-1B0C52B65B4D}" type="datetime1">
              <a:rPr lang="en-US" smtClean="0"/>
              <a:pPr/>
              <a:t>6/24/26</a:t>
            </a:fld>
            <a:endParaRPr lang="en-US" b="1"/>
          </a:p>
        </p:txBody>
      </p:sp>
      <p:pic>
        <p:nvPicPr>
          <p:cNvPr id="9" name="Picture 8">
            <a:extLst>
              <a:ext uri="{FF2B5EF4-FFF2-40B4-BE49-F238E27FC236}">
                <a16:creationId xmlns:a16="http://schemas.microsoft.com/office/drawing/2014/main" id="{C7B8961A-B94A-D843-9BDD-2DC2524C1EC4}"/>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84690" y="241702"/>
            <a:ext cx="812800" cy="812800"/>
          </a:xfrm>
          <a:prstGeom prst="rect">
            <a:avLst/>
          </a:prstGeom>
        </p:spPr>
      </p:pic>
    </p:spTree>
    <p:extLst>
      <p:ext uri="{BB962C8B-B14F-4D97-AF65-F5344CB8AC3E}">
        <p14:creationId xmlns:p14="http://schemas.microsoft.com/office/powerpoint/2010/main" val="277968507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 2 – Magenta">
    <p:bg>
      <p:bgRef idx="1001">
        <a:schemeClr val="bg1"/>
      </p:bgRef>
    </p:bg>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41903" y="241703"/>
            <a:ext cx="8902097" cy="4901798"/>
          </a:xfrm>
          <a:prstGeom prst="rect">
            <a:avLst/>
          </a:prstGeom>
        </p:spPr>
      </p:pic>
      <p:sp>
        <p:nvSpPr>
          <p:cNvPr id="2" name="Rectangle 1">
            <a:extLst>
              <a:ext uri="{C183D7F6-B498-43B3-948B-1728B52AA6E4}">
                <adec:decorative xmlns:adec="http://schemas.microsoft.com/office/drawing/2017/decorative" val="1"/>
              </a:ext>
            </a:extLst>
          </p:cNvPr>
          <p:cNvSpPr/>
          <p:nvPr userDrawn="1"/>
        </p:nvSpPr>
        <p:spPr bwMode="auto">
          <a:xfrm>
            <a:off x="502920" y="1"/>
            <a:ext cx="5666935" cy="4304714"/>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0" i="0" err="1">
              <a:solidFill>
                <a:schemeClr val="tx1"/>
              </a:solidFill>
              <a:latin typeface="Arial" panose="020B0604020202020204" pitchFamily="34" charset="0"/>
            </a:endParaRPr>
          </a:p>
        </p:txBody>
      </p:sp>
      <p:sp>
        <p:nvSpPr>
          <p:cNvPr id="12" name="Title 15">
            <a:extLst>
              <a:ext uri="{FF2B5EF4-FFF2-40B4-BE49-F238E27FC236}">
                <a16:creationId xmlns:a16="http://schemas.microsoft.com/office/drawing/2014/main" id="{B315E655-425B-6342-8FC5-549929A12CE9}"/>
              </a:ext>
            </a:extLst>
          </p:cNvPr>
          <p:cNvSpPr>
            <a:spLocks noGrp="1"/>
          </p:cNvSpPr>
          <p:nvPr>
            <p:ph type="title" hasCustomPrompt="1"/>
          </p:nvPr>
        </p:nvSpPr>
        <p:spPr>
          <a:xfrm>
            <a:off x="696867" y="1248693"/>
            <a:ext cx="4804401" cy="1311963"/>
          </a:xfrm>
          <a:prstGeom prst="rect">
            <a:avLst/>
          </a:prstGeom>
        </p:spPr>
        <p:txBody>
          <a:bodyPr bIns="0" anchor="b">
            <a:noAutofit/>
          </a:bodyPr>
          <a:lstStyle>
            <a:lvl1pPr>
              <a:defRPr sz="3600" b="0" i="0" baseline="0">
                <a:solidFill>
                  <a:schemeClr val="bg1"/>
                </a:solidFill>
                <a:latin typeface="+mj-lt"/>
              </a:defRPr>
            </a:lvl1pPr>
          </a:lstStyle>
          <a:p>
            <a:r>
              <a:rPr lang="en-US"/>
              <a:t>Title Here</a:t>
            </a:r>
          </a:p>
        </p:txBody>
      </p:sp>
      <p:sp>
        <p:nvSpPr>
          <p:cNvPr id="15" name="Date Placeholder 4">
            <a:extLst>
              <a:ext uri="{FF2B5EF4-FFF2-40B4-BE49-F238E27FC236}">
                <a16:creationId xmlns:a16="http://schemas.microsoft.com/office/drawing/2014/main" id="{8CD1AB83-6DAD-CB4D-8F80-6559296DFFA5}"/>
              </a:ext>
            </a:extLst>
          </p:cNvPr>
          <p:cNvSpPr>
            <a:spLocks noGrp="1"/>
          </p:cNvSpPr>
          <p:nvPr>
            <p:ph type="dt" sz="half" idx="2"/>
          </p:nvPr>
        </p:nvSpPr>
        <p:spPr>
          <a:xfrm>
            <a:off x="696867" y="3934767"/>
            <a:ext cx="1925338" cy="178955"/>
          </a:xfrm>
          <a:prstGeom prst="rect">
            <a:avLst/>
          </a:prstGeom>
        </p:spPr>
        <p:txBody>
          <a:bodyPr vert="horz" wrap="square" lIns="0" tIns="0" rIns="91440" bIns="0" rtlCol="0" anchor="b" anchorCtr="0">
            <a:noAutofit/>
          </a:bodyPr>
          <a:lstStyle>
            <a:lvl1pPr algn="l">
              <a:defRPr sz="1400" b="1" i="0">
                <a:solidFill>
                  <a:schemeClr val="bg1"/>
                </a:solidFill>
                <a:latin typeface="+mn-lt"/>
                <a:cs typeface="Arial" panose="020B0604020202020204" pitchFamily="34" charset="0"/>
              </a:defRPr>
            </a:lvl1pPr>
          </a:lstStyle>
          <a:p>
            <a:fld id="{325E0E3E-37E7-624B-BD5B-F3FD27B58250}" type="datetime1">
              <a:rPr lang="en-US" smtClean="0"/>
              <a:pPr/>
              <a:t>6/24/26</a:t>
            </a:fld>
            <a:endParaRPr lang="en-US" sz="1400"/>
          </a:p>
        </p:txBody>
      </p:sp>
      <p:sp>
        <p:nvSpPr>
          <p:cNvPr id="16" name="Text Placeholder 2">
            <a:extLst>
              <a:ext uri="{FF2B5EF4-FFF2-40B4-BE49-F238E27FC236}">
                <a16:creationId xmlns:a16="http://schemas.microsoft.com/office/drawing/2014/main" id="{AD076ED3-B4CC-4448-9C8D-EE9C8E4EDB9A}"/>
              </a:ext>
            </a:extLst>
          </p:cNvPr>
          <p:cNvSpPr>
            <a:spLocks noGrp="1"/>
          </p:cNvSpPr>
          <p:nvPr>
            <p:ph type="body" sz="quarter" idx="10" hasCustomPrompt="1"/>
          </p:nvPr>
        </p:nvSpPr>
        <p:spPr>
          <a:xfrm>
            <a:off x="696867" y="3420605"/>
            <a:ext cx="4191461" cy="426719"/>
          </a:xfrm>
          <a:prstGeom prst="rect">
            <a:avLst/>
          </a:prstGeom>
        </p:spPr>
        <p:txBody>
          <a:bodyPr vert="horz" wrap="square" lIns="0" tIns="0" rIns="91440" bIns="0" rtlCol="0" anchor="b" anchorCtr="0">
            <a:noAutofit/>
          </a:bodyPr>
          <a:lstStyle>
            <a:lvl1pPr marL="0" indent="0">
              <a:lnSpc>
                <a:spcPct val="100000"/>
              </a:lnSpc>
              <a:spcBef>
                <a:spcPts val="0"/>
              </a:spcBef>
              <a:spcAft>
                <a:spcPts val="0"/>
              </a:spcAft>
              <a:buNone/>
              <a:defRPr lang="en-US" sz="1600" b="1" i="0" baseline="0" dirty="0" smtClean="0">
                <a:solidFill>
                  <a:schemeClr val="bg1"/>
                </a:solidFill>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Name</a:t>
            </a:r>
          </a:p>
        </p:txBody>
      </p:sp>
      <p:sp>
        <p:nvSpPr>
          <p:cNvPr id="18" name="Text Placeholder 3">
            <a:extLst>
              <a:ext uri="{FF2B5EF4-FFF2-40B4-BE49-F238E27FC236}">
                <a16:creationId xmlns:a16="http://schemas.microsoft.com/office/drawing/2014/main" id="{59D8CE0E-5F3B-3149-9E62-C9706A69F83B}"/>
              </a:ext>
            </a:extLst>
          </p:cNvPr>
          <p:cNvSpPr>
            <a:spLocks noGrp="1"/>
          </p:cNvSpPr>
          <p:nvPr>
            <p:ph type="body" sz="quarter" idx="15" hasCustomPrompt="1"/>
          </p:nvPr>
        </p:nvSpPr>
        <p:spPr>
          <a:xfrm>
            <a:off x="696867" y="2646797"/>
            <a:ext cx="4800784" cy="508220"/>
          </a:xfrm>
          <a:prstGeom prst="rect">
            <a:avLst/>
          </a:prstGeom>
        </p:spPr>
        <p:txBody>
          <a:bodyPr>
            <a:noAutofit/>
          </a:bodyPr>
          <a:lstStyle>
            <a:lvl1pPr marL="0" indent="0" algn="l">
              <a:lnSpc>
                <a:spcPct val="90000"/>
              </a:lnSpc>
              <a:buNone/>
              <a:defRPr sz="1800" b="0" i="0">
                <a:solidFill>
                  <a:schemeClr val="bg1"/>
                </a:solidFill>
                <a:latin typeface="+mn-lt"/>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pic>
        <p:nvPicPr>
          <p:cNvPr id="9" name="Picture 8">
            <a:extLst>
              <a:ext uri="{FF2B5EF4-FFF2-40B4-BE49-F238E27FC236}">
                <a16:creationId xmlns:a16="http://schemas.microsoft.com/office/drawing/2014/main" id="{C7B8961A-B94A-D843-9BDD-2DC2524C1EC4}"/>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84690" y="241702"/>
            <a:ext cx="812800" cy="812800"/>
          </a:xfrm>
          <a:prstGeom prst="rect">
            <a:avLst/>
          </a:prstGeom>
        </p:spPr>
      </p:pic>
    </p:spTree>
    <p:extLst>
      <p:ext uri="{BB962C8B-B14F-4D97-AF65-F5344CB8AC3E}">
        <p14:creationId xmlns:p14="http://schemas.microsoft.com/office/powerpoint/2010/main" val="329700623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4 – Navy">
    <p:bg>
      <p:bgRef idx="1001">
        <a:schemeClr val="bg2"/>
      </p:bgRef>
    </p:bg>
    <p:spTree>
      <p:nvGrpSpPr>
        <p:cNvPr id="1" name=""/>
        <p:cNvGrpSpPr/>
        <p:nvPr/>
      </p:nvGrpSpPr>
      <p:grpSpPr>
        <a:xfrm>
          <a:off x="0" y="0"/>
          <a:ext cx="0" cy="0"/>
          <a:chOff x="0" y="0"/>
          <a:chExt cx="0" cy="0"/>
        </a:xfrm>
      </p:grpSpPr>
      <p:sp>
        <p:nvSpPr>
          <p:cNvPr id="10" name="Title 15">
            <a:extLst>
              <a:ext uri="{FF2B5EF4-FFF2-40B4-BE49-F238E27FC236}">
                <a16:creationId xmlns:a16="http://schemas.microsoft.com/office/drawing/2014/main" id="{65B08227-3138-BB41-8E3C-35CA4778CC1D}"/>
              </a:ext>
            </a:extLst>
          </p:cNvPr>
          <p:cNvSpPr>
            <a:spLocks noGrp="1"/>
          </p:cNvSpPr>
          <p:nvPr>
            <p:ph type="title" hasCustomPrompt="1"/>
          </p:nvPr>
        </p:nvSpPr>
        <p:spPr>
          <a:xfrm>
            <a:off x="338328" y="1646422"/>
            <a:ext cx="6437410" cy="1311963"/>
          </a:xfrm>
          <a:prstGeom prst="rect">
            <a:avLst/>
          </a:prstGeom>
        </p:spPr>
        <p:txBody>
          <a:bodyPr bIns="0" anchor="b">
            <a:noAutofit/>
          </a:bodyPr>
          <a:lstStyle>
            <a:lvl1pPr>
              <a:defRPr sz="3600" b="0" i="0" baseline="0">
                <a:solidFill>
                  <a:schemeClr val="tx1"/>
                </a:solidFill>
                <a:latin typeface="+mj-lt"/>
              </a:defRPr>
            </a:lvl1pPr>
          </a:lstStyle>
          <a:p>
            <a:r>
              <a:rPr lang="en-US"/>
              <a:t>Title Here</a:t>
            </a:r>
          </a:p>
        </p:txBody>
      </p:sp>
      <p:sp>
        <p:nvSpPr>
          <p:cNvPr id="12" name="Text Placeholder 3">
            <a:extLst>
              <a:ext uri="{FF2B5EF4-FFF2-40B4-BE49-F238E27FC236}">
                <a16:creationId xmlns:a16="http://schemas.microsoft.com/office/drawing/2014/main" id="{E34A4266-EC7F-FD4B-9C3E-81E7A2295184}"/>
              </a:ext>
            </a:extLst>
          </p:cNvPr>
          <p:cNvSpPr>
            <a:spLocks noGrp="1"/>
          </p:cNvSpPr>
          <p:nvPr>
            <p:ph type="body" sz="quarter" idx="15" hasCustomPrompt="1"/>
          </p:nvPr>
        </p:nvSpPr>
        <p:spPr>
          <a:xfrm>
            <a:off x="338328" y="3044526"/>
            <a:ext cx="6432731" cy="508220"/>
          </a:xfrm>
          <a:prstGeom prst="rect">
            <a:avLst/>
          </a:prstGeom>
        </p:spPr>
        <p:txBody>
          <a:bodyPr>
            <a:noAutofit/>
          </a:bodyPr>
          <a:lstStyle>
            <a:lvl1pPr marL="0" indent="0" algn="l">
              <a:lnSpc>
                <a:spcPct val="90000"/>
              </a:lnSpc>
              <a:buNone/>
              <a:defRPr sz="1800" b="0" i="0">
                <a:solidFill>
                  <a:schemeClr val="tx1"/>
                </a:solidFill>
                <a:latin typeface="+mn-lt"/>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sp>
        <p:nvSpPr>
          <p:cNvPr id="8" name="Text Placeholder 2"/>
          <p:cNvSpPr>
            <a:spLocks noGrp="1"/>
          </p:cNvSpPr>
          <p:nvPr>
            <p:ph type="body" sz="quarter" idx="10" hasCustomPrompt="1"/>
          </p:nvPr>
        </p:nvSpPr>
        <p:spPr>
          <a:xfrm>
            <a:off x="338328" y="4120016"/>
            <a:ext cx="4191461" cy="426719"/>
          </a:xfrm>
          <a:prstGeom prst="rect">
            <a:avLst/>
          </a:prstGeom>
        </p:spPr>
        <p:txBody>
          <a:bodyPr vert="horz" wrap="square" lIns="0" tIns="0" rIns="91440" bIns="0" rtlCol="0" anchor="b" anchorCtr="0">
            <a:noAutofit/>
          </a:bodyPr>
          <a:lstStyle>
            <a:lvl1pPr marL="0" indent="0">
              <a:lnSpc>
                <a:spcPct val="100000"/>
              </a:lnSpc>
              <a:spcBef>
                <a:spcPts val="0"/>
              </a:spcBef>
              <a:spcAft>
                <a:spcPts val="0"/>
              </a:spcAft>
              <a:buNone/>
              <a:defRPr lang="en-US" sz="1600" b="1" i="0" baseline="0" dirty="0" smtClean="0">
                <a:solidFill>
                  <a:schemeClr val="tx1"/>
                </a:solidFill>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Name</a:t>
            </a:r>
          </a:p>
        </p:txBody>
      </p:sp>
      <p:sp>
        <p:nvSpPr>
          <p:cNvPr id="15" name="Date Placeholder 4"/>
          <p:cNvSpPr>
            <a:spLocks noGrp="1"/>
          </p:cNvSpPr>
          <p:nvPr>
            <p:ph type="dt" sz="half" idx="2"/>
          </p:nvPr>
        </p:nvSpPr>
        <p:spPr>
          <a:xfrm>
            <a:off x="338328" y="4634178"/>
            <a:ext cx="1925338" cy="178955"/>
          </a:xfrm>
          <a:prstGeom prst="rect">
            <a:avLst/>
          </a:prstGeom>
        </p:spPr>
        <p:txBody>
          <a:bodyPr vert="horz" wrap="square" lIns="0" tIns="0" rIns="91440" bIns="0" rtlCol="0" anchor="b" anchorCtr="0">
            <a:noAutofit/>
          </a:bodyPr>
          <a:lstStyle>
            <a:lvl1pPr algn="l">
              <a:defRPr sz="1400" b="1" i="0">
                <a:solidFill>
                  <a:schemeClr val="tx1"/>
                </a:solidFill>
                <a:latin typeface="+mn-lt"/>
                <a:cs typeface="Arial" panose="020B0604020202020204" pitchFamily="34" charset="0"/>
              </a:defRPr>
            </a:lvl1pPr>
          </a:lstStyle>
          <a:p>
            <a:fld id="{E76EBEE4-9892-574D-BF3F-34A92DB1BEAF}" type="datetime1">
              <a:rPr lang="en-US" smtClean="0"/>
              <a:pPr/>
              <a:t>6/24/26</a:t>
            </a:fld>
            <a:endParaRPr lang="en-US">
              <a:latin typeface="+mn-lt"/>
            </a:endParaRPr>
          </a:p>
        </p:txBody>
      </p:sp>
      <p:pic>
        <p:nvPicPr>
          <p:cNvPr id="9" name="Graphic 8">
            <a:extLst>
              <a:ext uri="{FF2B5EF4-FFF2-40B4-BE49-F238E27FC236}">
                <a16:creationId xmlns:a16="http://schemas.microsoft.com/office/drawing/2014/main" id="{E56506E1-BB8B-7045-8D57-C400CDE42A8B}"/>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l="68552" t="35459" r="2030" b="-21848"/>
          <a:stretch/>
        </p:blipFill>
        <p:spPr>
          <a:xfrm rot="5400000">
            <a:off x="2622550" y="-1377949"/>
            <a:ext cx="5143500" cy="7899400"/>
          </a:xfrm>
          <a:prstGeom prst="rect">
            <a:avLst/>
          </a:prstGeom>
        </p:spPr>
      </p:pic>
      <p:pic>
        <p:nvPicPr>
          <p:cNvPr id="11" name="Picture 10">
            <a:extLst>
              <a:ext uri="{FF2B5EF4-FFF2-40B4-BE49-F238E27FC236}">
                <a16:creationId xmlns:a16="http://schemas.microsoft.com/office/drawing/2014/main" id="{AB461EED-DF40-EF49-BA4F-8A8FD2939BAD}"/>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35411" y="303864"/>
            <a:ext cx="977866" cy="977866"/>
          </a:xfrm>
          <a:prstGeom prst="rect">
            <a:avLst/>
          </a:prstGeom>
        </p:spPr>
      </p:pic>
    </p:spTree>
    <p:extLst>
      <p:ext uri="{BB962C8B-B14F-4D97-AF65-F5344CB8AC3E}">
        <p14:creationId xmlns:p14="http://schemas.microsoft.com/office/powerpoint/2010/main" val="195633167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620" userDrawn="1">
          <p15:clr>
            <a:srgbClr val="FBAE40"/>
          </p15:clr>
        </p15:guide>
        <p15:guide id="2" pos="264"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3 – Blue">
    <p:bg>
      <p:bgPr>
        <a:solidFill>
          <a:schemeClr val="accent1"/>
        </a:solidFill>
        <a:effectLst/>
      </p:bgPr>
    </p:bg>
    <p:spTree>
      <p:nvGrpSpPr>
        <p:cNvPr id="1" name=""/>
        <p:cNvGrpSpPr/>
        <p:nvPr/>
      </p:nvGrpSpPr>
      <p:grpSpPr>
        <a:xfrm>
          <a:off x="0" y="0"/>
          <a:ext cx="0" cy="0"/>
          <a:chOff x="0" y="0"/>
          <a:chExt cx="0" cy="0"/>
        </a:xfrm>
      </p:grpSpPr>
      <p:sp>
        <p:nvSpPr>
          <p:cNvPr id="10" name="Title 15">
            <a:extLst>
              <a:ext uri="{FF2B5EF4-FFF2-40B4-BE49-F238E27FC236}">
                <a16:creationId xmlns:a16="http://schemas.microsoft.com/office/drawing/2014/main" id="{65B08227-3138-BB41-8E3C-35CA4778CC1D}"/>
              </a:ext>
            </a:extLst>
          </p:cNvPr>
          <p:cNvSpPr>
            <a:spLocks noGrp="1"/>
          </p:cNvSpPr>
          <p:nvPr>
            <p:ph type="title" hasCustomPrompt="1"/>
          </p:nvPr>
        </p:nvSpPr>
        <p:spPr>
          <a:xfrm>
            <a:off x="337463" y="1649297"/>
            <a:ext cx="6437410" cy="1311963"/>
          </a:xfrm>
          <a:prstGeom prst="rect">
            <a:avLst/>
          </a:prstGeom>
        </p:spPr>
        <p:txBody>
          <a:bodyPr bIns="0" anchor="b">
            <a:noAutofit/>
          </a:bodyPr>
          <a:lstStyle>
            <a:lvl1pPr>
              <a:defRPr sz="3600" b="0" i="0" baseline="0">
                <a:solidFill>
                  <a:schemeClr val="tx1"/>
                </a:solidFill>
                <a:latin typeface="+mj-lt"/>
              </a:defRPr>
            </a:lvl1pPr>
          </a:lstStyle>
          <a:p>
            <a:r>
              <a:rPr lang="en-US"/>
              <a:t>Title Here</a:t>
            </a:r>
          </a:p>
        </p:txBody>
      </p:sp>
      <p:sp>
        <p:nvSpPr>
          <p:cNvPr id="12" name="Text Placeholder 3">
            <a:extLst>
              <a:ext uri="{FF2B5EF4-FFF2-40B4-BE49-F238E27FC236}">
                <a16:creationId xmlns:a16="http://schemas.microsoft.com/office/drawing/2014/main" id="{E34A4266-EC7F-FD4B-9C3E-81E7A2295184}"/>
              </a:ext>
            </a:extLst>
          </p:cNvPr>
          <p:cNvSpPr>
            <a:spLocks noGrp="1"/>
          </p:cNvSpPr>
          <p:nvPr>
            <p:ph type="body" sz="quarter" idx="15" hasCustomPrompt="1"/>
          </p:nvPr>
        </p:nvSpPr>
        <p:spPr>
          <a:xfrm>
            <a:off x="341081" y="3047401"/>
            <a:ext cx="6432731" cy="508220"/>
          </a:xfrm>
          <a:prstGeom prst="rect">
            <a:avLst/>
          </a:prstGeom>
        </p:spPr>
        <p:txBody>
          <a:bodyPr>
            <a:noAutofit/>
          </a:bodyPr>
          <a:lstStyle>
            <a:lvl1pPr marL="0" indent="0" algn="l">
              <a:lnSpc>
                <a:spcPct val="90000"/>
              </a:lnSpc>
              <a:buNone/>
              <a:defRPr sz="1800" b="0" i="0">
                <a:solidFill>
                  <a:schemeClr val="tx1"/>
                </a:solidFill>
                <a:latin typeface="+mn-lt"/>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sp>
        <p:nvSpPr>
          <p:cNvPr id="8" name="Text Placeholder 2"/>
          <p:cNvSpPr>
            <a:spLocks noGrp="1"/>
          </p:cNvSpPr>
          <p:nvPr>
            <p:ph type="body" sz="quarter" idx="10" hasCustomPrompt="1"/>
          </p:nvPr>
        </p:nvSpPr>
        <p:spPr>
          <a:xfrm>
            <a:off x="338328" y="4120016"/>
            <a:ext cx="4191461" cy="426719"/>
          </a:xfrm>
          <a:prstGeom prst="rect">
            <a:avLst/>
          </a:prstGeom>
        </p:spPr>
        <p:txBody>
          <a:bodyPr vert="horz" wrap="square" lIns="0" tIns="0" rIns="91440" bIns="0" rtlCol="0" anchor="b" anchorCtr="0">
            <a:noAutofit/>
          </a:bodyPr>
          <a:lstStyle>
            <a:lvl1pPr marL="0" indent="0">
              <a:lnSpc>
                <a:spcPct val="100000"/>
              </a:lnSpc>
              <a:spcBef>
                <a:spcPts val="0"/>
              </a:spcBef>
              <a:spcAft>
                <a:spcPts val="0"/>
              </a:spcAft>
              <a:buNone/>
              <a:defRPr lang="en-US" sz="1600" b="1" i="0" baseline="0" dirty="0" smtClean="0">
                <a:solidFill>
                  <a:schemeClr val="tx1"/>
                </a:solidFill>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Name</a:t>
            </a:r>
          </a:p>
        </p:txBody>
      </p:sp>
      <p:sp>
        <p:nvSpPr>
          <p:cNvPr id="15" name="Date Placeholder 4"/>
          <p:cNvSpPr>
            <a:spLocks noGrp="1"/>
          </p:cNvSpPr>
          <p:nvPr>
            <p:ph type="dt" sz="half" idx="2"/>
          </p:nvPr>
        </p:nvSpPr>
        <p:spPr>
          <a:xfrm>
            <a:off x="338328" y="4634178"/>
            <a:ext cx="1925338" cy="178955"/>
          </a:xfrm>
          <a:prstGeom prst="rect">
            <a:avLst/>
          </a:prstGeom>
        </p:spPr>
        <p:txBody>
          <a:bodyPr vert="horz" wrap="square" lIns="0" tIns="0" rIns="91440" bIns="0" rtlCol="0" anchor="b" anchorCtr="0">
            <a:noAutofit/>
          </a:bodyPr>
          <a:lstStyle>
            <a:lvl1pPr algn="l">
              <a:defRPr sz="1400" b="1" i="0">
                <a:solidFill>
                  <a:schemeClr val="tx1"/>
                </a:solidFill>
                <a:latin typeface="+mn-lt"/>
                <a:cs typeface="Arial" panose="020B0604020202020204" pitchFamily="34" charset="0"/>
              </a:defRPr>
            </a:lvl1pPr>
          </a:lstStyle>
          <a:p>
            <a:fld id="{98E9279F-0732-2D41-9F31-EB38C1C6965B}" type="datetime1">
              <a:rPr lang="en-US" smtClean="0"/>
              <a:pPr/>
              <a:t>6/24/26</a:t>
            </a:fld>
            <a:endParaRPr lang="en-US" sz="1400"/>
          </a:p>
        </p:txBody>
      </p:sp>
      <p:pic>
        <p:nvPicPr>
          <p:cNvPr id="16" name="Graphic 15">
            <a:extLst>
              <a:ext uri="{FF2B5EF4-FFF2-40B4-BE49-F238E27FC236}">
                <a16:creationId xmlns:a16="http://schemas.microsoft.com/office/drawing/2014/main" id="{29BA6BCF-2F1A-8443-A8DC-13CF462899A6}"/>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l="83239" t="50956" r="-12029" b="-22843"/>
          <a:stretch>
            <a:fillRect/>
          </a:stretch>
        </p:blipFill>
        <p:spPr>
          <a:xfrm rot="5400000">
            <a:off x="3213909" y="-786591"/>
            <a:ext cx="5143498" cy="6716684"/>
          </a:xfrm>
          <a:prstGeom prst="rect">
            <a:avLst/>
          </a:prstGeom>
        </p:spPr>
      </p:pic>
      <p:pic>
        <p:nvPicPr>
          <p:cNvPr id="9" name="Picture 8">
            <a:extLst>
              <a:ext uri="{FF2B5EF4-FFF2-40B4-BE49-F238E27FC236}">
                <a16:creationId xmlns:a16="http://schemas.microsoft.com/office/drawing/2014/main" id="{F28021FC-6CE9-D549-BE7A-5D94B0888C2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35411" y="303864"/>
            <a:ext cx="977866" cy="977866"/>
          </a:xfrm>
          <a:prstGeom prst="rect">
            <a:avLst/>
          </a:prstGeom>
        </p:spPr>
      </p:pic>
    </p:spTree>
    <p:extLst>
      <p:ext uri="{BB962C8B-B14F-4D97-AF65-F5344CB8AC3E}">
        <p14:creationId xmlns:p14="http://schemas.microsoft.com/office/powerpoint/2010/main" val="326606502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620" userDrawn="1">
          <p15:clr>
            <a:srgbClr val="FBAE40"/>
          </p15:clr>
        </p15:guide>
        <p15:guide id="2" pos="264"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ver 3 – Teal">
    <p:bg>
      <p:bgPr>
        <a:solidFill>
          <a:schemeClr val="accent2"/>
        </a:solidFill>
        <a:effectLst/>
      </p:bgPr>
    </p:bg>
    <p:spTree>
      <p:nvGrpSpPr>
        <p:cNvPr id="1" name=""/>
        <p:cNvGrpSpPr/>
        <p:nvPr/>
      </p:nvGrpSpPr>
      <p:grpSpPr>
        <a:xfrm>
          <a:off x="0" y="0"/>
          <a:ext cx="0" cy="0"/>
          <a:chOff x="0" y="0"/>
          <a:chExt cx="0" cy="0"/>
        </a:xfrm>
      </p:grpSpPr>
      <p:sp>
        <p:nvSpPr>
          <p:cNvPr id="10" name="Title 15">
            <a:extLst>
              <a:ext uri="{FF2B5EF4-FFF2-40B4-BE49-F238E27FC236}">
                <a16:creationId xmlns:a16="http://schemas.microsoft.com/office/drawing/2014/main" id="{65B08227-3138-BB41-8E3C-35CA4778CC1D}"/>
              </a:ext>
            </a:extLst>
          </p:cNvPr>
          <p:cNvSpPr>
            <a:spLocks noGrp="1"/>
          </p:cNvSpPr>
          <p:nvPr>
            <p:ph type="title" hasCustomPrompt="1"/>
          </p:nvPr>
        </p:nvSpPr>
        <p:spPr>
          <a:xfrm>
            <a:off x="338328" y="1647442"/>
            <a:ext cx="6437410" cy="1311963"/>
          </a:xfrm>
          <a:prstGeom prst="rect">
            <a:avLst/>
          </a:prstGeom>
        </p:spPr>
        <p:txBody>
          <a:bodyPr bIns="0" anchor="b">
            <a:noAutofit/>
          </a:bodyPr>
          <a:lstStyle>
            <a:lvl1pPr>
              <a:defRPr sz="3600" b="0" i="0" baseline="0">
                <a:solidFill>
                  <a:schemeClr val="tx1"/>
                </a:solidFill>
                <a:latin typeface="+mj-lt"/>
              </a:defRPr>
            </a:lvl1pPr>
          </a:lstStyle>
          <a:p>
            <a:r>
              <a:rPr lang="en-US"/>
              <a:t>Title Here</a:t>
            </a:r>
          </a:p>
        </p:txBody>
      </p:sp>
      <p:sp>
        <p:nvSpPr>
          <p:cNvPr id="12" name="Text Placeholder 3">
            <a:extLst>
              <a:ext uri="{FF2B5EF4-FFF2-40B4-BE49-F238E27FC236}">
                <a16:creationId xmlns:a16="http://schemas.microsoft.com/office/drawing/2014/main" id="{E34A4266-EC7F-FD4B-9C3E-81E7A2295184}"/>
              </a:ext>
            </a:extLst>
          </p:cNvPr>
          <p:cNvSpPr>
            <a:spLocks noGrp="1"/>
          </p:cNvSpPr>
          <p:nvPr>
            <p:ph type="body" sz="quarter" idx="15" hasCustomPrompt="1"/>
          </p:nvPr>
        </p:nvSpPr>
        <p:spPr>
          <a:xfrm>
            <a:off x="338328" y="3045546"/>
            <a:ext cx="6432731" cy="508220"/>
          </a:xfrm>
          <a:prstGeom prst="rect">
            <a:avLst/>
          </a:prstGeom>
        </p:spPr>
        <p:txBody>
          <a:bodyPr>
            <a:noAutofit/>
          </a:bodyPr>
          <a:lstStyle>
            <a:lvl1pPr marL="0" indent="0" algn="l">
              <a:lnSpc>
                <a:spcPct val="90000"/>
              </a:lnSpc>
              <a:buNone/>
              <a:defRPr sz="1800" b="0" i="0">
                <a:solidFill>
                  <a:schemeClr val="tx1"/>
                </a:solidFill>
                <a:latin typeface="+mn-lt"/>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sp>
        <p:nvSpPr>
          <p:cNvPr id="8" name="Text Placeholder 2"/>
          <p:cNvSpPr>
            <a:spLocks noGrp="1"/>
          </p:cNvSpPr>
          <p:nvPr>
            <p:ph type="body" sz="quarter" idx="10" hasCustomPrompt="1"/>
          </p:nvPr>
        </p:nvSpPr>
        <p:spPr>
          <a:xfrm>
            <a:off x="338328" y="4120016"/>
            <a:ext cx="4191461" cy="426719"/>
          </a:xfrm>
          <a:prstGeom prst="rect">
            <a:avLst/>
          </a:prstGeom>
        </p:spPr>
        <p:txBody>
          <a:bodyPr vert="horz" wrap="square" lIns="0" tIns="0" rIns="91440" bIns="0" rtlCol="0" anchor="b" anchorCtr="0">
            <a:noAutofit/>
          </a:bodyPr>
          <a:lstStyle>
            <a:lvl1pPr marL="0" indent="0">
              <a:lnSpc>
                <a:spcPct val="100000"/>
              </a:lnSpc>
              <a:spcBef>
                <a:spcPts val="0"/>
              </a:spcBef>
              <a:spcAft>
                <a:spcPts val="0"/>
              </a:spcAft>
              <a:buNone/>
              <a:defRPr lang="en-US" sz="1600" b="1" i="0" baseline="0" dirty="0" smtClean="0">
                <a:solidFill>
                  <a:schemeClr val="tx1"/>
                </a:solidFill>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Name</a:t>
            </a:r>
          </a:p>
        </p:txBody>
      </p:sp>
      <p:sp>
        <p:nvSpPr>
          <p:cNvPr id="15" name="Date Placeholder 4"/>
          <p:cNvSpPr>
            <a:spLocks noGrp="1"/>
          </p:cNvSpPr>
          <p:nvPr>
            <p:ph type="dt" sz="half" idx="2"/>
          </p:nvPr>
        </p:nvSpPr>
        <p:spPr>
          <a:xfrm>
            <a:off x="338328" y="4634178"/>
            <a:ext cx="1925338" cy="178955"/>
          </a:xfrm>
          <a:prstGeom prst="rect">
            <a:avLst/>
          </a:prstGeom>
        </p:spPr>
        <p:txBody>
          <a:bodyPr vert="horz" wrap="square" lIns="0" tIns="0" rIns="91440" bIns="0" rtlCol="0" anchor="b" anchorCtr="0">
            <a:noAutofit/>
          </a:bodyPr>
          <a:lstStyle>
            <a:lvl1pPr algn="l">
              <a:defRPr sz="1400" b="1" i="0">
                <a:solidFill>
                  <a:schemeClr val="tx1"/>
                </a:solidFill>
                <a:latin typeface="+mn-lt"/>
                <a:cs typeface="Arial" panose="020B0604020202020204" pitchFamily="34" charset="0"/>
              </a:defRPr>
            </a:lvl1pPr>
          </a:lstStyle>
          <a:p>
            <a:fld id="{574AEBC4-F1C6-964F-B3AF-AF09E45DE715}" type="datetime1">
              <a:rPr lang="en-US" smtClean="0"/>
              <a:pPr/>
              <a:t>6/24/26</a:t>
            </a:fld>
            <a:endParaRPr lang="en-US" sz="1400"/>
          </a:p>
        </p:txBody>
      </p:sp>
      <p:pic>
        <p:nvPicPr>
          <p:cNvPr id="13" name="Picture 12">
            <a:extLst>
              <a:ext uri="{FF2B5EF4-FFF2-40B4-BE49-F238E27FC236}">
                <a16:creationId xmlns:a16="http://schemas.microsoft.com/office/drawing/2014/main" id="{8A9B26ED-91EB-374C-A70F-3562EDE10CB7}"/>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25000"/>
            <a:extLst>
              <a:ext uri="{28A0092B-C50C-407E-A947-70E740481C1C}">
                <a14:useLocalDpi xmlns:a14="http://schemas.microsoft.com/office/drawing/2010/main"/>
              </a:ext>
            </a:extLst>
          </a:blip>
          <a:srcRect b="-8148"/>
          <a:stretch/>
        </p:blipFill>
        <p:spPr>
          <a:xfrm rot="10800000">
            <a:off x="2413325" y="62568"/>
            <a:ext cx="6730677" cy="1959529"/>
          </a:xfrm>
          <a:prstGeom prst="rect">
            <a:avLst/>
          </a:prstGeom>
        </p:spPr>
      </p:pic>
      <p:pic>
        <p:nvPicPr>
          <p:cNvPr id="9" name="Picture 8">
            <a:extLst>
              <a:ext uri="{FF2B5EF4-FFF2-40B4-BE49-F238E27FC236}">
                <a16:creationId xmlns:a16="http://schemas.microsoft.com/office/drawing/2014/main" id="{F7AD5338-76BD-4C47-9834-F2629B5325E5}"/>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35411" y="303864"/>
            <a:ext cx="977866" cy="977866"/>
          </a:xfrm>
          <a:prstGeom prst="rect">
            <a:avLst/>
          </a:prstGeom>
        </p:spPr>
      </p:pic>
    </p:spTree>
    <p:extLst>
      <p:ext uri="{BB962C8B-B14F-4D97-AF65-F5344CB8AC3E}">
        <p14:creationId xmlns:p14="http://schemas.microsoft.com/office/powerpoint/2010/main" val="22861803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620" userDrawn="1">
          <p15:clr>
            <a:srgbClr val="FBAE40"/>
          </p15:clr>
        </p15:guide>
        <p15:guide id="2" pos="26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 Navy">
    <p:bg>
      <p:bgPr>
        <a:solidFill>
          <a:schemeClr val="bg1"/>
        </a:solidFill>
        <a:effectLst/>
      </p:bgPr>
    </p:bg>
    <p:spTree>
      <p:nvGrpSpPr>
        <p:cNvPr id="1" name=""/>
        <p:cNvGrpSpPr/>
        <p:nvPr/>
      </p:nvGrpSpPr>
      <p:grpSpPr>
        <a:xfrm>
          <a:off x="0" y="0"/>
          <a:ext cx="0" cy="0"/>
          <a:chOff x="0" y="0"/>
          <a:chExt cx="0" cy="0"/>
        </a:xfrm>
      </p:grpSpPr>
      <p:sp>
        <p:nvSpPr>
          <p:cNvPr id="14" name="Title 15"/>
          <p:cNvSpPr>
            <a:spLocks noGrp="1"/>
          </p:cNvSpPr>
          <p:nvPr>
            <p:ph type="title" hasCustomPrompt="1"/>
          </p:nvPr>
        </p:nvSpPr>
        <p:spPr>
          <a:xfrm>
            <a:off x="428220" y="1878497"/>
            <a:ext cx="6141359" cy="1311963"/>
          </a:xfrm>
        </p:spPr>
        <p:txBody>
          <a:bodyPr anchor="b">
            <a:noAutofit/>
          </a:bodyPr>
          <a:lstStyle>
            <a:lvl1pPr>
              <a:defRPr sz="3600" b="0" i="0" baseline="0">
                <a:solidFill>
                  <a:schemeClr val="tx1"/>
                </a:solidFill>
                <a:latin typeface="+mj-lt"/>
                <a:ea typeface="Helvetica Neue" panose="02000503000000020004" pitchFamily="2" charset="0"/>
                <a:cs typeface="Arial" panose="020B0604020202020204" pitchFamily="34" charset="0"/>
              </a:defRPr>
            </a:lvl1pPr>
          </a:lstStyle>
          <a:p>
            <a:r>
              <a:rPr lang="en-US"/>
              <a:t>Title Here</a:t>
            </a:r>
          </a:p>
        </p:txBody>
      </p:sp>
      <p:sp>
        <p:nvSpPr>
          <p:cNvPr id="15" name="Date Placeholder 4"/>
          <p:cNvSpPr>
            <a:spLocks noGrp="1"/>
          </p:cNvSpPr>
          <p:nvPr>
            <p:ph type="dt" sz="half" idx="2"/>
          </p:nvPr>
        </p:nvSpPr>
        <p:spPr>
          <a:xfrm>
            <a:off x="428220" y="4616419"/>
            <a:ext cx="1925338" cy="178955"/>
          </a:xfrm>
          <a:prstGeom prst="rect">
            <a:avLst/>
          </a:prstGeom>
        </p:spPr>
        <p:txBody>
          <a:bodyPr vert="horz" wrap="square" lIns="0" tIns="0" rIns="91440" bIns="0" rtlCol="0" anchor="b" anchorCtr="0">
            <a:noAutofit/>
          </a:bodyPr>
          <a:lstStyle>
            <a:lvl1pPr algn="l">
              <a:defRPr sz="1400" b="1" i="0">
                <a:solidFill>
                  <a:schemeClr val="tx1"/>
                </a:solidFill>
                <a:latin typeface="+mn-lt"/>
                <a:ea typeface="Helvetica Neue" panose="02000503000000020004" pitchFamily="2" charset="0"/>
                <a:cs typeface="Arial" panose="020B0604020202020204" pitchFamily="34" charset="0"/>
              </a:defRPr>
            </a:lvl1pPr>
          </a:lstStyle>
          <a:p>
            <a:fld id="{4AD83FAE-0AD2-084F-918F-E696D117757B}" type="datetime1">
              <a:rPr lang="en-US" smtClean="0"/>
              <a:pPr/>
              <a:t>6/24/26</a:t>
            </a:fld>
            <a:endParaRPr lang="en-US" b="1"/>
          </a:p>
        </p:txBody>
      </p:sp>
      <p:sp>
        <p:nvSpPr>
          <p:cNvPr id="17" name="Text Placeholder 3"/>
          <p:cNvSpPr>
            <a:spLocks noGrp="1"/>
          </p:cNvSpPr>
          <p:nvPr>
            <p:ph type="body" sz="quarter" idx="15" hasCustomPrompt="1"/>
          </p:nvPr>
        </p:nvSpPr>
        <p:spPr>
          <a:xfrm>
            <a:off x="431835" y="3185161"/>
            <a:ext cx="6147682" cy="508220"/>
          </a:xfrm>
          <a:prstGeom prst="rect">
            <a:avLst/>
          </a:prstGeom>
        </p:spPr>
        <p:txBody>
          <a:bodyPr>
            <a:noAutofit/>
          </a:bodyPr>
          <a:lstStyle>
            <a:lvl1pPr marL="0" indent="0" algn="l">
              <a:lnSpc>
                <a:spcPct val="90000"/>
              </a:lnSpc>
              <a:buNone/>
              <a:defRPr sz="1800" b="0" i="0">
                <a:solidFill>
                  <a:schemeClr val="tx1"/>
                </a:solidFill>
                <a:latin typeface="+mn-lt"/>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sp>
        <p:nvSpPr>
          <p:cNvPr id="10" name="Text Placeholder 2"/>
          <p:cNvSpPr>
            <a:spLocks noGrp="1"/>
          </p:cNvSpPr>
          <p:nvPr>
            <p:ph type="body" sz="quarter" idx="10" hasCustomPrompt="1"/>
          </p:nvPr>
        </p:nvSpPr>
        <p:spPr>
          <a:xfrm>
            <a:off x="428220" y="4102257"/>
            <a:ext cx="6151297" cy="426719"/>
          </a:xfrm>
          <a:prstGeom prst="rect">
            <a:avLst/>
          </a:prstGeom>
        </p:spPr>
        <p:txBody>
          <a:bodyPr vert="horz" wrap="square" lIns="0" tIns="0" rIns="91440" bIns="0" rtlCol="0" anchor="b" anchorCtr="0">
            <a:noAutofit/>
          </a:bodyPr>
          <a:lstStyle>
            <a:lvl1pPr marL="0" indent="0">
              <a:lnSpc>
                <a:spcPct val="100000"/>
              </a:lnSpc>
              <a:spcBef>
                <a:spcPts val="0"/>
              </a:spcBef>
              <a:spcAft>
                <a:spcPts val="0"/>
              </a:spcAft>
              <a:buNone/>
              <a:defRPr lang="en-US" sz="1600" b="1" i="0" baseline="0" dirty="0" smtClean="0">
                <a:solidFill>
                  <a:schemeClr val="tx1"/>
                </a:solidFill>
                <a:latin typeface="+mn-lt"/>
                <a:ea typeface="Helvetica Neue" panose="02000503000000020004" pitchFamily="2" charset="0"/>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Name</a:t>
            </a:r>
          </a:p>
        </p:txBody>
      </p:sp>
      <p:pic>
        <p:nvPicPr>
          <p:cNvPr id="9" name="Picture 8">
            <a:extLst>
              <a:ext uri="{FF2B5EF4-FFF2-40B4-BE49-F238E27FC236}">
                <a16:creationId xmlns:a16="http://schemas.microsoft.com/office/drawing/2014/main" id="{44418279-066F-DC44-B86B-14E3FAD25D8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28220" y="478425"/>
            <a:ext cx="1297452" cy="840941"/>
          </a:xfrm>
          <a:prstGeom prst="rect">
            <a:avLst/>
          </a:prstGeom>
        </p:spPr>
      </p:pic>
    </p:spTree>
    <p:extLst>
      <p:ext uri="{BB962C8B-B14F-4D97-AF65-F5344CB8AC3E}">
        <p14:creationId xmlns:p14="http://schemas.microsoft.com/office/powerpoint/2010/main" val="153013394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ver 3 – White">
    <p:bg>
      <p:bgPr>
        <a:solidFill>
          <a:schemeClr val="tx2"/>
        </a:solidFill>
        <a:effectLst/>
      </p:bgPr>
    </p:bg>
    <p:spTree>
      <p:nvGrpSpPr>
        <p:cNvPr id="1" name=""/>
        <p:cNvGrpSpPr/>
        <p:nvPr/>
      </p:nvGrpSpPr>
      <p:grpSpPr>
        <a:xfrm>
          <a:off x="0" y="0"/>
          <a:ext cx="0" cy="0"/>
          <a:chOff x="0" y="0"/>
          <a:chExt cx="0" cy="0"/>
        </a:xfrm>
      </p:grpSpPr>
      <p:sp>
        <p:nvSpPr>
          <p:cNvPr id="10" name="Title 15">
            <a:extLst>
              <a:ext uri="{FF2B5EF4-FFF2-40B4-BE49-F238E27FC236}">
                <a16:creationId xmlns:a16="http://schemas.microsoft.com/office/drawing/2014/main" id="{65B08227-3138-BB41-8E3C-35CA4778CC1D}"/>
              </a:ext>
            </a:extLst>
          </p:cNvPr>
          <p:cNvSpPr>
            <a:spLocks noGrp="1"/>
          </p:cNvSpPr>
          <p:nvPr>
            <p:ph type="title" hasCustomPrompt="1"/>
          </p:nvPr>
        </p:nvSpPr>
        <p:spPr>
          <a:xfrm>
            <a:off x="337463" y="1642974"/>
            <a:ext cx="6437410" cy="1311963"/>
          </a:xfrm>
          <a:prstGeom prst="rect">
            <a:avLst/>
          </a:prstGeom>
        </p:spPr>
        <p:txBody>
          <a:bodyPr bIns="0" anchor="b">
            <a:noAutofit/>
          </a:bodyPr>
          <a:lstStyle>
            <a:lvl1pPr>
              <a:defRPr sz="3600" b="0" i="0" baseline="0">
                <a:solidFill>
                  <a:schemeClr val="bg2"/>
                </a:solidFill>
                <a:latin typeface="+mj-lt"/>
              </a:defRPr>
            </a:lvl1pPr>
          </a:lstStyle>
          <a:p>
            <a:r>
              <a:rPr lang="en-US"/>
              <a:t>Title Here</a:t>
            </a:r>
          </a:p>
        </p:txBody>
      </p:sp>
      <p:sp>
        <p:nvSpPr>
          <p:cNvPr id="12" name="Text Placeholder 3">
            <a:extLst>
              <a:ext uri="{FF2B5EF4-FFF2-40B4-BE49-F238E27FC236}">
                <a16:creationId xmlns:a16="http://schemas.microsoft.com/office/drawing/2014/main" id="{E34A4266-EC7F-FD4B-9C3E-81E7A2295184}"/>
              </a:ext>
            </a:extLst>
          </p:cNvPr>
          <p:cNvSpPr>
            <a:spLocks noGrp="1"/>
          </p:cNvSpPr>
          <p:nvPr>
            <p:ph type="body" sz="quarter" idx="15" hasCustomPrompt="1"/>
          </p:nvPr>
        </p:nvSpPr>
        <p:spPr>
          <a:xfrm>
            <a:off x="341081" y="3041078"/>
            <a:ext cx="6432731" cy="508220"/>
          </a:xfrm>
          <a:prstGeom prst="rect">
            <a:avLst/>
          </a:prstGeom>
        </p:spPr>
        <p:txBody>
          <a:bodyPr>
            <a:noAutofit/>
          </a:bodyPr>
          <a:lstStyle>
            <a:lvl1pPr marL="0" indent="0" algn="l">
              <a:lnSpc>
                <a:spcPct val="90000"/>
              </a:lnSpc>
              <a:buNone/>
              <a:defRPr sz="1800" b="0" i="0">
                <a:solidFill>
                  <a:schemeClr val="bg2"/>
                </a:solidFill>
                <a:latin typeface="+mn-lt"/>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sp>
        <p:nvSpPr>
          <p:cNvPr id="8" name="Text Placeholder 2"/>
          <p:cNvSpPr>
            <a:spLocks noGrp="1"/>
          </p:cNvSpPr>
          <p:nvPr>
            <p:ph type="body" sz="quarter" idx="10" hasCustomPrompt="1"/>
          </p:nvPr>
        </p:nvSpPr>
        <p:spPr>
          <a:xfrm>
            <a:off x="338328" y="4120016"/>
            <a:ext cx="4191461" cy="426719"/>
          </a:xfrm>
          <a:prstGeom prst="rect">
            <a:avLst/>
          </a:prstGeom>
        </p:spPr>
        <p:txBody>
          <a:bodyPr vert="horz" wrap="square" lIns="0" tIns="0" rIns="91440" bIns="0" rtlCol="0" anchor="b" anchorCtr="0">
            <a:noAutofit/>
          </a:bodyPr>
          <a:lstStyle>
            <a:lvl1pPr marL="0" indent="0">
              <a:lnSpc>
                <a:spcPct val="100000"/>
              </a:lnSpc>
              <a:spcBef>
                <a:spcPts val="0"/>
              </a:spcBef>
              <a:spcAft>
                <a:spcPts val="0"/>
              </a:spcAft>
              <a:buNone/>
              <a:defRPr lang="en-US" sz="1600" b="1" i="0" baseline="0" dirty="0" smtClean="0">
                <a:solidFill>
                  <a:schemeClr val="bg2"/>
                </a:solidFill>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Name</a:t>
            </a:r>
          </a:p>
        </p:txBody>
      </p:sp>
      <p:sp>
        <p:nvSpPr>
          <p:cNvPr id="15" name="Date Placeholder 4"/>
          <p:cNvSpPr>
            <a:spLocks noGrp="1"/>
          </p:cNvSpPr>
          <p:nvPr>
            <p:ph type="dt" sz="half" idx="2"/>
          </p:nvPr>
        </p:nvSpPr>
        <p:spPr>
          <a:xfrm>
            <a:off x="338328" y="4634178"/>
            <a:ext cx="1925338" cy="178955"/>
          </a:xfrm>
          <a:prstGeom prst="rect">
            <a:avLst/>
          </a:prstGeom>
        </p:spPr>
        <p:txBody>
          <a:bodyPr vert="horz" wrap="square" lIns="0" tIns="0" rIns="91440" bIns="0" rtlCol="0" anchor="b" anchorCtr="0">
            <a:noAutofit/>
          </a:bodyPr>
          <a:lstStyle>
            <a:lvl1pPr algn="l">
              <a:defRPr sz="1400" b="1" i="0">
                <a:solidFill>
                  <a:schemeClr val="bg2"/>
                </a:solidFill>
                <a:latin typeface="+mn-lt"/>
                <a:cs typeface="Arial" panose="020B0604020202020204" pitchFamily="34" charset="0"/>
              </a:defRPr>
            </a:lvl1pPr>
          </a:lstStyle>
          <a:p>
            <a:fld id="{44BC1395-2AD9-8C4D-9E13-CE99F3E7EA24}" type="datetime1">
              <a:rPr lang="en-US" smtClean="0"/>
              <a:pPr/>
              <a:t>6/24/26</a:t>
            </a:fld>
            <a:endParaRPr lang="en-US" sz="1400"/>
          </a:p>
        </p:txBody>
      </p:sp>
      <p:pic>
        <p:nvPicPr>
          <p:cNvPr id="14" name="Picture 13">
            <a:extLst>
              <a:ext uri="{FF2B5EF4-FFF2-40B4-BE49-F238E27FC236}">
                <a16:creationId xmlns:a16="http://schemas.microsoft.com/office/drawing/2014/main" id="{D478ACD5-01D7-EA49-A1A8-0D5AC50A0B5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9681" y="305870"/>
            <a:ext cx="999731" cy="999459"/>
          </a:xfrm>
          <a:prstGeom prst="rect">
            <a:avLst/>
          </a:prstGeom>
        </p:spPr>
      </p:pic>
      <p:pic>
        <p:nvPicPr>
          <p:cNvPr id="2" name="Picture 1">
            <a:extLst>
              <a:ext uri="{FF2B5EF4-FFF2-40B4-BE49-F238E27FC236}">
                <a16:creationId xmlns:a16="http://schemas.microsoft.com/office/drawing/2014/main" id="{504723CD-1F5B-804C-A079-FE3D1017AF2B}"/>
              </a:ext>
              <a:ext uri="{C183D7F6-B498-43B3-948B-1728B52AA6E4}">
                <adec:decorative xmlns:adec="http://schemas.microsoft.com/office/drawing/2017/decorative" val="1"/>
              </a:ext>
            </a:extLst>
          </p:cNvPr>
          <p:cNvPicPr>
            <a:picLocks noChangeAspect="1"/>
          </p:cNvPicPr>
          <p:nvPr userDrawn="1"/>
        </p:nvPicPr>
        <p:blipFill rotWithShape="1">
          <a:blip r:embed="rId3" cstate="screen">
            <a:alphaModFix amt="45000"/>
            <a:extLst>
              <a:ext uri="{28A0092B-C50C-407E-A947-70E740481C1C}">
                <a14:useLocalDpi xmlns:a14="http://schemas.microsoft.com/office/drawing/2010/main"/>
              </a:ext>
            </a:extLst>
          </a:blip>
          <a:srcRect r="32084"/>
          <a:stretch/>
        </p:blipFill>
        <p:spPr>
          <a:xfrm>
            <a:off x="2244538" y="183586"/>
            <a:ext cx="6899462" cy="1686849"/>
          </a:xfrm>
          <a:prstGeom prst="rect">
            <a:avLst/>
          </a:prstGeom>
        </p:spPr>
      </p:pic>
    </p:spTree>
    <p:extLst>
      <p:ext uri="{BB962C8B-B14F-4D97-AF65-F5344CB8AC3E}">
        <p14:creationId xmlns:p14="http://schemas.microsoft.com/office/powerpoint/2010/main" val="251398422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620" userDrawn="1">
          <p15:clr>
            <a:srgbClr val="FBAE40"/>
          </p15:clr>
        </p15:guide>
        <p15:guide id="2" pos="264"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ullet Slide - Navy">
    <p:bg>
      <p:bgRef idx="1001">
        <a:schemeClr val="bg2"/>
      </p:bgRef>
    </p:bg>
    <p:spTree>
      <p:nvGrpSpPr>
        <p:cNvPr id="1" name=""/>
        <p:cNvGrpSpPr/>
        <p:nvPr/>
      </p:nvGrpSpPr>
      <p:grpSpPr>
        <a:xfrm>
          <a:off x="0" y="0"/>
          <a:ext cx="0" cy="0"/>
          <a:chOff x="0" y="0"/>
          <a:chExt cx="0" cy="0"/>
        </a:xfrm>
      </p:grpSpPr>
      <p:sp>
        <p:nvSpPr>
          <p:cNvPr id="16" name="Title 15"/>
          <p:cNvSpPr>
            <a:spLocks noGrp="1"/>
          </p:cNvSpPr>
          <p:nvPr>
            <p:ph type="title" hasCustomPrompt="1"/>
          </p:nvPr>
        </p:nvSpPr>
        <p:spPr>
          <a:xfrm>
            <a:off x="453585" y="318751"/>
            <a:ext cx="8173580" cy="458587"/>
          </a:xfrm>
          <a:prstGeom prst="rect">
            <a:avLst/>
          </a:prstGeom>
        </p:spPr>
        <p:txBody>
          <a:bodyPr anchor="b">
            <a:noAutofit/>
          </a:bodyPr>
          <a:lstStyle>
            <a:lvl1pPr>
              <a:defRPr sz="3600" b="0" i="0">
                <a:latin typeface="+mj-lt"/>
                <a:ea typeface="Helvetica Neue" panose="02000503000000020004" pitchFamily="2" charset="0"/>
                <a:cs typeface="Arial" panose="020B0604020202020204" pitchFamily="34" charset="0"/>
              </a:defRPr>
            </a:lvl1pPr>
          </a:lstStyle>
          <a:p>
            <a:r>
              <a:rPr lang="en-US"/>
              <a:t>Slide Title Here</a:t>
            </a:r>
          </a:p>
        </p:txBody>
      </p:sp>
      <p:sp>
        <p:nvSpPr>
          <p:cNvPr id="4" name="Text Placeholder 3"/>
          <p:cNvSpPr>
            <a:spLocks noGrp="1"/>
          </p:cNvSpPr>
          <p:nvPr>
            <p:ph type="body" sz="quarter" idx="15" hasCustomPrompt="1"/>
          </p:nvPr>
        </p:nvSpPr>
        <p:spPr>
          <a:xfrm>
            <a:off x="457202" y="695741"/>
            <a:ext cx="8169964" cy="357809"/>
          </a:xfrm>
          <a:prstGeom prst="rect">
            <a:avLst/>
          </a:prstGeom>
        </p:spPr>
        <p:txBody>
          <a:bodyPr>
            <a:noAutofit/>
          </a:bodyPr>
          <a:lstStyle>
            <a:lvl1pPr marL="0" indent="0">
              <a:lnSpc>
                <a:spcPct val="100000"/>
              </a:lnSpc>
              <a:buNone/>
              <a:defRPr sz="1800" b="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sp>
        <p:nvSpPr>
          <p:cNvPr id="14" name="Slide Number Placeholder 13">
            <a:extLst>
              <a:ext uri="{C183D7F6-B498-43B3-948B-1728B52AA6E4}">
                <adec:decorative xmlns:adec="http://schemas.microsoft.com/office/drawing/2017/decorative" val="1"/>
              </a:ext>
            </a:extLst>
          </p:cNvPr>
          <p:cNvSpPr>
            <a:spLocks noGrp="1"/>
          </p:cNvSpPr>
          <p:nvPr>
            <p:ph type="sldNum" sz="quarter" idx="13"/>
          </p:nvPr>
        </p:nvSpPr>
        <p:spPr/>
        <p:txBody>
          <a:bodyPr/>
          <a:lstStyle>
            <a:lvl1pPr>
              <a:defRPr b="0" i="0"/>
            </a:lvl1pPr>
          </a:lstStyle>
          <a:p>
            <a:fld id="{7BCC8D0D-EAEC-449D-9161-023DFF90F2E2}" type="slidenum">
              <a:rPr lang="en-US" smtClean="0"/>
              <a:pPr/>
              <a:t>‹#›</a:t>
            </a:fld>
            <a:endParaRPr lang="en-US"/>
          </a:p>
        </p:txBody>
      </p:sp>
      <p:sp>
        <p:nvSpPr>
          <p:cNvPr id="10" name="Footer Placeholder 9">
            <a:extLst>
              <a:ext uri="{C183D7F6-B498-43B3-948B-1728B52AA6E4}">
                <adec:decorative xmlns:adec="http://schemas.microsoft.com/office/drawing/2017/decorative" val="1"/>
              </a:ext>
            </a:extLst>
          </p:cNvPr>
          <p:cNvSpPr>
            <a:spLocks noGrp="1"/>
          </p:cNvSpPr>
          <p:nvPr>
            <p:ph type="ftr" sz="quarter" idx="12"/>
          </p:nvPr>
        </p:nvSpPr>
        <p:spPr/>
        <p:txBody>
          <a:bodyPr/>
          <a:lstStyle>
            <a:lvl1pPr>
              <a:defRPr b="0" i="0"/>
            </a:lvl1pPr>
          </a:lstStyle>
          <a:p>
            <a:r>
              <a:rPr lang="en-US"/>
              <a:t>Presentation Title</a:t>
            </a:r>
          </a:p>
        </p:txBody>
      </p:sp>
      <p:sp>
        <p:nvSpPr>
          <p:cNvPr id="5" name="Content Placeholder 4">
            <a:extLst>
              <a:ext uri="{FF2B5EF4-FFF2-40B4-BE49-F238E27FC236}">
                <a16:creationId xmlns:a16="http://schemas.microsoft.com/office/drawing/2014/main" id="{2D59ED65-8FE2-CBC3-2E9B-8020F57E70D3}"/>
              </a:ext>
            </a:extLst>
          </p:cNvPr>
          <p:cNvSpPr>
            <a:spLocks noGrp="1"/>
          </p:cNvSpPr>
          <p:nvPr>
            <p:ph sz="quarter" idx="17"/>
          </p:nvPr>
        </p:nvSpPr>
        <p:spPr>
          <a:xfrm>
            <a:off x="454024" y="1420813"/>
            <a:ext cx="8169963" cy="2932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521621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vl1pPr>
          </a:lstStyle>
          <a:p>
            <a:r>
              <a:rPr lang="en-US"/>
              <a:t>Presentation Title</a:t>
            </a:r>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a:p>
        </p:txBody>
      </p:sp>
    </p:spTree>
    <p:extLst>
      <p:ext uri="{BB962C8B-B14F-4D97-AF65-F5344CB8AC3E}">
        <p14:creationId xmlns:p14="http://schemas.microsoft.com/office/powerpoint/2010/main" val="137557461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vl1pPr>
          </a:lstStyle>
          <a:p>
            <a:r>
              <a:rPr lang="en-US"/>
              <a:t>Presentation Title</a:t>
            </a:r>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a:p>
        </p:txBody>
      </p:sp>
      <p:sp>
        <p:nvSpPr>
          <p:cNvPr id="5" name="Chart Placeholder 2"/>
          <p:cNvSpPr>
            <a:spLocks noGrp="1"/>
          </p:cNvSpPr>
          <p:nvPr>
            <p:ph type="chart" sz="quarter" idx="14"/>
          </p:nvPr>
        </p:nvSpPr>
        <p:spPr>
          <a:xfrm>
            <a:off x="268359" y="352446"/>
            <a:ext cx="8587407" cy="3972812"/>
          </a:xfrm>
          <a:prstGeom prst="rect">
            <a:avLst/>
          </a:prstGeom>
        </p:spPr>
        <p:txBody>
          <a:bodyPr>
            <a:normAutofit/>
          </a:bodyPr>
          <a:lstStyle>
            <a:lvl1pPr marL="0" indent="0">
              <a:buNone/>
              <a:defRPr b="0" i="0"/>
            </a:lvl1pPr>
          </a:lstStyle>
          <a:p>
            <a:r>
              <a:rPr lang="en-US"/>
              <a:t>Click icon to add chart</a:t>
            </a:r>
          </a:p>
        </p:txBody>
      </p:sp>
    </p:spTree>
    <p:extLst>
      <p:ext uri="{BB962C8B-B14F-4D97-AF65-F5344CB8AC3E}">
        <p14:creationId xmlns:p14="http://schemas.microsoft.com/office/powerpoint/2010/main" val="6289266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1" name="Title 15"/>
          <p:cNvSpPr>
            <a:spLocks noGrp="1"/>
          </p:cNvSpPr>
          <p:nvPr>
            <p:ph type="title" hasCustomPrompt="1"/>
          </p:nvPr>
        </p:nvSpPr>
        <p:spPr>
          <a:xfrm>
            <a:off x="453585" y="318751"/>
            <a:ext cx="8173580" cy="458587"/>
          </a:xfrm>
          <a:prstGeom prst="rect">
            <a:avLst/>
          </a:prstGeom>
        </p:spPr>
        <p:txBody>
          <a:bodyPr anchor="b">
            <a:noAutofit/>
          </a:bodyPr>
          <a:lstStyle>
            <a:lvl1pPr>
              <a:defRPr sz="3600" b="0" i="0">
                <a:latin typeface="+mj-lt"/>
                <a:ea typeface="Helvetica Neue" panose="02000503000000020004" pitchFamily="2" charset="0"/>
                <a:cs typeface="Arial" panose="020B0604020202020204" pitchFamily="34" charset="0"/>
              </a:defRPr>
            </a:lvl1pPr>
          </a:lstStyle>
          <a:p>
            <a:r>
              <a:rPr lang="en-US"/>
              <a:t>Slide Title Here</a:t>
            </a:r>
          </a:p>
        </p:txBody>
      </p:sp>
      <p:sp>
        <p:nvSpPr>
          <p:cNvPr id="12" name="Text Placeholder 3"/>
          <p:cNvSpPr>
            <a:spLocks noGrp="1"/>
          </p:cNvSpPr>
          <p:nvPr>
            <p:ph type="body" sz="quarter" idx="15" hasCustomPrompt="1"/>
          </p:nvPr>
        </p:nvSpPr>
        <p:spPr>
          <a:xfrm>
            <a:off x="457202" y="695741"/>
            <a:ext cx="8169964" cy="334897"/>
          </a:xfrm>
          <a:prstGeom prst="rect">
            <a:avLst/>
          </a:prstGeom>
        </p:spPr>
        <p:txBody>
          <a:bodyPr>
            <a:noAutofit/>
          </a:bodyPr>
          <a:lstStyle>
            <a:lvl1pPr marL="0" indent="0">
              <a:lnSpc>
                <a:spcPct val="100000"/>
              </a:lnSpc>
              <a:buNone/>
              <a:defRPr sz="1800" b="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a:p>
        </p:txBody>
      </p:sp>
      <p:sp>
        <p:nvSpPr>
          <p:cNvPr id="10" name="Footer Placeholder 9"/>
          <p:cNvSpPr>
            <a:spLocks noGrp="1"/>
          </p:cNvSpPr>
          <p:nvPr>
            <p:ph type="ftr" sz="quarter" idx="12"/>
          </p:nvPr>
        </p:nvSpPr>
        <p:spPr/>
        <p:txBody>
          <a:bodyPr/>
          <a:lstStyle>
            <a:lvl1pPr>
              <a:defRPr b="0" i="0"/>
            </a:lvl1pPr>
          </a:lstStyle>
          <a:p>
            <a:r>
              <a:rPr lang="en-US"/>
              <a:t>Presentation Title</a:t>
            </a:r>
          </a:p>
        </p:txBody>
      </p:sp>
      <p:sp>
        <p:nvSpPr>
          <p:cNvPr id="4" name="Content Placeholder 3">
            <a:extLst>
              <a:ext uri="{FF2B5EF4-FFF2-40B4-BE49-F238E27FC236}">
                <a16:creationId xmlns:a16="http://schemas.microsoft.com/office/drawing/2014/main" id="{1DCBF01F-7673-532D-8730-96DC87F2FA31}"/>
              </a:ext>
            </a:extLst>
          </p:cNvPr>
          <p:cNvSpPr>
            <a:spLocks noGrp="1"/>
          </p:cNvSpPr>
          <p:nvPr>
            <p:ph sz="quarter" idx="22" hasCustomPrompt="1"/>
          </p:nvPr>
        </p:nvSpPr>
        <p:spPr>
          <a:xfrm>
            <a:off x="457200" y="1420813"/>
            <a:ext cx="3819525" cy="2852736"/>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6BCAA478-F3C4-8C4C-6F26-2F31EF2D8447}"/>
              </a:ext>
            </a:extLst>
          </p:cNvPr>
          <p:cNvSpPr>
            <a:spLocks noGrp="1"/>
          </p:cNvSpPr>
          <p:nvPr>
            <p:ph sz="quarter" idx="23" hasCustomPrompt="1"/>
          </p:nvPr>
        </p:nvSpPr>
        <p:spPr>
          <a:xfrm>
            <a:off x="4778375" y="1420813"/>
            <a:ext cx="3848100" cy="2852736"/>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88187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ullet Slide - White">
    <p:bg>
      <p:bgRef idx="1001">
        <a:schemeClr val="bg1"/>
      </p:bgRef>
    </p:bg>
    <p:spTree>
      <p:nvGrpSpPr>
        <p:cNvPr id="1" name=""/>
        <p:cNvGrpSpPr/>
        <p:nvPr/>
      </p:nvGrpSpPr>
      <p:grpSpPr>
        <a:xfrm>
          <a:off x="0" y="0"/>
          <a:ext cx="0" cy="0"/>
          <a:chOff x="0" y="0"/>
          <a:chExt cx="0" cy="0"/>
        </a:xfrm>
      </p:grpSpPr>
      <p:sp>
        <p:nvSpPr>
          <p:cNvPr id="7" name="Title 15"/>
          <p:cNvSpPr>
            <a:spLocks noGrp="1"/>
          </p:cNvSpPr>
          <p:nvPr>
            <p:ph type="title" hasCustomPrompt="1"/>
          </p:nvPr>
        </p:nvSpPr>
        <p:spPr>
          <a:xfrm>
            <a:off x="453585" y="318751"/>
            <a:ext cx="8173580" cy="458587"/>
          </a:xfrm>
          <a:prstGeom prst="rect">
            <a:avLst/>
          </a:prstGeom>
        </p:spPr>
        <p:txBody>
          <a:bodyPr anchor="b">
            <a:noAutofit/>
          </a:bodyPr>
          <a:lstStyle>
            <a:lvl1pPr>
              <a:defRPr sz="3600" b="0" i="0">
                <a:latin typeface="+mj-lt"/>
                <a:ea typeface="Helvetica Neue" panose="02000503000000020004" pitchFamily="2" charset="0"/>
                <a:cs typeface="Arial" panose="020B0604020202020204" pitchFamily="34" charset="0"/>
              </a:defRPr>
            </a:lvl1pPr>
          </a:lstStyle>
          <a:p>
            <a:r>
              <a:rPr lang="en-US"/>
              <a:t>Slide Title Here</a:t>
            </a:r>
          </a:p>
        </p:txBody>
      </p:sp>
      <p:sp>
        <p:nvSpPr>
          <p:cNvPr id="9" name="Text Placeholder 3"/>
          <p:cNvSpPr>
            <a:spLocks noGrp="1"/>
          </p:cNvSpPr>
          <p:nvPr>
            <p:ph type="body" sz="quarter" idx="15" hasCustomPrompt="1"/>
          </p:nvPr>
        </p:nvSpPr>
        <p:spPr>
          <a:xfrm>
            <a:off x="457202" y="695741"/>
            <a:ext cx="8169964" cy="334897"/>
          </a:xfrm>
          <a:prstGeom prst="rect">
            <a:avLst/>
          </a:prstGeom>
        </p:spPr>
        <p:txBody>
          <a:bodyPr>
            <a:noAutofit/>
          </a:bodyPr>
          <a:lstStyle>
            <a:lvl1pPr marL="0" indent="0">
              <a:lnSpc>
                <a:spcPct val="100000"/>
              </a:lnSpc>
              <a:buNone/>
              <a:defRPr sz="1800" b="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a:p>
        </p:txBody>
      </p:sp>
      <p:sp>
        <p:nvSpPr>
          <p:cNvPr id="10" name="Footer Placeholder 9"/>
          <p:cNvSpPr>
            <a:spLocks noGrp="1"/>
          </p:cNvSpPr>
          <p:nvPr>
            <p:ph type="ftr" sz="quarter" idx="12"/>
          </p:nvPr>
        </p:nvSpPr>
        <p:spPr/>
        <p:txBody>
          <a:bodyPr/>
          <a:lstStyle>
            <a:lvl1pPr>
              <a:defRPr b="0" i="0"/>
            </a:lvl1pPr>
          </a:lstStyle>
          <a:p>
            <a:r>
              <a:rPr lang="en-US"/>
              <a:t>Presentation Title</a:t>
            </a:r>
          </a:p>
        </p:txBody>
      </p:sp>
      <p:sp>
        <p:nvSpPr>
          <p:cNvPr id="4" name="Content Placeholder 3">
            <a:extLst>
              <a:ext uri="{FF2B5EF4-FFF2-40B4-BE49-F238E27FC236}">
                <a16:creationId xmlns:a16="http://schemas.microsoft.com/office/drawing/2014/main" id="{00986DB7-E731-E92F-3F8D-6C4577BCE0CB}"/>
              </a:ext>
            </a:extLst>
          </p:cNvPr>
          <p:cNvSpPr>
            <a:spLocks noGrp="1"/>
          </p:cNvSpPr>
          <p:nvPr>
            <p:ph sz="quarter" idx="17"/>
          </p:nvPr>
        </p:nvSpPr>
        <p:spPr>
          <a:xfrm>
            <a:off x="454025" y="1427163"/>
            <a:ext cx="8169964" cy="2967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365824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vl1pPr>
          </a:lstStyle>
          <a:p>
            <a:r>
              <a:rPr lang="en-US"/>
              <a:t>Presentation Title</a:t>
            </a:r>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a:p>
        </p:txBody>
      </p:sp>
      <p:sp>
        <p:nvSpPr>
          <p:cNvPr id="6" name="Chart Placeholder 2"/>
          <p:cNvSpPr>
            <a:spLocks noGrp="1"/>
          </p:cNvSpPr>
          <p:nvPr>
            <p:ph type="chart" sz="quarter" idx="14"/>
          </p:nvPr>
        </p:nvSpPr>
        <p:spPr>
          <a:xfrm>
            <a:off x="268359" y="352446"/>
            <a:ext cx="8587407" cy="3972812"/>
          </a:xfrm>
          <a:prstGeom prst="rect">
            <a:avLst/>
          </a:prstGeom>
        </p:spPr>
        <p:txBody>
          <a:bodyPr>
            <a:normAutofit/>
          </a:bodyPr>
          <a:lstStyle>
            <a:lvl1pPr marL="0" indent="0">
              <a:buNone/>
              <a:defRPr b="0" i="0"/>
            </a:lvl1pPr>
          </a:lstStyle>
          <a:p>
            <a:r>
              <a:rPr lang="en-US"/>
              <a:t>Click icon to add chart</a:t>
            </a:r>
          </a:p>
        </p:txBody>
      </p:sp>
    </p:spTree>
    <p:extLst>
      <p:ext uri="{BB962C8B-B14F-4D97-AF65-F5344CB8AC3E}">
        <p14:creationId xmlns:p14="http://schemas.microsoft.com/office/powerpoint/2010/main" val="122090365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1" name="Title 15"/>
          <p:cNvSpPr>
            <a:spLocks noGrp="1"/>
          </p:cNvSpPr>
          <p:nvPr>
            <p:ph type="title" hasCustomPrompt="1"/>
          </p:nvPr>
        </p:nvSpPr>
        <p:spPr>
          <a:xfrm>
            <a:off x="453585" y="318751"/>
            <a:ext cx="8173580" cy="458587"/>
          </a:xfrm>
          <a:prstGeom prst="rect">
            <a:avLst/>
          </a:prstGeom>
        </p:spPr>
        <p:txBody>
          <a:bodyPr anchor="b">
            <a:noAutofit/>
          </a:bodyPr>
          <a:lstStyle>
            <a:lvl1pPr>
              <a:defRPr sz="3600" b="0" i="0">
                <a:latin typeface="+mj-lt"/>
                <a:ea typeface="Helvetica Neue" panose="02000503000000020004" pitchFamily="2" charset="0"/>
                <a:cs typeface="Arial" panose="020B0604020202020204" pitchFamily="34" charset="0"/>
              </a:defRPr>
            </a:lvl1pPr>
          </a:lstStyle>
          <a:p>
            <a:r>
              <a:rPr lang="en-US"/>
              <a:t>Slide Title Here</a:t>
            </a:r>
          </a:p>
        </p:txBody>
      </p:sp>
      <p:sp>
        <p:nvSpPr>
          <p:cNvPr id="12" name="Text Placeholder 3"/>
          <p:cNvSpPr>
            <a:spLocks noGrp="1"/>
          </p:cNvSpPr>
          <p:nvPr>
            <p:ph type="body" sz="quarter" idx="15" hasCustomPrompt="1"/>
          </p:nvPr>
        </p:nvSpPr>
        <p:spPr>
          <a:xfrm>
            <a:off x="457202" y="695741"/>
            <a:ext cx="8169964" cy="334897"/>
          </a:xfrm>
          <a:prstGeom prst="rect">
            <a:avLst/>
          </a:prstGeom>
        </p:spPr>
        <p:txBody>
          <a:bodyPr>
            <a:noAutofit/>
          </a:bodyPr>
          <a:lstStyle>
            <a:lvl1pPr marL="0" indent="0">
              <a:lnSpc>
                <a:spcPct val="100000"/>
              </a:lnSpc>
              <a:buNone/>
              <a:defRPr sz="1800" b="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a:p>
        </p:txBody>
      </p:sp>
      <p:sp>
        <p:nvSpPr>
          <p:cNvPr id="10" name="Footer Placeholder 9"/>
          <p:cNvSpPr>
            <a:spLocks noGrp="1"/>
          </p:cNvSpPr>
          <p:nvPr>
            <p:ph type="ftr" sz="quarter" idx="12"/>
          </p:nvPr>
        </p:nvSpPr>
        <p:spPr/>
        <p:txBody>
          <a:bodyPr/>
          <a:lstStyle>
            <a:lvl1pPr>
              <a:defRPr b="0" i="0"/>
            </a:lvl1pPr>
          </a:lstStyle>
          <a:p>
            <a:r>
              <a:rPr lang="en-US"/>
              <a:t>Presentation Title</a:t>
            </a:r>
          </a:p>
        </p:txBody>
      </p:sp>
      <p:sp>
        <p:nvSpPr>
          <p:cNvPr id="4" name="Content Placeholder 3">
            <a:extLst>
              <a:ext uri="{FF2B5EF4-FFF2-40B4-BE49-F238E27FC236}">
                <a16:creationId xmlns:a16="http://schemas.microsoft.com/office/drawing/2014/main" id="{83A87F7E-2E45-F96B-3184-BEB6F1FC9360}"/>
              </a:ext>
            </a:extLst>
          </p:cNvPr>
          <p:cNvSpPr>
            <a:spLocks noGrp="1"/>
          </p:cNvSpPr>
          <p:nvPr>
            <p:ph sz="quarter" idx="22" hasCustomPrompt="1"/>
          </p:nvPr>
        </p:nvSpPr>
        <p:spPr>
          <a:xfrm>
            <a:off x="454025" y="1420813"/>
            <a:ext cx="3829050" cy="2853013"/>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E6D17DC8-F3FD-A968-FAE1-EBE49B80B5BB}"/>
              </a:ext>
            </a:extLst>
          </p:cNvPr>
          <p:cNvSpPr>
            <a:spLocks noGrp="1"/>
          </p:cNvSpPr>
          <p:nvPr>
            <p:ph sz="quarter" idx="23" hasCustomPrompt="1"/>
          </p:nvPr>
        </p:nvSpPr>
        <p:spPr>
          <a:xfrm>
            <a:off x="4791075" y="1420813"/>
            <a:ext cx="3832225" cy="2853013"/>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792787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37601" y="1431236"/>
            <a:ext cx="8229323" cy="2107096"/>
          </a:xfrm>
          <a:prstGeom prst="rect">
            <a:avLst/>
          </a:prstGeom>
        </p:spPr>
        <p:txBody>
          <a:bodyPr anchor="ctr" anchorCtr="0">
            <a:normAutofit/>
          </a:bodyPr>
          <a:lstStyle>
            <a:lvl1pPr marL="0" indent="0">
              <a:lnSpc>
                <a:spcPct val="100000"/>
              </a:lnSpc>
              <a:buNone/>
              <a:defRPr sz="2800" b="0" i="0" baseline="0">
                <a:latin typeface="+mn-lt"/>
                <a:ea typeface="Helvetica Neue" panose="02000503000000020004" pitchFamily="2" charset="0"/>
                <a:cs typeface="Arial" panose="020B0604020202020204" pitchFamily="34" charset="0"/>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a:t>This page is an option should you wish to utilize a quote as a stand-alone slide within your presentation. The rest is </a:t>
            </a:r>
            <a:r>
              <a:rPr lang="en-US" err="1"/>
              <a:t>lorem</a:t>
            </a:r>
            <a:r>
              <a:rPr lang="en-US"/>
              <a:t> </a:t>
            </a:r>
            <a:r>
              <a:rPr lang="en-US" err="1"/>
              <a:t>ipsum</a:t>
            </a:r>
            <a:r>
              <a:rPr lang="en-US"/>
              <a:t>. </a:t>
            </a:r>
            <a:r>
              <a:rPr lang="en-US" err="1"/>
              <a:t>Ut</a:t>
            </a:r>
            <a:r>
              <a:rPr lang="en-US"/>
              <a:t> </a:t>
            </a:r>
            <a:r>
              <a:rPr lang="en-US" err="1"/>
              <a:t>enim</a:t>
            </a:r>
            <a:r>
              <a:rPr lang="en-US"/>
              <a:t> ad minim </a:t>
            </a:r>
            <a:r>
              <a:rPr lang="en-US" err="1"/>
              <a:t>quis</a:t>
            </a:r>
            <a:r>
              <a:rPr lang="en-US"/>
              <a:t> </a:t>
            </a:r>
            <a:r>
              <a:rPr lang="en-US" err="1"/>
              <a:t>nostrud</a:t>
            </a:r>
            <a:r>
              <a:rPr lang="en-US"/>
              <a:t>.</a:t>
            </a:r>
          </a:p>
        </p:txBody>
      </p:sp>
      <p:sp>
        <p:nvSpPr>
          <p:cNvPr id="13" name="Rectangle 12">
            <a:extLst>
              <a:ext uri="{C183D7F6-B498-43B3-948B-1728B52AA6E4}">
                <adec:decorative xmlns:adec="http://schemas.microsoft.com/office/drawing/2017/decorative" val="1"/>
              </a:ext>
            </a:extLst>
          </p:cNvPr>
          <p:cNvSpPr/>
          <p:nvPr userDrawn="1"/>
        </p:nvSpPr>
        <p:spPr bwMode="auto">
          <a:xfrm>
            <a:off x="437601" y="2"/>
            <a:ext cx="1073426" cy="1182754"/>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0" i="0" err="1">
              <a:solidFill>
                <a:srgbClr val="90BD31"/>
              </a:solidFill>
              <a:latin typeface="Arial" panose="020B0604020202020204" pitchFamily="34" charset="0"/>
            </a:endParaRPr>
          </a:p>
        </p:txBody>
      </p:sp>
      <p:sp>
        <p:nvSpPr>
          <p:cNvPr id="6" name="Text Placeholder 13">
            <a:extLst>
              <a:ext uri="{FF2B5EF4-FFF2-40B4-BE49-F238E27FC236}">
                <a16:creationId xmlns:a16="http://schemas.microsoft.com/office/drawing/2014/main" id="{1981A295-7865-0433-673D-BEA157C2AAB1}"/>
              </a:ext>
            </a:extLst>
          </p:cNvPr>
          <p:cNvSpPr>
            <a:spLocks noGrp="1"/>
          </p:cNvSpPr>
          <p:nvPr>
            <p:ph type="body" sz="quarter" idx="14" hasCustomPrompt="1"/>
          </p:nvPr>
        </p:nvSpPr>
        <p:spPr>
          <a:xfrm>
            <a:off x="447674" y="3696830"/>
            <a:ext cx="6513958" cy="312475"/>
          </a:xfrm>
          <a:prstGeom prst="rect">
            <a:avLst/>
          </a:prstGeom>
        </p:spPr>
        <p:txBody>
          <a:bodyPr bIns="0">
            <a:normAutofit/>
          </a:bodyPr>
          <a:lstStyle>
            <a:lvl1pPr marL="0" indent="0">
              <a:lnSpc>
                <a:spcPct val="100000"/>
              </a:lnSpc>
              <a:spcAft>
                <a:spcPts val="0"/>
              </a:spcAft>
              <a:buNone/>
              <a:defRPr sz="1800" b="0" i="0">
                <a:solidFill>
                  <a:schemeClr val="accent1"/>
                </a:solidFill>
                <a:latin typeface="+mn-lt"/>
              </a:defRPr>
            </a:lvl1pPr>
          </a:lstStyle>
          <a:p>
            <a:pPr lvl="0"/>
            <a:r>
              <a:rPr lang="en-US"/>
              <a:t>Author’s Name</a:t>
            </a:r>
          </a:p>
        </p:txBody>
      </p:sp>
      <p:sp>
        <p:nvSpPr>
          <p:cNvPr id="11" name="Text Placeholder 13"/>
          <p:cNvSpPr>
            <a:spLocks noGrp="1"/>
          </p:cNvSpPr>
          <p:nvPr>
            <p:ph type="body" sz="quarter" idx="15" hasCustomPrompt="1"/>
          </p:nvPr>
        </p:nvSpPr>
        <p:spPr>
          <a:xfrm>
            <a:off x="447674" y="4009305"/>
            <a:ext cx="6513958" cy="591048"/>
          </a:xfrm>
          <a:prstGeom prst="rect">
            <a:avLst/>
          </a:prstGeom>
        </p:spPr>
        <p:txBody>
          <a:bodyPr>
            <a:normAutofit/>
          </a:bodyPr>
          <a:lstStyle>
            <a:lvl1pPr marL="0" indent="0">
              <a:lnSpc>
                <a:spcPct val="100000"/>
              </a:lnSpc>
              <a:spcAft>
                <a:spcPts val="0"/>
              </a:spcAft>
              <a:buNone/>
              <a:defRPr sz="1800" b="0" i="0" baseline="0">
                <a:solidFill>
                  <a:schemeClr val="accent1"/>
                </a:solidFill>
                <a:latin typeface="+mn-lt"/>
              </a:defRPr>
            </a:lvl1pPr>
          </a:lstStyle>
          <a:p>
            <a:pPr lvl="0"/>
            <a:r>
              <a:rPr lang="en-US"/>
              <a:t>Position Title</a:t>
            </a:r>
          </a:p>
        </p:txBody>
      </p:sp>
      <p:sp>
        <p:nvSpPr>
          <p:cNvPr id="2" name="Graphic 2">
            <a:extLst>
              <a:ext uri="{FF2B5EF4-FFF2-40B4-BE49-F238E27FC236}">
                <a16:creationId xmlns:a16="http://schemas.microsoft.com/office/drawing/2014/main" id="{732A4A71-CE9E-228E-C500-EF7795DBF806}"/>
              </a:ext>
              <a:ext uri="{C183D7F6-B498-43B3-948B-1728B52AA6E4}">
                <adec:decorative xmlns:adec="http://schemas.microsoft.com/office/drawing/2017/decorative" val="1"/>
              </a:ext>
            </a:extLst>
          </p:cNvPr>
          <p:cNvSpPr/>
          <p:nvPr userDrawn="1"/>
        </p:nvSpPr>
        <p:spPr>
          <a:xfrm>
            <a:off x="736971" y="416634"/>
            <a:ext cx="474686" cy="439140"/>
          </a:xfrm>
          <a:custGeom>
            <a:avLst/>
            <a:gdLst>
              <a:gd name="csX0" fmla="*/ 475655 w 1279921"/>
              <a:gd name="csY0" fmla="*/ 668536 h 1184076"/>
              <a:gd name="csX1" fmla="*/ 475655 w 1279921"/>
              <a:gd name="csY1" fmla="*/ 1184077 h 1184076"/>
              <a:gd name="csX2" fmla="*/ 0 w 1279921"/>
              <a:gd name="csY2" fmla="*/ 1184077 h 1184076"/>
              <a:gd name="csX3" fmla="*/ 0 w 1279921"/>
              <a:gd name="csY3" fmla="*/ 776883 h 1184076"/>
              <a:gd name="csX4" fmla="*/ 79177 w 1279921"/>
              <a:gd name="csY4" fmla="*/ 298252 h 1184076"/>
              <a:gd name="csX5" fmla="*/ 407194 w 1279921"/>
              <a:gd name="csY5" fmla="*/ 0 h 1184076"/>
              <a:gd name="csX6" fmla="*/ 515541 w 1279921"/>
              <a:gd name="csY6" fmla="*/ 172641 h 1184076"/>
              <a:gd name="csX7" fmla="*/ 315516 w 1279921"/>
              <a:gd name="csY7" fmla="*/ 341709 h 1184076"/>
              <a:gd name="csX8" fmla="*/ 244078 w 1279921"/>
              <a:gd name="csY8" fmla="*/ 668536 h 1184076"/>
              <a:gd name="csX9" fmla="*/ 476250 w 1279921"/>
              <a:gd name="csY9" fmla="*/ 668536 h 1184076"/>
              <a:gd name="csX10" fmla="*/ 1240631 w 1279921"/>
              <a:gd name="csY10" fmla="*/ 668536 h 1184076"/>
              <a:gd name="csX11" fmla="*/ 1240631 w 1279921"/>
              <a:gd name="csY11" fmla="*/ 1184077 h 1184076"/>
              <a:gd name="csX12" fmla="*/ 764381 w 1279921"/>
              <a:gd name="csY12" fmla="*/ 1184077 h 1184076"/>
              <a:gd name="csX13" fmla="*/ 764381 w 1279921"/>
              <a:gd name="csY13" fmla="*/ 776883 h 1184076"/>
              <a:gd name="csX14" fmla="*/ 843558 w 1279921"/>
              <a:gd name="csY14" fmla="*/ 298252 h 1184076"/>
              <a:gd name="csX15" fmla="*/ 1171575 w 1279921"/>
              <a:gd name="csY15" fmla="*/ 0 h 1184076"/>
              <a:gd name="csX16" fmla="*/ 1279922 w 1279921"/>
              <a:gd name="csY16" fmla="*/ 172641 h 1184076"/>
              <a:gd name="csX17" fmla="*/ 1079897 w 1279921"/>
              <a:gd name="csY17" fmla="*/ 341709 h 1184076"/>
              <a:gd name="csX18" fmla="*/ 1008459 w 1279921"/>
              <a:gd name="csY18" fmla="*/ 668536 h 1184076"/>
              <a:gd name="csX19" fmla="*/ 1240631 w 1279921"/>
              <a:gd name="csY19" fmla="*/ 668536 h 11840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1279921" h="1184076">
                <a:moveTo>
                  <a:pt x="475655" y="668536"/>
                </a:moveTo>
                <a:lnTo>
                  <a:pt x="475655" y="1184077"/>
                </a:lnTo>
                <a:lnTo>
                  <a:pt x="0" y="1184077"/>
                </a:lnTo>
                <a:lnTo>
                  <a:pt x="0" y="776883"/>
                </a:lnTo>
                <a:cubicBezTo>
                  <a:pt x="0" y="556617"/>
                  <a:pt x="26194" y="397073"/>
                  <a:pt x="79177" y="298252"/>
                </a:cubicBezTo>
                <a:cubicBezTo>
                  <a:pt x="148233" y="166688"/>
                  <a:pt x="257770" y="67270"/>
                  <a:pt x="407194" y="0"/>
                </a:cubicBezTo>
                <a:lnTo>
                  <a:pt x="515541" y="172641"/>
                </a:lnTo>
                <a:cubicBezTo>
                  <a:pt x="425053" y="210741"/>
                  <a:pt x="358378" y="266700"/>
                  <a:pt x="315516" y="341709"/>
                </a:cubicBezTo>
                <a:cubicBezTo>
                  <a:pt x="272653" y="416719"/>
                  <a:pt x="248841" y="525661"/>
                  <a:pt x="244078" y="668536"/>
                </a:cubicBezTo>
                <a:lnTo>
                  <a:pt x="476250" y="668536"/>
                </a:lnTo>
                <a:close/>
                <a:moveTo>
                  <a:pt x="1240631" y="668536"/>
                </a:moveTo>
                <a:lnTo>
                  <a:pt x="1240631" y="1184077"/>
                </a:lnTo>
                <a:lnTo>
                  <a:pt x="764381" y="1184077"/>
                </a:lnTo>
                <a:lnTo>
                  <a:pt x="764381" y="776883"/>
                </a:lnTo>
                <a:cubicBezTo>
                  <a:pt x="764381" y="556617"/>
                  <a:pt x="790575" y="397073"/>
                  <a:pt x="843558" y="298252"/>
                </a:cubicBezTo>
                <a:cubicBezTo>
                  <a:pt x="912614" y="166688"/>
                  <a:pt x="1022152" y="67270"/>
                  <a:pt x="1171575" y="0"/>
                </a:cubicBezTo>
                <a:lnTo>
                  <a:pt x="1279922" y="172641"/>
                </a:lnTo>
                <a:cubicBezTo>
                  <a:pt x="1189434" y="210741"/>
                  <a:pt x="1122759" y="266700"/>
                  <a:pt x="1079897" y="341709"/>
                </a:cubicBezTo>
                <a:cubicBezTo>
                  <a:pt x="1037034" y="416719"/>
                  <a:pt x="1013222" y="525661"/>
                  <a:pt x="1008459" y="668536"/>
                </a:cubicBezTo>
                <a:lnTo>
                  <a:pt x="1240631" y="668536"/>
                </a:lnTo>
                <a:close/>
              </a:path>
            </a:pathLst>
          </a:custGeom>
          <a:solidFill>
            <a:schemeClr val="bg1"/>
          </a:solidFill>
          <a:ln w="5953" cap="flat">
            <a:noFill/>
            <a:prstDash val="solid"/>
            <a:miter/>
          </a:ln>
        </p:spPr>
        <p:txBody>
          <a:bodyPr/>
          <a:lstStyle/>
          <a:p>
            <a:endParaRPr lang="en-US"/>
          </a:p>
        </p:txBody>
      </p:sp>
      <p:sp>
        <p:nvSpPr>
          <p:cNvPr id="5" name="Slide Number Placeholder 4"/>
          <p:cNvSpPr>
            <a:spLocks noGrp="1"/>
          </p:cNvSpPr>
          <p:nvPr>
            <p:ph type="sldNum" sz="quarter" idx="12"/>
          </p:nvPr>
        </p:nvSpPr>
        <p:spPr/>
        <p:txBody>
          <a:bodyPr/>
          <a:lstStyle>
            <a:lvl1pPr>
              <a:defRPr b="0" i="0"/>
            </a:lvl1pPr>
          </a:lstStyle>
          <a:p>
            <a:fld id="{7BCC8D0D-EAEC-449D-9161-023DFF90F2E2}" type="slidenum">
              <a:rPr lang="en-US" smtClean="0"/>
              <a:pPr/>
              <a:t>‹#›</a:t>
            </a:fld>
            <a:endParaRPr lang="en-US"/>
          </a:p>
        </p:txBody>
      </p:sp>
      <p:sp>
        <p:nvSpPr>
          <p:cNvPr id="4" name="Footer Placeholder 3"/>
          <p:cNvSpPr>
            <a:spLocks noGrp="1"/>
          </p:cNvSpPr>
          <p:nvPr>
            <p:ph type="ftr" sz="quarter" idx="11"/>
          </p:nvPr>
        </p:nvSpPr>
        <p:spPr/>
        <p:txBody>
          <a:bodyPr/>
          <a:lstStyle>
            <a:lvl1pPr>
              <a:defRPr b="0" i="0"/>
            </a:lvl1pPr>
          </a:lstStyle>
          <a:p>
            <a:r>
              <a:rPr lang="en-US"/>
              <a:t>Presentation Title</a:t>
            </a:r>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37601" y="1431236"/>
            <a:ext cx="8229323" cy="2107096"/>
          </a:xfrm>
          <a:prstGeom prst="rect">
            <a:avLst/>
          </a:prstGeom>
        </p:spPr>
        <p:txBody>
          <a:bodyPr anchor="ctr" anchorCtr="0">
            <a:normAutofit/>
          </a:bodyPr>
          <a:lstStyle>
            <a:lvl1pPr marL="0" indent="0">
              <a:lnSpc>
                <a:spcPct val="100000"/>
              </a:lnSpc>
              <a:buNone/>
              <a:defRPr sz="2800" b="0" i="0" baseline="0">
                <a:latin typeface="+mn-lt"/>
                <a:ea typeface="Helvetica Neue" panose="02000503000000020004" pitchFamily="2" charset="0"/>
                <a:cs typeface="Arial" panose="020B0604020202020204" pitchFamily="34" charset="0"/>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a:t>This page is an option should you wish to utilize a quote as a stand-alone slide within your presentation. The rest is </a:t>
            </a:r>
            <a:r>
              <a:rPr lang="en-US" err="1"/>
              <a:t>lorem</a:t>
            </a:r>
            <a:r>
              <a:rPr lang="en-US"/>
              <a:t> </a:t>
            </a:r>
            <a:r>
              <a:rPr lang="en-US" err="1"/>
              <a:t>ipsum</a:t>
            </a:r>
            <a:r>
              <a:rPr lang="en-US"/>
              <a:t>. </a:t>
            </a:r>
            <a:r>
              <a:rPr lang="en-US" err="1"/>
              <a:t>Ut</a:t>
            </a:r>
            <a:r>
              <a:rPr lang="en-US"/>
              <a:t> </a:t>
            </a:r>
            <a:r>
              <a:rPr lang="en-US" err="1"/>
              <a:t>enim</a:t>
            </a:r>
            <a:r>
              <a:rPr lang="en-US"/>
              <a:t> ad minim </a:t>
            </a:r>
            <a:r>
              <a:rPr lang="en-US" err="1"/>
              <a:t>quis</a:t>
            </a:r>
            <a:r>
              <a:rPr lang="en-US"/>
              <a:t> </a:t>
            </a:r>
            <a:r>
              <a:rPr lang="en-US" err="1"/>
              <a:t>nostrud</a:t>
            </a:r>
            <a:r>
              <a:rPr lang="en-US"/>
              <a:t>.</a:t>
            </a:r>
          </a:p>
        </p:txBody>
      </p:sp>
      <p:sp>
        <p:nvSpPr>
          <p:cNvPr id="13" name="Rectangle 12">
            <a:extLst>
              <a:ext uri="{C183D7F6-B498-43B3-948B-1728B52AA6E4}">
                <adec:decorative xmlns:adec="http://schemas.microsoft.com/office/drawing/2017/decorative" val="1"/>
              </a:ext>
            </a:extLst>
          </p:cNvPr>
          <p:cNvSpPr/>
          <p:nvPr userDrawn="1"/>
        </p:nvSpPr>
        <p:spPr bwMode="auto">
          <a:xfrm>
            <a:off x="437601" y="2"/>
            <a:ext cx="1073426" cy="1182754"/>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0" i="0" err="1">
              <a:solidFill>
                <a:srgbClr val="90BD31"/>
              </a:solidFill>
              <a:latin typeface="Arial" panose="020B0604020202020204" pitchFamily="34" charset="0"/>
            </a:endParaRPr>
          </a:p>
        </p:txBody>
      </p:sp>
      <p:sp>
        <p:nvSpPr>
          <p:cNvPr id="11" name="Text Placeholder 13"/>
          <p:cNvSpPr>
            <a:spLocks noGrp="1"/>
          </p:cNvSpPr>
          <p:nvPr>
            <p:ph type="body" sz="quarter" idx="15" hasCustomPrompt="1"/>
          </p:nvPr>
        </p:nvSpPr>
        <p:spPr>
          <a:xfrm>
            <a:off x="447674" y="4009305"/>
            <a:ext cx="6513958" cy="598137"/>
          </a:xfrm>
          <a:prstGeom prst="rect">
            <a:avLst/>
          </a:prstGeom>
        </p:spPr>
        <p:txBody>
          <a:bodyPr>
            <a:normAutofit/>
          </a:bodyPr>
          <a:lstStyle>
            <a:lvl1pPr marL="0" indent="0">
              <a:lnSpc>
                <a:spcPct val="100000"/>
              </a:lnSpc>
              <a:spcAft>
                <a:spcPts val="0"/>
              </a:spcAft>
              <a:buNone/>
              <a:defRPr sz="1800" b="0" i="0" baseline="0">
                <a:solidFill>
                  <a:schemeClr val="accent2"/>
                </a:solidFill>
                <a:latin typeface="+mn-lt"/>
              </a:defRPr>
            </a:lvl1pPr>
          </a:lstStyle>
          <a:p>
            <a:pPr lvl="0"/>
            <a:r>
              <a:rPr lang="en-US"/>
              <a:t>Position Title</a:t>
            </a:r>
          </a:p>
        </p:txBody>
      </p:sp>
      <p:sp>
        <p:nvSpPr>
          <p:cNvPr id="2" name="Graphic 2">
            <a:extLst>
              <a:ext uri="{FF2B5EF4-FFF2-40B4-BE49-F238E27FC236}">
                <a16:creationId xmlns:a16="http://schemas.microsoft.com/office/drawing/2014/main" id="{26542EAA-6E33-9631-FACB-7AAC133D8131}"/>
              </a:ext>
              <a:ext uri="{C183D7F6-B498-43B3-948B-1728B52AA6E4}">
                <adec:decorative xmlns:adec="http://schemas.microsoft.com/office/drawing/2017/decorative" val="1"/>
              </a:ext>
            </a:extLst>
          </p:cNvPr>
          <p:cNvSpPr/>
          <p:nvPr userDrawn="1"/>
        </p:nvSpPr>
        <p:spPr>
          <a:xfrm>
            <a:off x="736971" y="416634"/>
            <a:ext cx="474686" cy="439140"/>
          </a:xfrm>
          <a:custGeom>
            <a:avLst/>
            <a:gdLst>
              <a:gd name="csX0" fmla="*/ 475655 w 1279921"/>
              <a:gd name="csY0" fmla="*/ 668536 h 1184076"/>
              <a:gd name="csX1" fmla="*/ 475655 w 1279921"/>
              <a:gd name="csY1" fmla="*/ 1184077 h 1184076"/>
              <a:gd name="csX2" fmla="*/ 0 w 1279921"/>
              <a:gd name="csY2" fmla="*/ 1184077 h 1184076"/>
              <a:gd name="csX3" fmla="*/ 0 w 1279921"/>
              <a:gd name="csY3" fmla="*/ 776883 h 1184076"/>
              <a:gd name="csX4" fmla="*/ 79177 w 1279921"/>
              <a:gd name="csY4" fmla="*/ 298252 h 1184076"/>
              <a:gd name="csX5" fmla="*/ 407194 w 1279921"/>
              <a:gd name="csY5" fmla="*/ 0 h 1184076"/>
              <a:gd name="csX6" fmla="*/ 515541 w 1279921"/>
              <a:gd name="csY6" fmla="*/ 172641 h 1184076"/>
              <a:gd name="csX7" fmla="*/ 315516 w 1279921"/>
              <a:gd name="csY7" fmla="*/ 341709 h 1184076"/>
              <a:gd name="csX8" fmla="*/ 244078 w 1279921"/>
              <a:gd name="csY8" fmla="*/ 668536 h 1184076"/>
              <a:gd name="csX9" fmla="*/ 476250 w 1279921"/>
              <a:gd name="csY9" fmla="*/ 668536 h 1184076"/>
              <a:gd name="csX10" fmla="*/ 1240631 w 1279921"/>
              <a:gd name="csY10" fmla="*/ 668536 h 1184076"/>
              <a:gd name="csX11" fmla="*/ 1240631 w 1279921"/>
              <a:gd name="csY11" fmla="*/ 1184077 h 1184076"/>
              <a:gd name="csX12" fmla="*/ 764381 w 1279921"/>
              <a:gd name="csY12" fmla="*/ 1184077 h 1184076"/>
              <a:gd name="csX13" fmla="*/ 764381 w 1279921"/>
              <a:gd name="csY13" fmla="*/ 776883 h 1184076"/>
              <a:gd name="csX14" fmla="*/ 843558 w 1279921"/>
              <a:gd name="csY14" fmla="*/ 298252 h 1184076"/>
              <a:gd name="csX15" fmla="*/ 1171575 w 1279921"/>
              <a:gd name="csY15" fmla="*/ 0 h 1184076"/>
              <a:gd name="csX16" fmla="*/ 1279922 w 1279921"/>
              <a:gd name="csY16" fmla="*/ 172641 h 1184076"/>
              <a:gd name="csX17" fmla="*/ 1079897 w 1279921"/>
              <a:gd name="csY17" fmla="*/ 341709 h 1184076"/>
              <a:gd name="csX18" fmla="*/ 1008459 w 1279921"/>
              <a:gd name="csY18" fmla="*/ 668536 h 1184076"/>
              <a:gd name="csX19" fmla="*/ 1240631 w 1279921"/>
              <a:gd name="csY19" fmla="*/ 668536 h 11840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1279921" h="1184076">
                <a:moveTo>
                  <a:pt x="475655" y="668536"/>
                </a:moveTo>
                <a:lnTo>
                  <a:pt x="475655" y="1184077"/>
                </a:lnTo>
                <a:lnTo>
                  <a:pt x="0" y="1184077"/>
                </a:lnTo>
                <a:lnTo>
                  <a:pt x="0" y="776883"/>
                </a:lnTo>
                <a:cubicBezTo>
                  <a:pt x="0" y="556617"/>
                  <a:pt x="26194" y="397073"/>
                  <a:pt x="79177" y="298252"/>
                </a:cubicBezTo>
                <a:cubicBezTo>
                  <a:pt x="148233" y="166688"/>
                  <a:pt x="257770" y="67270"/>
                  <a:pt x="407194" y="0"/>
                </a:cubicBezTo>
                <a:lnTo>
                  <a:pt x="515541" y="172641"/>
                </a:lnTo>
                <a:cubicBezTo>
                  <a:pt x="425053" y="210741"/>
                  <a:pt x="358378" y="266700"/>
                  <a:pt x="315516" y="341709"/>
                </a:cubicBezTo>
                <a:cubicBezTo>
                  <a:pt x="272653" y="416719"/>
                  <a:pt x="248841" y="525661"/>
                  <a:pt x="244078" y="668536"/>
                </a:cubicBezTo>
                <a:lnTo>
                  <a:pt x="476250" y="668536"/>
                </a:lnTo>
                <a:close/>
                <a:moveTo>
                  <a:pt x="1240631" y="668536"/>
                </a:moveTo>
                <a:lnTo>
                  <a:pt x="1240631" y="1184077"/>
                </a:lnTo>
                <a:lnTo>
                  <a:pt x="764381" y="1184077"/>
                </a:lnTo>
                <a:lnTo>
                  <a:pt x="764381" y="776883"/>
                </a:lnTo>
                <a:cubicBezTo>
                  <a:pt x="764381" y="556617"/>
                  <a:pt x="790575" y="397073"/>
                  <a:pt x="843558" y="298252"/>
                </a:cubicBezTo>
                <a:cubicBezTo>
                  <a:pt x="912614" y="166688"/>
                  <a:pt x="1022152" y="67270"/>
                  <a:pt x="1171575" y="0"/>
                </a:cubicBezTo>
                <a:lnTo>
                  <a:pt x="1279922" y="172641"/>
                </a:lnTo>
                <a:cubicBezTo>
                  <a:pt x="1189434" y="210741"/>
                  <a:pt x="1122759" y="266700"/>
                  <a:pt x="1079897" y="341709"/>
                </a:cubicBezTo>
                <a:cubicBezTo>
                  <a:pt x="1037034" y="416719"/>
                  <a:pt x="1013222" y="525661"/>
                  <a:pt x="1008459" y="668536"/>
                </a:cubicBezTo>
                <a:lnTo>
                  <a:pt x="1240631" y="668536"/>
                </a:lnTo>
                <a:close/>
              </a:path>
            </a:pathLst>
          </a:custGeom>
          <a:solidFill>
            <a:schemeClr val="bg1"/>
          </a:solidFill>
          <a:ln w="5953" cap="flat">
            <a:noFill/>
            <a:prstDash val="solid"/>
            <a:miter/>
          </a:ln>
        </p:spPr>
        <p:txBody>
          <a:bodyPr/>
          <a:lstStyle/>
          <a:p>
            <a:endParaRPr lang="en-US"/>
          </a:p>
        </p:txBody>
      </p:sp>
      <p:sp>
        <p:nvSpPr>
          <p:cNvPr id="5" name="Slide Number Placeholder 4"/>
          <p:cNvSpPr>
            <a:spLocks noGrp="1"/>
          </p:cNvSpPr>
          <p:nvPr>
            <p:ph type="sldNum" sz="quarter" idx="12"/>
          </p:nvPr>
        </p:nvSpPr>
        <p:spPr/>
        <p:txBody>
          <a:bodyPr/>
          <a:lstStyle>
            <a:lvl1pPr>
              <a:defRPr b="0" i="0"/>
            </a:lvl1pPr>
          </a:lstStyle>
          <a:p>
            <a:fld id="{7BCC8D0D-EAEC-449D-9161-023DFF90F2E2}" type="slidenum">
              <a:rPr lang="en-US" smtClean="0"/>
              <a:pPr/>
              <a:t>‹#›</a:t>
            </a:fld>
            <a:endParaRPr lang="en-US"/>
          </a:p>
        </p:txBody>
      </p:sp>
      <p:sp>
        <p:nvSpPr>
          <p:cNvPr id="4" name="Footer Placeholder 3"/>
          <p:cNvSpPr>
            <a:spLocks noGrp="1"/>
          </p:cNvSpPr>
          <p:nvPr>
            <p:ph type="ftr" sz="quarter" idx="11"/>
          </p:nvPr>
        </p:nvSpPr>
        <p:spPr/>
        <p:txBody>
          <a:bodyPr/>
          <a:lstStyle>
            <a:lvl1pPr>
              <a:defRPr b="0" i="0"/>
            </a:lvl1pPr>
          </a:lstStyle>
          <a:p>
            <a:r>
              <a:rPr lang="en-US"/>
              <a:t>Presentation Title</a:t>
            </a:r>
          </a:p>
        </p:txBody>
      </p:sp>
      <p:sp>
        <p:nvSpPr>
          <p:cNvPr id="3" name="Text Placeholder 13">
            <a:extLst>
              <a:ext uri="{FF2B5EF4-FFF2-40B4-BE49-F238E27FC236}">
                <a16:creationId xmlns:a16="http://schemas.microsoft.com/office/drawing/2014/main" id="{3DBA204E-04A2-02B0-C7BE-5CF6CD7D260D}"/>
              </a:ext>
            </a:extLst>
          </p:cNvPr>
          <p:cNvSpPr>
            <a:spLocks noGrp="1"/>
          </p:cNvSpPr>
          <p:nvPr>
            <p:ph type="body" sz="quarter" idx="14" hasCustomPrompt="1"/>
          </p:nvPr>
        </p:nvSpPr>
        <p:spPr>
          <a:xfrm>
            <a:off x="447674" y="3696829"/>
            <a:ext cx="6513958" cy="312475"/>
          </a:xfrm>
          <a:prstGeom prst="rect">
            <a:avLst/>
          </a:prstGeom>
        </p:spPr>
        <p:txBody>
          <a:bodyPr bIns="0">
            <a:normAutofit/>
          </a:bodyPr>
          <a:lstStyle>
            <a:lvl1pPr marL="0" indent="0">
              <a:lnSpc>
                <a:spcPct val="100000"/>
              </a:lnSpc>
              <a:spcAft>
                <a:spcPts val="0"/>
              </a:spcAft>
              <a:buNone/>
              <a:defRPr sz="1800" b="0" i="0">
                <a:solidFill>
                  <a:schemeClr val="accent2"/>
                </a:solidFill>
                <a:latin typeface="+mn-lt"/>
              </a:defRPr>
            </a:lvl1pPr>
          </a:lstStyle>
          <a:p>
            <a:pPr lvl="0"/>
            <a:r>
              <a:rPr lang="en-US"/>
              <a:t>Author’s Name</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atin typeface="+mn-lt"/>
                <a:ea typeface="Helvetica Neue" panose="02000503000000020004" pitchFamily="2" charset="0"/>
                <a:cs typeface="Arial" panose="020B0604020202020204" pitchFamily="34" charset="0"/>
              </a:defRPr>
            </a:lvl1pPr>
          </a:lstStyle>
          <a:p>
            <a:r>
              <a:rPr lang="en-US"/>
              <a:t>Presentation Title</a:t>
            </a:r>
            <a:endParaRPr lang="en-US">
              <a:latin typeface="+mn-lt"/>
            </a:endParaRPr>
          </a:p>
        </p:txBody>
      </p:sp>
      <p:sp>
        <p:nvSpPr>
          <p:cNvPr id="14" name="Slide Number Placeholder 13"/>
          <p:cNvSpPr>
            <a:spLocks noGrp="1"/>
          </p:cNvSpPr>
          <p:nvPr>
            <p:ph type="sldNum" sz="quarter" idx="13"/>
          </p:nvPr>
        </p:nvSpPr>
        <p:spPr/>
        <p:txBody>
          <a:bodyPr/>
          <a:lstStyle>
            <a:lvl1pPr>
              <a:defRPr b="0" i="0">
                <a:latin typeface="+mn-lt"/>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a:latin typeface="+mn-lt"/>
            </a:endParaRPr>
          </a:p>
        </p:txBody>
      </p:sp>
      <p:sp>
        <p:nvSpPr>
          <p:cNvPr id="11" name="Title 15"/>
          <p:cNvSpPr>
            <a:spLocks noGrp="1"/>
          </p:cNvSpPr>
          <p:nvPr>
            <p:ph type="title" hasCustomPrompt="1"/>
          </p:nvPr>
        </p:nvSpPr>
        <p:spPr>
          <a:xfrm>
            <a:off x="437727" y="309786"/>
            <a:ext cx="8173580" cy="421815"/>
          </a:xfrm>
        </p:spPr>
        <p:txBody>
          <a:bodyPr bIns="0" anchor="b">
            <a:noAutofit/>
          </a:bodyPr>
          <a:lstStyle>
            <a:lvl1pPr>
              <a:defRPr sz="3600" b="0" i="0">
                <a:latin typeface="+mj-lt"/>
                <a:ea typeface="Helvetica Neue" panose="02000503000000020004" pitchFamily="2" charset="0"/>
                <a:cs typeface="Arial" panose="020B0604020202020204" pitchFamily="34" charset="0"/>
              </a:defRPr>
            </a:lvl1pPr>
          </a:lstStyle>
          <a:p>
            <a:r>
              <a:rPr lang="en-US"/>
              <a:t>Slide Title Here</a:t>
            </a:r>
          </a:p>
        </p:txBody>
      </p:sp>
      <p:sp>
        <p:nvSpPr>
          <p:cNvPr id="12" name="Text Placeholder 3"/>
          <p:cNvSpPr>
            <a:spLocks noGrp="1"/>
          </p:cNvSpPr>
          <p:nvPr>
            <p:ph type="body" sz="quarter" idx="15" hasCustomPrompt="1"/>
          </p:nvPr>
        </p:nvSpPr>
        <p:spPr>
          <a:xfrm>
            <a:off x="437727" y="695741"/>
            <a:ext cx="8169964" cy="334897"/>
          </a:xfrm>
          <a:prstGeom prst="rect">
            <a:avLst/>
          </a:prstGeom>
        </p:spPr>
        <p:txBody>
          <a:bodyPr>
            <a:noAutofit/>
          </a:bodyPr>
          <a:lstStyle>
            <a:lvl1pPr marL="0" indent="0">
              <a:lnSpc>
                <a:spcPct val="100000"/>
              </a:lnSpc>
              <a:buNone/>
              <a:defRPr sz="1800" b="0" i="0">
                <a:latin typeface="+mn-lt"/>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sp>
        <p:nvSpPr>
          <p:cNvPr id="4" name="Content Placeholder 3">
            <a:extLst>
              <a:ext uri="{FF2B5EF4-FFF2-40B4-BE49-F238E27FC236}">
                <a16:creationId xmlns:a16="http://schemas.microsoft.com/office/drawing/2014/main" id="{4DF72190-5E92-6A7E-40F1-47F77B1BCBE7}"/>
              </a:ext>
            </a:extLst>
          </p:cNvPr>
          <p:cNvSpPr>
            <a:spLocks noGrp="1"/>
          </p:cNvSpPr>
          <p:nvPr>
            <p:ph sz="quarter" idx="18"/>
          </p:nvPr>
        </p:nvSpPr>
        <p:spPr>
          <a:xfrm>
            <a:off x="438150" y="1401763"/>
            <a:ext cx="8169541" cy="2932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4264467"/>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37601" y="1431236"/>
            <a:ext cx="8229323" cy="2107096"/>
          </a:xfrm>
          <a:prstGeom prst="rect">
            <a:avLst/>
          </a:prstGeom>
        </p:spPr>
        <p:txBody>
          <a:bodyPr anchor="ctr" anchorCtr="0">
            <a:normAutofit/>
          </a:bodyPr>
          <a:lstStyle>
            <a:lvl1pPr marL="0" indent="0">
              <a:lnSpc>
                <a:spcPct val="100000"/>
              </a:lnSpc>
              <a:buNone/>
              <a:defRPr sz="2800" b="0" i="0" baseline="0">
                <a:latin typeface="+mn-lt"/>
                <a:ea typeface="Helvetica Neue" panose="02000503000000020004" pitchFamily="2" charset="0"/>
                <a:cs typeface="Arial" panose="020B0604020202020204" pitchFamily="34" charset="0"/>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a:t>This page is an option should you wish to utilize a quote as a stand-alone slide within your presentation. The rest is </a:t>
            </a:r>
            <a:r>
              <a:rPr lang="en-US" err="1"/>
              <a:t>lorem</a:t>
            </a:r>
            <a:r>
              <a:rPr lang="en-US"/>
              <a:t> </a:t>
            </a:r>
            <a:r>
              <a:rPr lang="en-US" err="1"/>
              <a:t>ipsum</a:t>
            </a:r>
            <a:r>
              <a:rPr lang="en-US"/>
              <a:t>. </a:t>
            </a:r>
            <a:r>
              <a:rPr lang="en-US" err="1"/>
              <a:t>Ut</a:t>
            </a:r>
            <a:r>
              <a:rPr lang="en-US"/>
              <a:t> </a:t>
            </a:r>
            <a:r>
              <a:rPr lang="en-US" err="1"/>
              <a:t>enim</a:t>
            </a:r>
            <a:r>
              <a:rPr lang="en-US"/>
              <a:t> ad minim </a:t>
            </a:r>
            <a:r>
              <a:rPr lang="en-US" err="1"/>
              <a:t>quis</a:t>
            </a:r>
            <a:r>
              <a:rPr lang="en-US"/>
              <a:t> </a:t>
            </a:r>
            <a:r>
              <a:rPr lang="en-US" err="1"/>
              <a:t>nostrud</a:t>
            </a:r>
            <a:r>
              <a:rPr lang="en-US"/>
              <a:t>.</a:t>
            </a:r>
          </a:p>
        </p:txBody>
      </p:sp>
      <p:sp>
        <p:nvSpPr>
          <p:cNvPr id="13" name="Rectangle 12">
            <a:extLst>
              <a:ext uri="{C183D7F6-B498-43B3-948B-1728B52AA6E4}">
                <adec:decorative xmlns:adec="http://schemas.microsoft.com/office/drawing/2017/decorative" val="1"/>
              </a:ext>
            </a:extLst>
          </p:cNvPr>
          <p:cNvSpPr/>
          <p:nvPr userDrawn="1"/>
        </p:nvSpPr>
        <p:spPr bwMode="auto">
          <a:xfrm>
            <a:off x="437601" y="2"/>
            <a:ext cx="1073426" cy="1182754"/>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0" i="0" err="1">
              <a:solidFill>
                <a:srgbClr val="90BD31"/>
              </a:solidFill>
              <a:latin typeface="Arial" panose="020B0604020202020204" pitchFamily="34" charset="0"/>
            </a:endParaRPr>
          </a:p>
        </p:txBody>
      </p:sp>
      <p:sp>
        <p:nvSpPr>
          <p:cNvPr id="10" name="Text Placeholder 13"/>
          <p:cNvSpPr>
            <a:spLocks noGrp="1"/>
          </p:cNvSpPr>
          <p:nvPr>
            <p:ph type="body" sz="quarter" idx="14" hasCustomPrompt="1"/>
          </p:nvPr>
        </p:nvSpPr>
        <p:spPr>
          <a:xfrm>
            <a:off x="447674" y="3696829"/>
            <a:ext cx="6513958" cy="312475"/>
          </a:xfrm>
          <a:prstGeom prst="rect">
            <a:avLst/>
          </a:prstGeom>
        </p:spPr>
        <p:txBody>
          <a:bodyPr bIns="0">
            <a:normAutofit/>
          </a:bodyPr>
          <a:lstStyle>
            <a:lvl1pPr marL="0" indent="0">
              <a:lnSpc>
                <a:spcPct val="100000"/>
              </a:lnSpc>
              <a:spcAft>
                <a:spcPts val="0"/>
              </a:spcAft>
              <a:buNone/>
              <a:defRPr sz="1800" b="0" i="0">
                <a:solidFill>
                  <a:schemeClr val="accent3"/>
                </a:solidFill>
                <a:latin typeface="+mn-lt"/>
              </a:defRPr>
            </a:lvl1pPr>
          </a:lstStyle>
          <a:p>
            <a:pPr lvl="0"/>
            <a:r>
              <a:rPr lang="en-US"/>
              <a:t>Author’s Name</a:t>
            </a:r>
          </a:p>
        </p:txBody>
      </p:sp>
      <p:sp>
        <p:nvSpPr>
          <p:cNvPr id="11" name="Text Placeholder 13"/>
          <p:cNvSpPr>
            <a:spLocks noGrp="1"/>
          </p:cNvSpPr>
          <p:nvPr>
            <p:ph type="body" sz="quarter" idx="15" hasCustomPrompt="1"/>
          </p:nvPr>
        </p:nvSpPr>
        <p:spPr>
          <a:xfrm>
            <a:off x="447674" y="4009305"/>
            <a:ext cx="6513958" cy="612314"/>
          </a:xfrm>
          <a:prstGeom prst="rect">
            <a:avLst/>
          </a:prstGeom>
        </p:spPr>
        <p:txBody>
          <a:bodyPr>
            <a:normAutofit/>
          </a:bodyPr>
          <a:lstStyle>
            <a:lvl1pPr marL="0" indent="0">
              <a:lnSpc>
                <a:spcPct val="100000"/>
              </a:lnSpc>
              <a:spcAft>
                <a:spcPts val="0"/>
              </a:spcAft>
              <a:buNone/>
              <a:defRPr sz="1800" b="0" i="0" baseline="0">
                <a:solidFill>
                  <a:schemeClr val="accent3"/>
                </a:solidFill>
                <a:latin typeface="+mn-lt"/>
              </a:defRPr>
            </a:lvl1pPr>
          </a:lstStyle>
          <a:p>
            <a:pPr lvl="0"/>
            <a:r>
              <a:rPr lang="en-US"/>
              <a:t>Position Title</a:t>
            </a:r>
          </a:p>
        </p:txBody>
      </p:sp>
      <p:sp>
        <p:nvSpPr>
          <p:cNvPr id="2" name="Graphic 2">
            <a:extLst>
              <a:ext uri="{FF2B5EF4-FFF2-40B4-BE49-F238E27FC236}">
                <a16:creationId xmlns:a16="http://schemas.microsoft.com/office/drawing/2014/main" id="{655A1DA1-0BE8-32D1-7050-60BBB50F6930}"/>
              </a:ext>
              <a:ext uri="{C183D7F6-B498-43B3-948B-1728B52AA6E4}">
                <adec:decorative xmlns:adec="http://schemas.microsoft.com/office/drawing/2017/decorative" val="1"/>
              </a:ext>
            </a:extLst>
          </p:cNvPr>
          <p:cNvSpPr/>
          <p:nvPr userDrawn="1"/>
        </p:nvSpPr>
        <p:spPr>
          <a:xfrm>
            <a:off x="736971" y="416634"/>
            <a:ext cx="474686" cy="439140"/>
          </a:xfrm>
          <a:custGeom>
            <a:avLst/>
            <a:gdLst>
              <a:gd name="csX0" fmla="*/ 475655 w 1279921"/>
              <a:gd name="csY0" fmla="*/ 668536 h 1184076"/>
              <a:gd name="csX1" fmla="*/ 475655 w 1279921"/>
              <a:gd name="csY1" fmla="*/ 1184077 h 1184076"/>
              <a:gd name="csX2" fmla="*/ 0 w 1279921"/>
              <a:gd name="csY2" fmla="*/ 1184077 h 1184076"/>
              <a:gd name="csX3" fmla="*/ 0 w 1279921"/>
              <a:gd name="csY3" fmla="*/ 776883 h 1184076"/>
              <a:gd name="csX4" fmla="*/ 79177 w 1279921"/>
              <a:gd name="csY4" fmla="*/ 298252 h 1184076"/>
              <a:gd name="csX5" fmla="*/ 407194 w 1279921"/>
              <a:gd name="csY5" fmla="*/ 0 h 1184076"/>
              <a:gd name="csX6" fmla="*/ 515541 w 1279921"/>
              <a:gd name="csY6" fmla="*/ 172641 h 1184076"/>
              <a:gd name="csX7" fmla="*/ 315516 w 1279921"/>
              <a:gd name="csY7" fmla="*/ 341709 h 1184076"/>
              <a:gd name="csX8" fmla="*/ 244078 w 1279921"/>
              <a:gd name="csY8" fmla="*/ 668536 h 1184076"/>
              <a:gd name="csX9" fmla="*/ 476250 w 1279921"/>
              <a:gd name="csY9" fmla="*/ 668536 h 1184076"/>
              <a:gd name="csX10" fmla="*/ 1240631 w 1279921"/>
              <a:gd name="csY10" fmla="*/ 668536 h 1184076"/>
              <a:gd name="csX11" fmla="*/ 1240631 w 1279921"/>
              <a:gd name="csY11" fmla="*/ 1184077 h 1184076"/>
              <a:gd name="csX12" fmla="*/ 764381 w 1279921"/>
              <a:gd name="csY12" fmla="*/ 1184077 h 1184076"/>
              <a:gd name="csX13" fmla="*/ 764381 w 1279921"/>
              <a:gd name="csY13" fmla="*/ 776883 h 1184076"/>
              <a:gd name="csX14" fmla="*/ 843558 w 1279921"/>
              <a:gd name="csY14" fmla="*/ 298252 h 1184076"/>
              <a:gd name="csX15" fmla="*/ 1171575 w 1279921"/>
              <a:gd name="csY15" fmla="*/ 0 h 1184076"/>
              <a:gd name="csX16" fmla="*/ 1279922 w 1279921"/>
              <a:gd name="csY16" fmla="*/ 172641 h 1184076"/>
              <a:gd name="csX17" fmla="*/ 1079897 w 1279921"/>
              <a:gd name="csY17" fmla="*/ 341709 h 1184076"/>
              <a:gd name="csX18" fmla="*/ 1008459 w 1279921"/>
              <a:gd name="csY18" fmla="*/ 668536 h 1184076"/>
              <a:gd name="csX19" fmla="*/ 1240631 w 1279921"/>
              <a:gd name="csY19" fmla="*/ 668536 h 11840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1279921" h="1184076">
                <a:moveTo>
                  <a:pt x="475655" y="668536"/>
                </a:moveTo>
                <a:lnTo>
                  <a:pt x="475655" y="1184077"/>
                </a:lnTo>
                <a:lnTo>
                  <a:pt x="0" y="1184077"/>
                </a:lnTo>
                <a:lnTo>
                  <a:pt x="0" y="776883"/>
                </a:lnTo>
                <a:cubicBezTo>
                  <a:pt x="0" y="556617"/>
                  <a:pt x="26194" y="397073"/>
                  <a:pt x="79177" y="298252"/>
                </a:cubicBezTo>
                <a:cubicBezTo>
                  <a:pt x="148233" y="166688"/>
                  <a:pt x="257770" y="67270"/>
                  <a:pt x="407194" y="0"/>
                </a:cubicBezTo>
                <a:lnTo>
                  <a:pt x="515541" y="172641"/>
                </a:lnTo>
                <a:cubicBezTo>
                  <a:pt x="425053" y="210741"/>
                  <a:pt x="358378" y="266700"/>
                  <a:pt x="315516" y="341709"/>
                </a:cubicBezTo>
                <a:cubicBezTo>
                  <a:pt x="272653" y="416719"/>
                  <a:pt x="248841" y="525661"/>
                  <a:pt x="244078" y="668536"/>
                </a:cubicBezTo>
                <a:lnTo>
                  <a:pt x="476250" y="668536"/>
                </a:lnTo>
                <a:close/>
                <a:moveTo>
                  <a:pt x="1240631" y="668536"/>
                </a:moveTo>
                <a:lnTo>
                  <a:pt x="1240631" y="1184077"/>
                </a:lnTo>
                <a:lnTo>
                  <a:pt x="764381" y="1184077"/>
                </a:lnTo>
                <a:lnTo>
                  <a:pt x="764381" y="776883"/>
                </a:lnTo>
                <a:cubicBezTo>
                  <a:pt x="764381" y="556617"/>
                  <a:pt x="790575" y="397073"/>
                  <a:pt x="843558" y="298252"/>
                </a:cubicBezTo>
                <a:cubicBezTo>
                  <a:pt x="912614" y="166688"/>
                  <a:pt x="1022152" y="67270"/>
                  <a:pt x="1171575" y="0"/>
                </a:cubicBezTo>
                <a:lnTo>
                  <a:pt x="1279922" y="172641"/>
                </a:lnTo>
                <a:cubicBezTo>
                  <a:pt x="1189434" y="210741"/>
                  <a:pt x="1122759" y="266700"/>
                  <a:pt x="1079897" y="341709"/>
                </a:cubicBezTo>
                <a:cubicBezTo>
                  <a:pt x="1037034" y="416719"/>
                  <a:pt x="1013222" y="525661"/>
                  <a:pt x="1008459" y="668536"/>
                </a:cubicBezTo>
                <a:lnTo>
                  <a:pt x="1240631" y="668536"/>
                </a:lnTo>
                <a:close/>
              </a:path>
            </a:pathLst>
          </a:custGeom>
          <a:solidFill>
            <a:schemeClr val="bg1"/>
          </a:solidFill>
          <a:ln w="5953" cap="flat">
            <a:noFill/>
            <a:prstDash val="solid"/>
            <a:miter/>
          </a:ln>
        </p:spPr>
        <p:txBody>
          <a:bodyPr/>
          <a:lstStyle/>
          <a:p>
            <a:endParaRPr lang="en-US"/>
          </a:p>
        </p:txBody>
      </p:sp>
      <p:sp>
        <p:nvSpPr>
          <p:cNvPr id="5" name="Slide Number Placeholder 4"/>
          <p:cNvSpPr>
            <a:spLocks noGrp="1"/>
          </p:cNvSpPr>
          <p:nvPr>
            <p:ph type="sldNum" sz="quarter" idx="12"/>
          </p:nvPr>
        </p:nvSpPr>
        <p:spPr/>
        <p:txBody>
          <a:bodyPr/>
          <a:lstStyle>
            <a:lvl1pPr>
              <a:defRPr b="0" i="0"/>
            </a:lvl1pPr>
          </a:lstStyle>
          <a:p>
            <a:fld id="{7BCC8D0D-EAEC-449D-9161-023DFF90F2E2}" type="slidenum">
              <a:rPr lang="en-US" smtClean="0"/>
              <a:pPr/>
              <a:t>‹#›</a:t>
            </a:fld>
            <a:endParaRPr lang="en-US"/>
          </a:p>
        </p:txBody>
      </p:sp>
      <p:sp>
        <p:nvSpPr>
          <p:cNvPr id="4" name="Footer Placeholder 3"/>
          <p:cNvSpPr>
            <a:spLocks noGrp="1"/>
          </p:cNvSpPr>
          <p:nvPr>
            <p:ph type="ftr" sz="quarter" idx="11"/>
          </p:nvPr>
        </p:nvSpPr>
        <p:spPr/>
        <p:txBody>
          <a:bodyPr/>
          <a:lstStyle>
            <a:lvl1pPr>
              <a:defRPr b="0" i="0"/>
            </a:lvl1pPr>
          </a:lstStyle>
          <a:p>
            <a:r>
              <a:rPr lang="en-US"/>
              <a:t>Presentation Title</a:t>
            </a:r>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91175AD-5EC8-6C49-8218-F38BDE3E8622}"/>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l="68552" t="35459" r="2030" b="-21848"/>
          <a:stretch/>
        </p:blipFill>
        <p:spPr>
          <a:xfrm rot="5400000">
            <a:off x="2622550" y="-1377949"/>
            <a:ext cx="5143500" cy="7899400"/>
          </a:xfrm>
          <a:prstGeom prst="rect">
            <a:avLst/>
          </a:prstGeom>
        </p:spPr>
      </p:pic>
      <p:sp>
        <p:nvSpPr>
          <p:cNvPr id="14" name="Rectangle 13">
            <a:extLst>
              <a:ext uri="{C183D7F6-B498-43B3-948B-1728B52AA6E4}">
                <adec:decorative xmlns:adec="http://schemas.microsoft.com/office/drawing/2017/decorative" val="1"/>
              </a:ext>
            </a:extLst>
          </p:cNvPr>
          <p:cNvSpPr/>
          <p:nvPr userDrawn="1"/>
        </p:nvSpPr>
        <p:spPr bwMode="auto">
          <a:xfrm>
            <a:off x="2" y="1772719"/>
            <a:ext cx="7051729" cy="1411357"/>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0" i="0" err="1">
              <a:solidFill>
                <a:schemeClr val="bg1"/>
              </a:solidFill>
              <a:latin typeface="Arial" panose="020B0604020202020204" pitchFamily="34" charset="0"/>
            </a:endParaRPr>
          </a:p>
        </p:txBody>
      </p:sp>
      <p:sp>
        <p:nvSpPr>
          <p:cNvPr id="15" name="Title 15"/>
          <p:cNvSpPr>
            <a:spLocks noGrp="1"/>
          </p:cNvSpPr>
          <p:nvPr>
            <p:ph type="title" hasCustomPrompt="1"/>
          </p:nvPr>
        </p:nvSpPr>
        <p:spPr>
          <a:xfrm>
            <a:off x="453585" y="1919440"/>
            <a:ext cx="6435412" cy="1107896"/>
          </a:xfrm>
          <a:prstGeom prst="rect">
            <a:avLst/>
          </a:prstGeom>
        </p:spPr>
        <p:txBody>
          <a:bodyPr anchor="ctr">
            <a:noAutofit/>
          </a:bodyPr>
          <a:lstStyle>
            <a:lvl1pPr>
              <a:defRPr sz="3600" b="0" i="0" baseline="0">
                <a:solidFill>
                  <a:schemeClr val="bg1"/>
                </a:solidFill>
                <a:latin typeface="+mj-lt"/>
                <a:ea typeface="Helvetica Neue" panose="02000503000000020004" pitchFamily="2" charset="0"/>
                <a:cs typeface="Arial" panose="020B0604020202020204" pitchFamily="34" charset="0"/>
              </a:defRPr>
            </a:lvl1pPr>
          </a:lstStyle>
          <a:p>
            <a:r>
              <a:rPr lang="en-US"/>
              <a:t>Section Header Here</a:t>
            </a:r>
          </a:p>
        </p:txBody>
      </p:sp>
      <p:cxnSp>
        <p:nvCxnSpPr>
          <p:cNvPr id="7" name="Straight Connector 6">
            <a:extLst>
              <a:ext uri="{FF2B5EF4-FFF2-40B4-BE49-F238E27FC236}">
                <a16:creationId xmlns:a16="http://schemas.microsoft.com/office/drawing/2014/main" id="{62CCB472-92BE-5E48-80A6-FC260AA96B83}"/>
              </a:ext>
              <a:ext uri="{C183D7F6-B498-43B3-948B-1728B52AA6E4}">
                <adec:decorative xmlns:adec="http://schemas.microsoft.com/office/drawing/2017/decorative" val="1"/>
              </a:ext>
            </a:extLst>
          </p:cNvPr>
          <p:cNvCxnSpPr/>
          <p:nvPr userDrawn="1"/>
        </p:nvCxnSpPr>
        <p:spPr>
          <a:xfrm>
            <a:off x="277813" y="468756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8" name="Freeform 77">
            <a:extLst>
              <a:ext uri="{FF2B5EF4-FFF2-40B4-BE49-F238E27FC236}">
                <a16:creationId xmlns:a16="http://schemas.microsoft.com/office/drawing/2014/main" id="{4ABB29B8-DCAF-7B40-9E52-219D904D83D6}"/>
              </a:ext>
              <a:ext uri="{C183D7F6-B498-43B3-948B-1728B52AA6E4}">
                <adec:decorative xmlns:adec="http://schemas.microsoft.com/office/drawing/2017/decorative" val="1"/>
              </a:ext>
            </a:extLst>
          </p:cNvPr>
          <p:cNvSpPr>
            <a:spLocks/>
          </p:cNvSpPr>
          <p:nvPr userDrawn="1"/>
        </p:nvSpPr>
        <p:spPr bwMode="auto">
          <a:xfrm>
            <a:off x="8393113" y="4800601"/>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b="0" i="0">
              <a:latin typeface="Arial" panose="020B0604020202020204" pitchFamily="34" charset="0"/>
              <a:ea typeface="Helvetica Neue" panose="02000503000000020004" pitchFamily="2" charset="0"/>
              <a:cs typeface="Arial" panose="020B0604020202020204" pitchFamily="34" charset="0"/>
            </a:endParaRPr>
          </a:p>
        </p:txBody>
      </p:sp>
      <p:sp>
        <p:nvSpPr>
          <p:cNvPr id="5" name="Slide Number Placeholder 4"/>
          <p:cNvSpPr>
            <a:spLocks noGrp="1"/>
          </p:cNvSpPr>
          <p:nvPr>
            <p:ph type="sldNum" sz="quarter" idx="12"/>
          </p:nvPr>
        </p:nvSpPr>
        <p:spPr/>
        <p:txBody>
          <a:bodyPr/>
          <a:lstStyle>
            <a:lvl1pPr>
              <a:defRPr b="0" i="0"/>
            </a:lvl1pPr>
          </a:lstStyle>
          <a:p>
            <a:fld id="{7BCC8D0D-EAEC-449D-9161-023DFF90F2E2}" type="slidenum">
              <a:rPr lang="en-US" smtClean="0"/>
              <a:pPr/>
              <a:t>‹#›</a:t>
            </a:fld>
            <a:endParaRPr lang="en-US"/>
          </a:p>
        </p:txBody>
      </p:sp>
      <p:sp>
        <p:nvSpPr>
          <p:cNvPr id="4" name="Footer Placeholder 3"/>
          <p:cNvSpPr>
            <a:spLocks noGrp="1"/>
          </p:cNvSpPr>
          <p:nvPr>
            <p:ph type="ftr" sz="quarter" idx="11"/>
          </p:nvPr>
        </p:nvSpPr>
        <p:spPr/>
        <p:txBody>
          <a:bodyPr/>
          <a:lstStyle>
            <a:lvl1pPr>
              <a:defRPr b="0" i="0"/>
            </a:lvl1pPr>
          </a:lstStyle>
          <a:p>
            <a:r>
              <a:rPr lang="en-US"/>
              <a:t>Presentation Title</a:t>
            </a:r>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452C1D42-AAA3-B04E-A034-F13587860331}"/>
              </a:ext>
              <a:ext uri="{C183D7F6-B498-43B3-948B-1728B52AA6E4}">
                <adec:decorative xmlns:adec="http://schemas.microsoft.com/office/drawing/2017/decorative" val="1"/>
              </a:ext>
            </a:extLst>
          </p:cNvPr>
          <p:cNvPicPr>
            <a:picLocks noChangeAspect="1"/>
          </p:cNvPicPr>
          <p:nvPr userDrawn="1"/>
        </p:nvPicPr>
        <p:blipFill rotWithShape="1">
          <a:blip cstate="screen">
            <a:alphaModFix/>
            <a:extLst>
              <a:ext uri="{28A0092B-C50C-407E-A947-70E740481C1C}">
                <a14:useLocalDpi xmlns:a14="http://schemas.microsoft.com/office/drawing/2010/main"/>
              </a:ext>
              <a:ext uri="{96DAC541-7B7A-43D3-8B79-37D633B846F1}">
                <asvg:svgBlip xmlns:asvg="http://schemas.microsoft.com/office/drawing/2016/SVG/main" r:embed="rId2"/>
              </a:ext>
            </a:extLst>
          </a:blip>
          <a:srcRect l="-11183" t="13402" r="10781" b="28503"/>
          <a:stretch/>
        </p:blipFill>
        <p:spPr>
          <a:xfrm>
            <a:off x="-317500" y="-245162"/>
            <a:ext cx="9461500" cy="5388661"/>
          </a:xfrm>
          <a:prstGeom prst="rect">
            <a:avLst/>
          </a:prstGeom>
        </p:spPr>
      </p:pic>
      <p:sp>
        <p:nvSpPr>
          <p:cNvPr id="6" name="Rectangle 5">
            <a:extLst>
              <a:ext uri="{C183D7F6-B498-43B3-948B-1728B52AA6E4}">
                <adec:decorative xmlns:adec="http://schemas.microsoft.com/office/drawing/2017/decorative" val="1"/>
              </a:ext>
            </a:extLst>
          </p:cNvPr>
          <p:cNvSpPr/>
          <p:nvPr userDrawn="1"/>
        </p:nvSpPr>
        <p:spPr bwMode="auto">
          <a:xfrm>
            <a:off x="2" y="1772719"/>
            <a:ext cx="7051729" cy="1411357"/>
          </a:xfrm>
          <a:prstGeom prst="rect">
            <a:avLst/>
          </a:prstGeom>
          <a:solidFill>
            <a:srgbClr val="18A3AC"/>
          </a:solidFill>
          <a:ln w="19050" algn="ctr">
            <a:noFill/>
            <a:miter lim="800000"/>
            <a:headEnd/>
            <a:tailEnd/>
          </a:ln>
        </p:spPr>
        <p:txBody>
          <a:bodyPr wrap="none" rtlCol="0" anchor="ctr"/>
          <a:lstStyle/>
          <a:p>
            <a:pPr algn="ctr">
              <a:lnSpc>
                <a:spcPct val="90000"/>
              </a:lnSpc>
            </a:pPr>
            <a:endParaRPr lang="en-US" sz="1600" b="0" i="0" err="1">
              <a:solidFill>
                <a:schemeClr val="bg1"/>
              </a:solidFill>
              <a:latin typeface="Arial" panose="020B0604020202020204" pitchFamily="34" charset="0"/>
            </a:endParaRPr>
          </a:p>
        </p:txBody>
      </p:sp>
      <p:cxnSp>
        <p:nvCxnSpPr>
          <p:cNvPr id="9" name="Straight Connector 8">
            <a:extLst>
              <a:ext uri="{FF2B5EF4-FFF2-40B4-BE49-F238E27FC236}">
                <a16:creationId xmlns:a16="http://schemas.microsoft.com/office/drawing/2014/main" id="{E01C639F-F884-C946-B140-A9518C6FB9A8}"/>
              </a:ext>
              <a:ext uri="{C183D7F6-B498-43B3-948B-1728B52AA6E4}">
                <adec:decorative xmlns:adec="http://schemas.microsoft.com/office/drawing/2017/decorative" val="1"/>
              </a:ext>
            </a:extLst>
          </p:cNvPr>
          <p:cNvCxnSpPr/>
          <p:nvPr userDrawn="1"/>
        </p:nvCxnSpPr>
        <p:spPr>
          <a:xfrm>
            <a:off x="277813" y="468756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0" name="Freeform 77">
            <a:extLst>
              <a:ext uri="{FF2B5EF4-FFF2-40B4-BE49-F238E27FC236}">
                <a16:creationId xmlns:a16="http://schemas.microsoft.com/office/drawing/2014/main" id="{08B3EA4E-B6EE-2549-8EB7-C25BC2142E7C}"/>
              </a:ext>
              <a:ext uri="{C183D7F6-B498-43B3-948B-1728B52AA6E4}">
                <adec:decorative xmlns:adec="http://schemas.microsoft.com/office/drawing/2017/decorative" val="1"/>
              </a:ext>
            </a:extLst>
          </p:cNvPr>
          <p:cNvSpPr>
            <a:spLocks/>
          </p:cNvSpPr>
          <p:nvPr userDrawn="1"/>
        </p:nvSpPr>
        <p:spPr bwMode="auto">
          <a:xfrm>
            <a:off x="8393113" y="4800601"/>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b="0" i="0">
              <a:latin typeface="Arial" panose="020B0604020202020204" pitchFamily="34" charset="0"/>
              <a:ea typeface="Helvetica Neue" panose="02000503000000020004" pitchFamily="2" charset="0"/>
              <a:cs typeface="Arial" panose="020B0604020202020204" pitchFamily="34" charset="0"/>
            </a:endParaRPr>
          </a:p>
        </p:txBody>
      </p:sp>
      <p:sp>
        <p:nvSpPr>
          <p:cNvPr id="12" name="Title 15">
            <a:extLst>
              <a:ext uri="{FF2B5EF4-FFF2-40B4-BE49-F238E27FC236}">
                <a16:creationId xmlns:a16="http://schemas.microsoft.com/office/drawing/2014/main" id="{013E3FCC-D96C-D344-BBA3-51BB23D2A0F4}"/>
              </a:ext>
            </a:extLst>
          </p:cNvPr>
          <p:cNvSpPr>
            <a:spLocks noGrp="1"/>
          </p:cNvSpPr>
          <p:nvPr>
            <p:ph type="title" hasCustomPrompt="1"/>
          </p:nvPr>
        </p:nvSpPr>
        <p:spPr>
          <a:xfrm>
            <a:off x="453585" y="1919440"/>
            <a:ext cx="6435412" cy="1107896"/>
          </a:xfrm>
          <a:prstGeom prst="rect">
            <a:avLst/>
          </a:prstGeom>
        </p:spPr>
        <p:txBody>
          <a:bodyPr anchor="ctr">
            <a:noAutofit/>
          </a:bodyPr>
          <a:lstStyle>
            <a:lvl1pPr>
              <a:defRPr sz="3600" b="0" i="0" baseline="0">
                <a:solidFill>
                  <a:schemeClr val="bg1"/>
                </a:solidFill>
                <a:latin typeface="+mj-lt"/>
                <a:ea typeface="Helvetica Neue" panose="02000503000000020004" pitchFamily="2" charset="0"/>
                <a:cs typeface="Arial" panose="020B0604020202020204" pitchFamily="34" charset="0"/>
              </a:defRPr>
            </a:lvl1pPr>
          </a:lstStyle>
          <a:p>
            <a:r>
              <a:rPr lang="en-US"/>
              <a:t>Section Header Here</a:t>
            </a:r>
          </a:p>
        </p:txBody>
      </p:sp>
      <p:sp>
        <p:nvSpPr>
          <p:cNvPr id="5" name="Slide Number Placeholder 4"/>
          <p:cNvSpPr>
            <a:spLocks noGrp="1"/>
          </p:cNvSpPr>
          <p:nvPr>
            <p:ph type="sldNum" sz="quarter" idx="12"/>
          </p:nvPr>
        </p:nvSpPr>
        <p:spPr/>
        <p:txBody>
          <a:bodyPr/>
          <a:lstStyle>
            <a:lvl1pPr>
              <a:defRPr b="0" i="0"/>
            </a:lvl1pPr>
          </a:lstStyle>
          <a:p>
            <a:fld id="{7BCC8D0D-EAEC-449D-9161-023DFF90F2E2}" type="slidenum">
              <a:rPr lang="en-US" smtClean="0"/>
              <a:pPr/>
              <a:t>‹#›</a:t>
            </a:fld>
            <a:endParaRPr lang="en-US"/>
          </a:p>
        </p:txBody>
      </p:sp>
      <p:sp>
        <p:nvSpPr>
          <p:cNvPr id="4" name="Footer Placeholder 3"/>
          <p:cNvSpPr>
            <a:spLocks noGrp="1"/>
          </p:cNvSpPr>
          <p:nvPr>
            <p:ph type="ftr" sz="quarter" idx="11"/>
          </p:nvPr>
        </p:nvSpPr>
        <p:spPr/>
        <p:txBody>
          <a:bodyPr/>
          <a:lstStyle>
            <a:lvl1pPr>
              <a:defRPr b="0" i="0"/>
            </a:lvl1pPr>
          </a:lstStyle>
          <a:p>
            <a:r>
              <a:rPr lang="en-US"/>
              <a:t>Presentation Title</a:t>
            </a:r>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788447-026C-8740-AB11-4D9C4007C669}"/>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l="14414"/>
          <a:stretch/>
        </p:blipFill>
        <p:spPr>
          <a:xfrm>
            <a:off x="0" y="401119"/>
            <a:ext cx="9144000" cy="1774069"/>
          </a:xfrm>
          <a:prstGeom prst="rect">
            <a:avLst/>
          </a:prstGeom>
        </p:spPr>
      </p:pic>
      <p:sp>
        <p:nvSpPr>
          <p:cNvPr id="6" name="Rectangle 5">
            <a:extLst>
              <a:ext uri="{C183D7F6-B498-43B3-948B-1728B52AA6E4}">
                <adec:decorative xmlns:adec="http://schemas.microsoft.com/office/drawing/2017/decorative" val="1"/>
              </a:ext>
            </a:extLst>
          </p:cNvPr>
          <p:cNvSpPr/>
          <p:nvPr userDrawn="1"/>
        </p:nvSpPr>
        <p:spPr bwMode="auto">
          <a:xfrm>
            <a:off x="2" y="1772719"/>
            <a:ext cx="7051729" cy="1411357"/>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0" i="0" err="1">
              <a:solidFill>
                <a:schemeClr val="bg1"/>
              </a:solidFill>
              <a:latin typeface="Arial" panose="020B0604020202020204" pitchFamily="34" charset="0"/>
            </a:endParaRPr>
          </a:p>
        </p:txBody>
      </p:sp>
      <p:cxnSp>
        <p:nvCxnSpPr>
          <p:cNvPr id="9" name="Straight Connector 8">
            <a:extLst>
              <a:ext uri="{FF2B5EF4-FFF2-40B4-BE49-F238E27FC236}">
                <a16:creationId xmlns:a16="http://schemas.microsoft.com/office/drawing/2014/main" id="{7AB58095-3588-1A4E-B981-253E9F1A1AEC}"/>
              </a:ext>
              <a:ext uri="{C183D7F6-B498-43B3-948B-1728B52AA6E4}">
                <adec:decorative xmlns:adec="http://schemas.microsoft.com/office/drawing/2017/decorative" val="1"/>
              </a:ext>
            </a:extLst>
          </p:cNvPr>
          <p:cNvCxnSpPr/>
          <p:nvPr userDrawn="1"/>
        </p:nvCxnSpPr>
        <p:spPr>
          <a:xfrm>
            <a:off x="277813" y="468756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0" name="Freeform 77">
            <a:extLst>
              <a:ext uri="{FF2B5EF4-FFF2-40B4-BE49-F238E27FC236}">
                <a16:creationId xmlns:a16="http://schemas.microsoft.com/office/drawing/2014/main" id="{81C2D974-A2EE-E349-AD5D-00B5C62A8CB7}"/>
              </a:ext>
              <a:ext uri="{C183D7F6-B498-43B3-948B-1728B52AA6E4}">
                <adec:decorative xmlns:adec="http://schemas.microsoft.com/office/drawing/2017/decorative" val="1"/>
              </a:ext>
            </a:extLst>
          </p:cNvPr>
          <p:cNvSpPr>
            <a:spLocks/>
          </p:cNvSpPr>
          <p:nvPr userDrawn="1"/>
        </p:nvSpPr>
        <p:spPr bwMode="auto">
          <a:xfrm>
            <a:off x="8393113" y="4800601"/>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b="0" i="0">
              <a:latin typeface="Arial" panose="020B0604020202020204" pitchFamily="34" charset="0"/>
              <a:ea typeface="Helvetica Neue" panose="02000503000000020004" pitchFamily="2" charset="0"/>
              <a:cs typeface="Arial" panose="020B0604020202020204" pitchFamily="34" charset="0"/>
            </a:endParaRPr>
          </a:p>
        </p:txBody>
      </p:sp>
      <p:sp>
        <p:nvSpPr>
          <p:cNvPr id="11" name="Title 15">
            <a:extLst>
              <a:ext uri="{FF2B5EF4-FFF2-40B4-BE49-F238E27FC236}">
                <a16:creationId xmlns:a16="http://schemas.microsoft.com/office/drawing/2014/main" id="{18DED201-C78F-0E4A-B63C-520004DA73BE}"/>
              </a:ext>
            </a:extLst>
          </p:cNvPr>
          <p:cNvSpPr>
            <a:spLocks noGrp="1"/>
          </p:cNvSpPr>
          <p:nvPr>
            <p:ph type="title" hasCustomPrompt="1"/>
          </p:nvPr>
        </p:nvSpPr>
        <p:spPr>
          <a:xfrm>
            <a:off x="453585" y="1919440"/>
            <a:ext cx="6435412" cy="1107896"/>
          </a:xfrm>
          <a:prstGeom prst="rect">
            <a:avLst/>
          </a:prstGeom>
        </p:spPr>
        <p:txBody>
          <a:bodyPr anchor="ctr">
            <a:noAutofit/>
          </a:bodyPr>
          <a:lstStyle>
            <a:lvl1pPr>
              <a:defRPr sz="3600" b="0" i="0" baseline="0">
                <a:solidFill>
                  <a:schemeClr val="bg1"/>
                </a:solidFill>
                <a:latin typeface="+mj-lt"/>
                <a:ea typeface="Helvetica Neue" panose="02000503000000020004" pitchFamily="2" charset="0"/>
                <a:cs typeface="Arial" panose="020B0604020202020204" pitchFamily="34" charset="0"/>
              </a:defRPr>
            </a:lvl1pPr>
          </a:lstStyle>
          <a:p>
            <a:r>
              <a:rPr lang="en-US"/>
              <a:t>Section Header Here</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b="0" i="0"/>
            </a:lvl1pPr>
          </a:lstStyle>
          <a:p>
            <a:fld id="{7BCC8D0D-EAEC-449D-9161-023DFF90F2E2}" type="slidenum">
              <a:rPr lang="en-US" smtClean="0"/>
              <a:pPr/>
              <a:t>‹#›</a:t>
            </a:fld>
            <a:endParaRPr lang="en-US"/>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lvl1pPr>
              <a:defRPr b="0" i="0"/>
            </a:lvl1pPr>
          </a:lstStyle>
          <a:p>
            <a:r>
              <a:rPr lang="en-US"/>
              <a:t>Presentation Title</a:t>
            </a:r>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113207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Closing with logo - Navy">
    <p:bg>
      <p:bgRef idx="1001">
        <a:schemeClr val="bg2"/>
      </p:bgRef>
    </p:bg>
    <p:spTree>
      <p:nvGrpSpPr>
        <p:cNvPr id="1" name=""/>
        <p:cNvGrpSpPr/>
        <p:nvPr/>
      </p:nvGrpSpPr>
      <p:grpSpPr>
        <a:xfrm>
          <a:off x="0" y="0"/>
          <a:ext cx="0" cy="0"/>
          <a:chOff x="0" y="0"/>
          <a:chExt cx="0" cy="0"/>
        </a:xfrm>
      </p:grpSpPr>
      <p:pic>
        <p:nvPicPr>
          <p:cNvPr id="4" name="Picture 41" descr="UCSF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p:blipFill>
        <p:spPr bwMode="invGray">
          <a:xfrm>
            <a:off x="3865186" y="2036429"/>
            <a:ext cx="1571041" cy="1018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42826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Closing with logo - white">
    <p:bg>
      <p:bgRef idx="1001">
        <a:schemeClr val="bg1"/>
      </p:bgRef>
    </p:bg>
    <p:spTree>
      <p:nvGrpSpPr>
        <p:cNvPr id="1" name=""/>
        <p:cNvGrpSpPr/>
        <p:nvPr/>
      </p:nvGrpSpPr>
      <p:grpSpPr>
        <a:xfrm>
          <a:off x="0" y="0"/>
          <a:ext cx="0" cy="0"/>
          <a:chOff x="0" y="0"/>
          <a:chExt cx="0" cy="0"/>
        </a:xfrm>
      </p:grpSpPr>
      <p:pic>
        <p:nvPicPr>
          <p:cNvPr id="3" name="Picture 2" descr="UCSF logo"/>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879400" y="1884801"/>
            <a:ext cx="1373900" cy="1373900"/>
          </a:xfrm>
          <a:prstGeom prst="rect">
            <a:avLst/>
          </a:prstGeom>
        </p:spPr>
      </p:pic>
    </p:spTree>
    <p:extLst>
      <p:ext uri="{BB962C8B-B14F-4D97-AF65-F5344CB8AC3E}">
        <p14:creationId xmlns:p14="http://schemas.microsoft.com/office/powerpoint/2010/main" val="136763842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C66F05B-DFA4-6F48-B676-F50E7C038154}"/>
              </a:ext>
              <a:ext uri="{C183D7F6-B498-43B3-948B-1728B52AA6E4}">
                <adec:decorative xmlns:adec="http://schemas.microsoft.com/office/drawing/2017/decorative" val="1"/>
              </a:ext>
            </a:extLst>
          </p:cNvPr>
          <p:cNvSpPr/>
          <p:nvPr userDrawn="1"/>
        </p:nvSpPr>
        <p:spPr bwMode="auto">
          <a:xfrm>
            <a:off x="6149581" y="1645920"/>
            <a:ext cx="2994421" cy="3497580"/>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Times New Roman" panose="02020603050405020304" pitchFamily="18" charset="0"/>
            </a:endParaRPr>
          </a:p>
        </p:txBody>
      </p:sp>
      <p:sp>
        <p:nvSpPr>
          <p:cNvPr id="7" name="Rectangle 6">
            <a:extLst>
              <a:ext uri="{FF2B5EF4-FFF2-40B4-BE49-F238E27FC236}">
                <a16:creationId xmlns:a16="http://schemas.microsoft.com/office/drawing/2014/main" id="{94494DF8-84C9-4641-9876-C01FAA2F1677}"/>
              </a:ext>
              <a:ext uri="{C183D7F6-B498-43B3-948B-1728B52AA6E4}">
                <adec:decorative xmlns:adec="http://schemas.microsoft.com/office/drawing/2017/decorative" val="1"/>
              </a:ext>
            </a:extLst>
          </p:cNvPr>
          <p:cNvSpPr/>
          <p:nvPr userDrawn="1"/>
        </p:nvSpPr>
        <p:spPr bwMode="auto">
          <a:xfrm>
            <a:off x="2" y="0"/>
            <a:ext cx="6149579" cy="1645920"/>
          </a:xfrm>
          <a:prstGeom prst="rect">
            <a:avLst/>
          </a:prstGeom>
          <a:solidFill>
            <a:schemeClr val="bg1">
              <a:lumMod val="95000"/>
            </a:schemeClr>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Times New Roman" panose="02020603050405020304" pitchFamily="18" charset="0"/>
            </a:endParaRPr>
          </a:p>
        </p:txBody>
      </p:sp>
      <p:pic>
        <p:nvPicPr>
          <p:cNvPr id="13" name="Picture 12">
            <a:extLst>
              <a:ext uri="{FF2B5EF4-FFF2-40B4-BE49-F238E27FC236}">
                <a16:creationId xmlns:a16="http://schemas.microsoft.com/office/drawing/2014/main" id="{EB73C1E6-BC68-894B-BFA0-E9C181FA15C5}"/>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49580" y="1"/>
            <a:ext cx="2994420" cy="2015504"/>
          </a:xfrm>
          <a:prstGeom prst="rect">
            <a:avLst/>
          </a:prstGeom>
        </p:spPr>
      </p:pic>
      <p:pic>
        <p:nvPicPr>
          <p:cNvPr id="14" name="Picture 13">
            <a:extLst>
              <a:ext uri="{FF2B5EF4-FFF2-40B4-BE49-F238E27FC236}">
                <a16:creationId xmlns:a16="http://schemas.microsoft.com/office/drawing/2014/main" id="{4AD4098B-43D5-4B4E-A524-530B7E386F9F}"/>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388949"/>
            <a:ext cx="6149580" cy="3754552"/>
          </a:xfrm>
          <a:prstGeom prst="rect">
            <a:avLst/>
          </a:prstGeom>
        </p:spPr>
      </p:pic>
      <p:pic>
        <p:nvPicPr>
          <p:cNvPr id="2" name="Picture 1">
            <a:extLst>
              <a:ext uri="{FF2B5EF4-FFF2-40B4-BE49-F238E27FC236}">
                <a16:creationId xmlns:a16="http://schemas.microsoft.com/office/drawing/2014/main" id="{9A1E061F-A72A-5142-8A32-D6BACF33C6DA}"/>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 y="144895"/>
            <a:ext cx="6149579" cy="1021134"/>
          </a:xfrm>
          <a:prstGeom prst="rect">
            <a:avLst/>
          </a:prstGeom>
        </p:spPr>
      </p:pic>
      <p:pic>
        <p:nvPicPr>
          <p:cNvPr id="8" name="Picture 7" descr="UCSF logo">
            <a:extLst>
              <a:ext uri="{FF2B5EF4-FFF2-40B4-BE49-F238E27FC236}">
                <a16:creationId xmlns:a16="http://schemas.microsoft.com/office/drawing/2014/main" id="{B6B44D79-B0F4-1A43-9BD5-09FD9E662AC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6149578" y="2015505"/>
            <a:ext cx="1615438" cy="1615438"/>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Closing – Mt. Zion">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C66F05B-DFA4-6F48-B676-F50E7C038154}"/>
              </a:ext>
              <a:ext uri="{C183D7F6-B498-43B3-948B-1728B52AA6E4}">
                <adec:decorative xmlns:adec="http://schemas.microsoft.com/office/drawing/2017/decorative" val="1"/>
              </a:ext>
            </a:extLst>
          </p:cNvPr>
          <p:cNvSpPr/>
          <p:nvPr userDrawn="1"/>
        </p:nvSpPr>
        <p:spPr bwMode="auto">
          <a:xfrm>
            <a:off x="6149581" y="1645920"/>
            <a:ext cx="2994421" cy="3497580"/>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Times New Roman" panose="02020603050405020304" pitchFamily="18" charset="0"/>
            </a:endParaRPr>
          </a:p>
        </p:txBody>
      </p:sp>
      <p:sp>
        <p:nvSpPr>
          <p:cNvPr id="7" name="Rectangle 6">
            <a:extLst>
              <a:ext uri="{FF2B5EF4-FFF2-40B4-BE49-F238E27FC236}">
                <a16:creationId xmlns:a16="http://schemas.microsoft.com/office/drawing/2014/main" id="{94494DF8-84C9-4641-9876-C01FAA2F1677}"/>
              </a:ext>
              <a:ext uri="{C183D7F6-B498-43B3-948B-1728B52AA6E4}">
                <adec:decorative xmlns:adec="http://schemas.microsoft.com/office/drawing/2017/decorative" val="1"/>
              </a:ext>
            </a:extLst>
          </p:cNvPr>
          <p:cNvSpPr/>
          <p:nvPr userDrawn="1"/>
        </p:nvSpPr>
        <p:spPr bwMode="auto">
          <a:xfrm>
            <a:off x="2" y="0"/>
            <a:ext cx="6149579" cy="1645920"/>
          </a:xfrm>
          <a:prstGeom prst="rect">
            <a:avLst/>
          </a:prstGeom>
          <a:solidFill>
            <a:schemeClr val="bg1">
              <a:lumMod val="95000"/>
            </a:schemeClr>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Times New Roman" panose="02020603050405020304" pitchFamily="18" charset="0"/>
            </a:endParaRPr>
          </a:p>
        </p:txBody>
      </p:sp>
      <p:pic>
        <p:nvPicPr>
          <p:cNvPr id="13" name="Picture 12">
            <a:extLst>
              <a:ext uri="{FF2B5EF4-FFF2-40B4-BE49-F238E27FC236}">
                <a16:creationId xmlns:a16="http://schemas.microsoft.com/office/drawing/2014/main" id="{EB73C1E6-BC68-894B-BFA0-E9C181FA15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49580" y="9411"/>
            <a:ext cx="2994420" cy="1996683"/>
          </a:xfrm>
          <a:prstGeom prst="rect">
            <a:avLst/>
          </a:prstGeom>
        </p:spPr>
      </p:pic>
      <p:pic>
        <p:nvPicPr>
          <p:cNvPr id="14" name="Picture 13">
            <a:extLst>
              <a:ext uri="{FF2B5EF4-FFF2-40B4-BE49-F238E27FC236}">
                <a16:creationId xmlns:a16="http://schemas.microsoft.com/office/drawing/2014/main" id="{4AD4098B-43D5-4B4E-A524-530B7E386F9F}"/>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388949"/>
            <a:ext cx="6149577" cy="3754552"/>
          </a:xfrm>
          <a:prstGeom prst="rect">
            <a:avLst/>
          </a:prstGeom>
        </p:spPr>
      </p:pic>
      <p:pic>
        <p:nvPicPr>
          <p:cNvPr id="10" name="Picture 9">
            <a:extLst>
              <a:ext uri="{FF2B5EF4-FFF2-40B4-BE49-F238E27FC236}">
                <a16:creationId xmlns:a16="http://schemas.microsoft.com/office/drawing/2014/main" id="{EA44FD6C-4722-4647-8824-7BD62CB49912}"/>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6149577" y="1994818"/>
            <a:ext cx="1615440" cy="1615440"/>
          </a:xfrm>
          <a:prstGeom prst="rect">
            <a:avLst/>
          </a:prstGeom>
          <a:solidFill>
            <a:schemeClr val="accent1"/>
          </a:solidFill>
        </p:spPr>
      </p:pic>
      <p:pic>
        <p:nvPicPr>
          <p:cNvPr id="15" name="Graphic 14" descr="UCSF logo">
            <a:extLst>
              <a:ext uri="{FF2B5EF4-FFF2-40B4-BE49-F238E27FC236}">
                <a16:creationId xmlns:a16="http://schemas.microsoft.com/office/drawing/2014/main" id="{A81F62F8-022A-8040-9203-343FE92FDB09}"/>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35407" b="39964"/>
          <a:stretch/>
        </p:blipFill>
        <p:spPr>
          <a:xfrm>
            <a:off x="-993817" y="0"/>
            <a:ext cx="7143396" cy="1388949"/>
          </a:xfrm>
          <a:prstGeom prst="rect">
            <a:avLst/>
          </a:prstGeom>
        </p:spPr>
      </p:pic>
    </p:spTree>
    <p:extLst>
      <p:ext uri="{BB962C8B-B14F-4D97-AF65-F5344CB8AC3E}">
        <p14:creationId xmlns:p14="http://schemas.microsoft.com/office/powerpoint/2010/main" val="281163503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4FBE2C-79B3-0741-8C4F-E79579E3B5C3}"/>
              </a:ext>
              <a:ext uri="{C183D7F6-B498-43B3-948B-1728B52AA6E4}">
                <adec:decorative xmlns:adec="http://schemas.microsoft.com/office/drawing/2017/decorative" val="1"/>
              </a:ext>
            </a:extLst>
          </p:cNvPr>
          <p:cNvSpPr/>
          <p:nvPr userDrawn="1"/>
        </p:nvSpPr>
        <p:spPr bwMode="auto">
          <a:xfrm>
            <a:off x="0" y="1645921"/>
            <a:ext cx="2994421" cy="3497580"/>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Times New Roman" panose="02020603050405020304" pitchFamily="18" charset="0"/>
            </a:endParaRPr>
          </a:p>
        </p:txBody>
      </p:sp>
      <p:sp>
        <p:nvSpPr>
          <p:cNvPr id="6" name="Rectangle 5">
            <a:extLst>
              <a:ext uri="{FF2B5EF4-FFF2-40B4-BE49-F238E27FC236}">
                <a16:creationId xmlns:a16="http://schemas.microsoft.com/office/drawing/2014/main" id="{7CBA96EE-AE7F-9D47-80E0-948746F73CBD}"/>
              </a:ext>
              <a:ext uri="{C183D7F6-B498-43B3-948B-1728B52AA6E4}">
                <adec:decorative xmlns:adec="http://schemas.microsoft.com/office/drawing/2017/decorative" val="1"/>
              </a:ext>
            </a:extLst>
          </p:cNvPr>
          <p:cNvSpPr/>
          <p:nvPr userDrawn="1"/>
        </p:nvSpPr>
        <p:spPr bwMode="auto">
          <a:xfrm>
            <a:off x="2756757" y="0"/>
            <a:ext cx="6387245" cy="1645920"/>
          </a:xfrm>
          <a:prstGeom prst="rect">
            <a:avLst/>
          </a:prstGeom>
          <a:solidFill>
            <a:schemeClr val="bg1">
              <a:lumMod val="95000"/>
            </a:schemeClr>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Times New Roman" panose="02020603050405020304" pitchFamily="18" charset="0"/>
            </a:endParaRPr>
          </a:p>
        </p:txBody>
      </p:sp>
      <p:pic>
        <p:nvPicPr>
          <p:cNvPr id="11" name="Picture 10">
            <a:extLst>
              <a:ext uri="{FF2B5EF4-FFF2-40B4-BE49-F238E27FC236}">
                <a16:creationId xmlns:a16="http://schemas.microsoft.com/office/drawing/2014/main" id="{4508378B-0C89-E14E-8069-2034FF2D0F25}"/>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a:off x="2" y="1"/>
            <a:ext cx="2760609" cy="2015504"/>
          </a:xfrm>
          <a:prstGeom prst="rect">
            <a:avLst/>
          </a:prstGeom>
        </p:spPr>
      </p:pic>
      <p:pic>
        <p:nvPicPr>
          <p:cNvPr id="13" name="Picture 12">
            <a:extLst>
              <a:ext uri="{FF2B5EF4-FFF2-40B4-BE49-F238E27FC236}">
                <a16:creationId xmlns:a16="http://schemas.microsoft.com/office/drawing/2014/main" id="{A98C622B-BC71-0F4D-ACEB-367F089BDF42}"/>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756754" y="1257301"/>
            <a:ext cx="6387246" cy="3886199"/>
          </a:xfrm>
          <a:prstGeom prst="rect">
            <a:avLst/>
          </a:prstGeom>
        </p:spPr>
      </p:pic>
      <p:pic>
        <p:nvPicPr>
          <p:cNvPr id="14" name="Picture 13">
            <a:extLst>
              <a:ext uri="{FF2B5EF4-FFF2-40B4-BE49-F238E27FC236}">
                <a16:creationId xmlns:a16="http://schemas.microsoft.com/office/drawing/2014/main" id="{FC4AB437-D405-6C43-9FA5-FD5F04163FCD}"/>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140700" y="2015504"/>
            <a:ext cx="1615440" cy="1615440"/>
          </a:xfrm>
          <a:prstGeom prst="rect">
            <a:avLst/>
          </a:prstGeom>
          <a:solidFill>
            <a:schemeClr val="accent1"/>
          </a:solidFill>
        </p:spPr>
      </p:pic>
      <p:pic>
        <p:nvPicPr>
          <p:cNvPr id="2" name="Picture 1" descr="UCSF logo">
            <a:extLst>
              <a:ext uri="{FF2B5EF4-FFF2-40B4-BE49-F238E27FC236}">
                <a16:creationId xmlns:a16="http://schemas.microsoft.com/office/drawing/2014/main" id="{2A46CC52-4A32-374A-BF1E-0FA06087FD5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2454" t="5935" r="2464" b="11182"/>
          <a:stretch/>
        </p:blipFill>
        <p:spPr>
          <a:xfrm>
            <a:off x="2756141" y="30482"/>
            <a:ext cx="6387861" cy="1226817"/>
          </a:xfrm>
          <a:prstGeom prst="rect">
            <a:avLst/>
          </a:prstGeom>
        </p:spPr>
      </p:pic>
    </p:spTree>
    <p:extLst>
      <p:ext uri="{BB962C8B-B14F-4D97-AF65-F5344CB8AC3E}">
        <p14:creationId xmlns:p14="http://schemas.microsoft.com/office/powerpoint/2010/main" val="297928717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atin typeface="+mn-lt"/>
                <a:ea typeface="Helvetica Neue" panose="02000503000000020004" pitchFamily="2" charset="0"/>
                <a:cs typeface="Arial" panose="020B0604020202020204" pitchFamily="34" charset="0"/>
              </a:defRPr>
            </a:lvl1pPr>
          </a:lstStyle>
          <a:p>
            <a:r>
              <a:rPr lang="en-US"/>
              <a:t>Presentation Title</a:t>
            </a:r>
            <a:endParaRPr lang="en-US">
              <a:latin typeface="+mn-lt"/>
            </a:endParaRPr>
          </a:p>
        </p:txBody>
      </p:sp>
      <p:sp>
        <p:nvSpPr>
          <p:cNvPr id="14" name="Slide Number Placeholder 13"/>
          <p:cNvSpPr>
            <a:spLocks noGrp="1"/>
          </p:cNvSpPr>
          <p:nvPr>
            <p:ph type="sldNum" sz="quarter" idx="13"/>
          </p:nvPr>
        </p:nvSpPr>
        <p:spPr/>
        <p:txBody>
          <a:bodyPr/>
          <a:lstStyle>
            <a:lvl1pPr>
              <a:defRPr b="0" i="0">
                <a:latin typeface="+mn-lt"/>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a:latin typeface="+mn-lt"/>
            </a:endParaRPr>
          </a:p>
        </p:txBody>
      </p:sp>
    </p:spTree>
    <p:extLst>
      <p:ext uri="{BB962C8B-B14F-4D97-AF65-F5344CB8AC3E}">
        <p14:creationId xmlns:p14="http://schemas.microsoft.com/office/powerpoint/2010/main" val="1195159258"/>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A4FBBD5-5854-194C-9766-1823F3F5452C}"/>
              </a:ext>
              <a:ext uri="{C183D7F6-B498-43B3-948B-1728B52AA6E4}">
                <adec:decorative xmlns:adec="http://schemas.microsoft.com/office/drawing/2017/decorative" val="1"/>
              </a:ext>
            </a:extLst>
          </p:cNvPr>
          <p:cNvSpPr/>
          <p:nvPr userDrawn="1"/>
        </p:nvSpPr>
        <p:spPr bwMode="auto">
          <a:xfrm>
            <a:off x="0" y="1645921"/>
            <a:ext cx="2994421" cy="3497580"/>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Times New Roman" panose="02020603050405020304" pitchFamily="18" charset="0"/>
            </a:endParaRPr>
          </a:p>
        </p:txBody>
      </p:sp>
      <p:sp>
        <p:nvSpPr>
          <p:cNvPr id="6" name="Rectangle 5">
            <a:extLst>
              <a:ext uri="{FF2B5EF4-FFF2-40B4-BE49-F238E27FC236}">
                <a16:creationId xmlns:a16="http://schemas.microsoft.com/office/drawing/2014/main" id="{FEB282E7-F7BC-5A48-9E5F-4ECBFDF952A0}"/>
              </a:ext>
              <a:ext uri="{C183D7F6-B498-43B3-948B-1728B52AA6E4}">
                <adec:decorative xmlns:adec="http://schemas.microsoft.com/office/drawing/2017/decorative" val="1"/>
              </a:ext>
            </a:extLst>
          </p:cNvPr>
          <p:cNvSpPr/>
          <p:nvPr userDrawn="1"/>
        </p:nvSpPr>
        <p:spPr bwMode="auto">
          <a:xfrm>
            <a:off x="2756757" y="0"/>
            <a:ext cx="6387245" cy="1645920"/>
          </a:xfrm>
          <a:prstGeom prst="rect">
            <a:avLst/>
          </a:prstGeom>
          <a:solidFill>
            <a:schemeClr val="bg1">
              <a:lumMod val="95000"/>
            </a:schemeClr>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Times New Roman" panose="02020603050405020304" pitchFamily="18" charset="0"/>
            </a:endParaRPr>
          </a:p>
        </p:txBody>
      </p:sp>
      <p:pic>
        <p:nvPicPr>
          <p:cNvPr id="10" name="Picture 9">
            <a:extLst>
              <a:ext uri="{FF2B5EF4-FFF2-40B4-BE49-F238E27FC236}">
                <a16:creationId xmlns:a16="http://schemas.microsoft.com/office/drawing/2014/main" id="{21C94893-0820-A743-86A6-BDEB411A7239}"/>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2756753" cy="2015504"/>
          </a:xfrm>
          <a:prstGeom prst="rect">
            <a:avLst/>
          </a:prstGeom>
        </p:spPr>
      </p:pic>
      <p:pic>
        <p:nvPicPr>
          <p:cNvPr id="11" name="Picture 10">
            <a:extLst>
              <a:ext uri="{FF2B5EF4-FFF2-40B4-BE49-F238E27FC236}">
                <a16:creationId xmlns:a16="http://schemas.microsoft.com/office/drawing/2014/main" id="{1412EA7E-47D5-4248-9461-6049F4FA2F31}"/>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756754" y="1257301"/>
            <a:ext cx="6387246" cy="3886199"/>
          </a:xfrm>
          <a:prstGeom prst="rect">
            <a:avLst/>
          </a:prstGeom>
        </p:spPr>
      </p:pic>
      <p:pic>
        <p:nvPicPr>
          <p:cNvPr id="9" name="Graphic 8">
            <a:extLst>
              <a:ext uri="{FF2B5EF4-FFF2-40B4-BE49-F238E27FC236}">
                <a16:creationId xmlns:a16="http://schemas.microsoft.com/office/drawing/2014/main" id="{21F1DBF9-E6D2-EC49-80D7-6EE1B776A50D}"/>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t="37974" b="37397"/>
          <a:stretch/>
        </p:blipFill>
        <p:spPr>
          <a:xfrm>
            <a:off x="2756140" y="15255"/>
            <a:ext cx="6387860" cy="1242044"/>
          </a:xfrm>
          <a:prstGeom prst="rect">
            <a:avLst/>
          </a:prstGeom>
        </p:spPr>
      </p:pic>
      <p:pic>
        <p:nvPicPr>
          <p:cNvPr id="13" name="Picture 12" descr="UCSF logo">
            <a:extLst>
              <a:ext uri="{FF2B5EF4-FFF2-40B4-BE49-F238E27FC236}">
                <a16:creationId xmlns:a16="http://schemas.microsoft.com/office/drawing/2014/main" id="{5656DF26-9AA1-AC46-9695-22DFD8CE98E3}"/>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1140700" y="2015504"/>
            <a:ext cx="1615440" cy="1615440"/>
          </a:xfrm>
          <a:prstGeom prst="rect">
            <a:avLst/>
          </a:prstGeom>
          <a:solidFill>
            <a:schemeClr val="accent1"/>
          </a:solidFill>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atin typeface="+mn-lt"/>
                <a:ea typeface="Helvetica Neue" panose="02000503000000020004" pitchFamily="2" charset="0"/>
                <a:cs typeface="Arial" panose="020B0604020202020204" pitchFamily="34" charset="0"/>
              </a:defRPr>
            </a:lvl1pPr>
          </a:lstStyle>
          <a:p>
            <a:r>
              <a:rPr lang="en-US"/>
              <a:t>Presentation Title</a:t>
            </a:r>
            <a:endParaRPr lang="en-US">
              <a:latin typeface="+mn-lt"/>
            </a:endParaRPr>
          </a:p>
        </p:txBody>
      </p:sp>
      <p:sp>
        <p:nvSpPr>
          <p:cNvPr id="14" name="Slide Number Placeholder 13"/>
          <p:cNvSpPr>
            <a:spLocks noGrp="1"/>
          </p:cNvSpPr>
          <p:nvPr>
            <p:ph type="sldNum" sz="quarter" idx="13"/>
          </p:nvPr>
        </p:nvSpPr>
        <p:spPr/>
        <p:txBody>
          <a:bodyPr/>
          <a:lstStyle>
            <a:lvl1pPr>
              <a:defRPr b="0" i="0">
                <a:latin typeface="+mn-lt"/>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a:latin typeface="+mn-lt"/>
            </a:endParaRPr>
          </a:p>
        </p:txBody>
      </p:sp>
      <p:sp>
        <p:nvSpPr>
          <p:cNvPr id="3" name="Chart Placeholder 2"/>
          <p:cNvSpPr>
            <a:spLocks noGrp="1"/>
          </p:cNvSpPr>
          <p:nvPr>
            <p:ph type="chart" sz="quarter" idx="14"/>
          </p:nvPr>
        </p:nvSpPr>
        <p:spPr>
          <a:xfrm>
            <a:off x="293268" y="337931"/>
            <a:ext cx="8587407" cy="4065105"/>
          </a:xfrm>
          <a:prstGeom prst="rect">
            <a:avLst/>
          </a:prstGeom>
        </p:spPr>
        <p:txBody>
          <a:bodyPr>
            <a:normAutofit/>
          </a:bodyPr>
          <a:lstStyle>
            <a:lvl1pPr>
              <a:defRPr b="0" i="0">
                <a:latin typeface="+mn-lt"/>
                <a:ea typeface="Helvetica Neue" panose="02000503000000020004" pitchFamily="2" charset="0"/>
                <a:cs typeface="Arial" panose="020B0604020202020204" pitchFamily="34" charset="0"/>
              </a:defRPr>
            </a:lvl1pPr>
          </a:lstStyle>
          <a:p>
            <a:r>
              <a:rPr lang="en-US"/>
              <a:t>Click icon to add chart</a:t>
            </a:r>
          </a:p>
        </p:txBody>
      </p:sp>
    </p:spTree>
    <p:extLst>
      <p:ext uri="{BB962C8B-B14F-4D97-AF65-F5344CB8AC3E}">
        <p14:creationId xmlns:p14="http://schemas.microsoft.com/office/powerpoint/2010/main" val="63290672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atin typeface="+mn-lt"/>
                <a:ea typeface="Helvetica Neue" panose="02000503000000020004" pitchFamily="2" charset="0"/>
                <a:cs typeface="Arial" panose="020B0604020202020204" pitchFamily="34" charset="0"/>
              </a:defRPr>
            </a:lvl1pPr>
          </a:lstStyle>
          <a:p>
            <a:r>
              <a:rPr lang="en-US"/>
              <a:t>Presentation Title</a:t>
            </a:r>
            <a:endParaRPr lang="en-US">
              <a:latin typeface="+mn-lt"/>
            </a:endParaRPr>
          </a:p>
        </p:txBody>
      </p:sp>
      <p:sp>
        <p:nvSpPr>
          <p:cNvPr id="14" name="Slide Number Placeholder 13"/>
          <p:cNvSpPr>
            <a:spLocks noGrp="1"/>
          </p:cNvSpPr>
          <p:nvPr>
            <p:ph type="sldNum" sz="quarter" idx="13"/>
          </p:nvPr>
        </p:nvSpPr>
        <p:spPr/>
        <p:txBody>
          <a:bodyPr/>
          <a:lstStyle>
            <a:lvl1pPr>
              <a:defRPr b="0" i="0">
                <a:latin typeface="+mn-lt"/>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a:latin typeface="+mn-lt"/>
            </a:endParaRPr>
          </a:p>
        </p:txBody>
      </p:sp>
      <p:sp>
        <p:nvSpPr>
          <p:cNvPr id="11" name="Title 15"/>
          <p:cNvSpPr>
            <a:spLocks noGrp="1"/>
          </p:cNvSpPr>
          <p:nvPr>
            <p:ph type="title" hasCustomPrompt="1"/>
          </p:nvPr>
        </p:nvSpPr>
        <p:spPr>
          <a:xfrm>
            <a:off x="437727" y="318751"/>
            <a:ext cx="8173580" cy="458587"/>
          </a:xfrm>
        </p:spPr>
        <p:txBody>
          <a:bodyPr anchor="b">
            <a:noAutofit/>
          </a:bodyPr>
          <a:lstStyle>
            <a:lvl1pPr>
              <a:defRPr sz="3600" b="0" i="0">
                <a:latin typeface="+mj-lt"/>
                <a:ea typeface="Helvetica Neue" panose="02000503000000020004" pitchFamily="2" charset="0"/>
                <a:cs typeface="Arial" panose="020B0604020202020204" pitchFamily="34" charset="0"/>
              </a:defRPr>
            </a:lvl1pPr>
          </a:lstStyle>
          <a:p>
            <a:r>
              <a:rPr lang="en-US"/>
              <a:t>Slide Title Here</a:t>
            </a:r>
          </a:p>
        </p:txBody>
      </p:sp>
      <p:sp>
        <p:nvSpPr>
          <p:cNvPr id="12" name="Text Placeholder 3"/>
          <p:cNvSpPr>
            <a:spLocks noGrp="1"/>
          </p:cNvSpPr>
          <p:nvPr>
            <p:ph type="body" sz="quarter" idx="15" hasCustomPrompt="1"/>
          </p:nvPr>
        </p:nvSpPr>
        <p:spPr>
          <a:xfrm>
            <a:off x="437727" y="695741"/>
            <a:ext cx="8169964" cy="334897"/>
          </a:xfrm>
          <a:prstGeom prst="rect">
            <a:avLst/>
          </a:prstGeom>
        </p:spPr>
        <p:txBody>
          <a:bodyPr>
            <a:noAutofit/>
          </a:bodyPr>
          <a:lstStyle>
            <a:lvl1pPr marL="0" indent="0">
              <a:lnSpc>
                <a:spcPct val="100000"/>
              </a:lnSpc>
              <a:buNone/>
              <a:defRPr sz="1800" b="0" i="0">
                <a:latin typeface="+mn-lt"/>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sp>
        <p:nvSpPr>
          <p:cNvPr id="4" name="Content Placeholder 3">
            <a:extLst>
              <a:ext uri="{FF2B5EF4-FFF2-40B4-BE49-F238E27FC236}">
                <a16:creationId xmlns:a16="http://schemas.microsoft.com/office/drawing/2014/main" id="{94DDBBAB-9302-6485-BEF6-743A08E39A15}"/>
              </a:ext>
            </a:extLst>
          </p:cNvPr>
          <p:cNvSpPr>
            <a:spLocks noGrp="1"/>
          </p:cNvSpPr>
          <p:nvPr>
            <p:ph sz="quarter" idx="23" hasCustomPrompt="1"/>
          </p:nvPr>
        </p:nvSpPr>
        <p:spPr>
          <a:xfrm>
            <a:off x="438150" y="1401762"/>
            <a:ext cx="3914775" cy="2932111"/>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088A59CF-D935-CDBF-8DB7-405F60B1AF02}"/>
              </a:ext>
            </a:extLst>
          </p:cNvPr>
          <p:cNvSpPr>
            <a:spLocks noGrp="1"/>
          </p:cNvSpPr>
          <p:nvPr>
            <p:ph sz="quarter" idx="24" hasCustomPrompt="1"/>
          </p:nvPr>
        </p:nvSpPr>
        <p:spPr>
          <a:xfrm>
            <a:off x="4707494" y="1401763"/>
            <a:ext cx="3900197" cy="2932110"/>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415597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 Nav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r>
              <a:rPr lang="en-US"/>
              <a:t>Presentation Title</a:t>
            </a:r>
          </a:p>
        </p:txBody>
      </p:sp>
      <p:sp>
        <p:nvSpPr>
          <p:cNvPr id="5" name="Slide Number Placeholder 4"/>
          <p:cNvSpPr>
            <a:spLocks noGrp="1"/>
          </p:cNvSpPr>
          <p:nvPr>
            <p:ph type="sldNum" sz="quarter" idx="12"/>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a:p>
        </p:txBody>
      </p:sp>
      <p:sp>
        <p:nvSpPr>
          <p:cNvPr id="9" name="Text Placeholder 8"/>
          <p:cNvSpPr>
            <a:spLocks noGrp="1"/>
          </p:cNvSpPr>
          <p:nvPr>
            <p:ph type="body" sz="quarter" idx="13" hasCustomPrompt="1"/>
          </p:nvPr>
        </p:nvSpPr>
        <p:spPr>
          <a:xfrm>
            <a:off x="445221" y="1431236"/>
            <a:ext cx="8229323" cy="2107096"/>
          </a:xfrm>
          <a:prstGeom prst="rect">
            <a:avLst/>
          </a:prstGeom>
        </p:spPr>
        <p:txBody>
          <a:bodyPr anchor="ctr" anchorCtr="0">
            <a:normAutofit/>
          </a:bodyPr>
          <a:lstStyle>
            <a:lvl1pPr marL="0" indent="0">
              <a:lnSpc>
                <a:spcPct val="100000"/>
              </a:lnSpc>
              <a:buNone/>
              <a:defRPr sz="2800" b="0" i="0" baseline="0">
                <a:latin typeface="+mn-lt"/>
                <a:ea typeface="Helvetica Neue" panose="02000503000000020004" pitchFamily="2" charset="0"/>
                <a:cs typeface="Arial" panose="020B0604020202020204" pitchFamily="34" charset="0"/>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a:t>This page is an option should you wish to utilize a quote as a stand-alone slide within your presentation. The rest is </a:t>
            </a:r>
            <a:r>
              <a:rPr lang="en-US" err="1"/>
              <a:t>lorem</a:t>
            </a:r>
            <a:r>
              <a:rPr lang="en-US"/>
              <a:t> </a:t>
            </a:r>
            <a:r>
              <a:rPr lang="en-US" err="1"/>
              <a:t>ipsum</a:t>
            </a:r>
            <a:r>
              <a:rPr lang="en-US"/>
              <a:t>. </a:t>
            </a:r>
            <a:r>
              <a:rPr lang="en-US" err="1"/>
              <a:t>Ut</a:t>
            </a:r>
            <a:r>
              <a:rPr lang="en-US"/>
              <a:t> </a:t>
            </a:r>
            <a:r>
              <a:rPr lang="en-US" err="1"/>
              <a:t>enim</a:t>
            </a:r>
            <a:r>
              <a:rPr lang="en-US"/>
              <a:t> ad minim </a:t>
            </a:r>
            <a:r>
              <a:rPr lang="en-US" err="1"/>
              <a:t>quis</a:t>
            </a:r>
            <a:r>
              <a:rPr lang="en-US"/>
              <a:t> </a:t>
            </a:r>
            <a:r>
              <a:rPr lang="en-US" err="1"/>
              <a:t>nostrud</a:t>
            </a:r>
            <a:r>
              <a:rPr lang="en-US"/>
              <a:t>.</a:t>
            </a:r>
          </a:p>
        </p:txBody>
      </p:sp>
      <p:sp>
        <p:nvSpPr>
          <p:cNvPr id="10" name="Text Placeholder 13"/>
          <p:cNvSpPr>
            <a:spLocks noGrp="1"/>
          </p:cNvSpPr>
          <p:nvPr>
            <p:ph type="body" sz="quarter" idx="14" hasCustomPrompt="1"/>
          </p:nvPr>
        </p:nvSpPr>
        <p:spPr>
          <a:xfrm>
            <a:off x="445221" y="3681590"/>
            <a:ext cx="6513958" cy="284124"/>
          </a:xfrm>
          <a:prstGeom prst="rect">
            <a:avLst/>
          </a:prstGeom>
        </p:spPr>
        <p:txBody>
          <a:bodyPr tIns="0" rIns="0" bIns="0" anchor="b">
            <a:normAutofit/>
          </a:bodyPr>
          <a:lstStyle>
            <a:lvl1pPr marL="0" indent="0">
              <a:lnSpc>
                <a:spcPct val="100000"/>
              </a:lnSpc>
              <a:buNone/>
              <a:defRPr sz="1800" b="0" i="0">
                <a:solidFill>
                  <a:schemeClr val="tx1"/>
                </a:solidFill>
                <a:latin typeface="+mn-lt"/>
                <a:ea typeface="Helvetica Neue" panose="02000503000000020004" pitchFamily="2" charset="0"/>
                <a:cs typeface="Arial" panose="020B0604020202020204" pitchFamily="34" charset="0"/>
              </a:defRPr>
            </a:lvl1pPr>
          </a:lstStyle>
          <a:p>
            <a:pPr lvl="0"/>
            <a:r>
              <a:rPr lang="en-US"/>
              <a:t>Author’s Name</a:t>
            </a:r>
          </a:p>
        </p:txBody>
      </p:sp>
      <p:sp>
        <p:nvSpPr>
          <p:cNvPr id="11" name="Text Placeholder 13"/>
          <p:cNvSpPr>
            <a:spLocks noGrp="1"/>
          </p:cNvSpPr>
          <p:nvPr>
            <p:ph type="body" sz="quarter" idx="15" hasCustomPrompt="1"/>
          </p:nvPr>
        </p:nvSpPr>
        <p:spPr>
          <a:xfrm>
            <a:off x="445221" y="3996194"/>
            <a:ext cx="6513958" cy="339586"/>
          </a:xfrm>
          <a:prstGeom prst="rect">
            <a:avLst/>
          </a:prstGeom>
        </p:spPr>
        <p:txBody>
          <a:bodyPr>
            <a:normAutofit/>
          </a:bodyPr>
          <a:lstStyle>
            <a:lvl1pPr marL="0" indent="0">
              <a:lnSpc>
                <a:spcPts val="2000"/>
              </a:lnSpc>
              <a:buNone/>
              <a:defRPr sz="1800" b="0" i="0" baseline="0">
                <a:solidFill>
                  <a:schemeClr val="tx1"/>
                </a:solidFill>
                <a:latin typeface="+mn-lt"/>
                <a:ea typeface="Helvetica Neue" panose="02000503000000020004" pitchFamily="2" charset="0"/>
                <a:cs typeface="Arial" panose="020B0604020202020204" pitchFamily="34" charset="0"/>
              </a:defRPr>
            </a:lvl1pPr>
          </a:lstStyle>
          <a:p>
            <a:pPr lvl="0"/>
            <a:r>
              <a:rPr lang="en-US"/>
              <a:t>Position Title</a:t>
            </a:r>
          </a:p>
        </p:txBody>
      </p:sp>
      <p:sp>
        <p:nvSpPr>
          <p:cNvPr id="6" name="Graphic 2">
            <a:extLst>
              <a:ext uri="{FF2B5EF4-FFF2-40B4-BE49-F238E27FC236}">
                <a16:creationId xmlns:a16="http://schemas.microsoft.com/office/drawing/2014/main" id="{794A7BB7-02FC-EECD-37AA-789952E4BD9E}"/>
              </a:ext>
            </a:extLst>
          </p:cNvPr>
          <p:cNvSpPr/>
          <p:nvPr/>
        </p:nvSpPr>
        <p:spPr>
          <a:xfrm>
            <a:off x="445221" y="614723"/>
            <a:ext cx="474686" cy="439140"/>
          </a:xfrm>
          <a:custGeom>
            <a:avLst/>
            <a:gdLst>
              <a:gd name="csX0" fmla="*/ 475655 w 1279921"/>
              <a:gd name="csY0" fmla="*/ 668536 h 1184076"/>
              <a:gd name="csX1" fmla="*/ 475655 w 1279921"/>
              <a:gd name="csY1" fmla="*/ 1184077 h 1184076"/>
              <a:gd name="csX2" fmla="*/ 0 w 1279921"/>
              <a:gd name="csY2" fmla="*/ 1184077 h 1184076"/>
              <a:gd name="csX3" fmla="*/ 0 w 1279921"/>
              <a:gd name="csY3" fmla="*/ 776883 h 1184076"/>
              <a:gd name="csX4" fmla="*/ 79177 w 1279921"/>
              <a:gd name="csY4" fmla="*/ 298252 h 1184076"/>
              <a:gd name="csX5" fmla="*/ 407194 w 1279921"/>
              <a:gd name="csY5" fmla="*/ 0 h 1184076"/>
              <a:gd name="csX6" fmla="*/ 515541 w 1279921"/>
              <a:gd name="csY6" fmla="*/ 172641 h 1184076"/>
              <a:gd name="csX7" fmla="*/ 315516 w 1279921"/>
              <a:gd name="csY7" fmla="*/ 341709 h 1184076"/>
              <a:gd name="csX8" fmla="*/ 244078 w 1279921"/>
              <a:gd name="csY8" fmla="*/ 668536 h 1184076"/>
              <a:gd name="csX9" fmla="*/ 476250 w 1279921"/>
              <a:gd name="csY9" fmla="*/ 668536 h 1184076"/>
              <a:gd name="csX10" fmla="*/ 1240631 w 1279921"/>
              <a:gd name="csY10" fmla="*/ 668536 h 1184076"/>
              <a:gd name="csX11" fmla="*/ 1240631 w 1279921"/>
              <a:gd name="csY11" fmla="*/ 1184077 h 1184076"/>
              <a:gd name="csX12" fmla="*/ 764381 w 1279921"/>
              <a:gd name="csY12" fmla="*/ 1184077 h 1184076"/>
              <a:gd name="csX13" fmla="*/ 764381 w 1279921"/>
              <a:gd name="csY13" fmla="*/ 776883 h 1184076"/>
              <a:gd name="csX14" fmla="*/ 843558 w 1279921"/>
              <a:gd name="csY14" fmla="*/ 298252 h 1184076"/>
              <a:gd name="csX15" fmla="*/ 1171575 w 1279921"/>
              <a:gd name="csY15" fmla="*/ 0 h 1184076"/>
              <a:gd name="csX16" fmla="*/ 1279922 w 1279921"/>
              <a:gd name="csY16" fmla="*/ 172641 h 1184076"/>
              <a:gd name="csX17" fmla="*/ 1079897 w 1279921"/>
              <a:gd name="csY17" fmla="*/ 341709 h 1184076"/>
              <a:gd name="csX18" fmla="*/ 1008459 w 1279921"/>
              <a:gd name="csY18" fmla="*/ 668536 h 1184076"/>
              <a:gd name="csX19" fmla="*/ 1240631 w 1279921"/>
              <a:gd name="csY19" fmla="*/ 668536 h 11840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1279921" h="1184076">
                <a:moveTo>
                  <a:pt x="475655" y="668536"/>
                </a:moveTo>
                <a:lnTo>
                  <a:pt x="475655" y="1184077"/>
                </a:lnTo>
                <a:lnTo>
                  <a:pt x="0" y="1184077"/>
                </a:lnTo>
                <a:lnTo>
                  <a:pt x="0" y="776883"/>
                </a:lnTo>
                <a:cubicBezTo>
                  <a:pt x="0" y="556617"/>
                  <a:pt x="26194" y="397073"/>
                  <a:pt x="79177" y="298252"/>
                </a:cubicBezTo>
                <a:cubicBezTo>
                  <a:pt x="148233" y="166688"/>
                  <a:pt x="257770" y="67270"/>
                  <a:pt x="407194" y="0"/>
                </a:cubicBezTo>
                <a:lnTo>
                  <a:pt x="515541" y="172641"/>
                </a:lnTo>
                <a:cubicBezTo>
                  <a:pt x="425053" y="210741"/>
                  <a:pt x="358378" y="266700"/>
                  <a:pt x="315516" y="341709"/>
                </a:cubicBezTo>
                <a:cubicBezTo>
                  <a:pt x="272653" y="416719"/>
                  <a:pt x="248841" y="525661"/>
                  <a:pt x="244078" y="668536"/>
                </a:cubicBezTo>
                <a:lnTo>
                  <a:pt x="476250" y="668536"/>
                </a:lnTo>
                <a:close/>
                <a:moveTo>
                  <a:pt x="1240631" y="668536"/>
                </a:moveTo>
                <a:lnTo>
                  <a:pt x="1240631" y="1184077"/>
                </a:lnTo>
                <a:lnTo>
                  <a:pt x="764381" y="1184077"/>
                </a:lnTo>
                <a:lnTo>
                  <a:pt x="764381" y="776883"/>
                </a:lnTo>
                <a:cubicBezTo>
                  <a:pt x="764381" y="556617"/>
                  <a:pt x="790575" y="397073"/>
                  <a:pt x="843558" y="298252"/>
                </a:cubicBezTo>
                <a:cubicBezTo>
                  <a:pt x="912614" y="166688"/>
                  <a:pt x="1022152" y="67270"/>
                  <a:pt x="1171575" y="0"/>
                </a:cubicBezTo>
                <a:lnTo>
                  <a:pt x="1279922" y="172641"/>
                </a:lnTo>
                <a:cubicBezTo>
                  <a:pt x="1189434" y="210741"/>
                  <a:pt x="1122759" y="266700"/>
                  <a:pt x="1079897" y="341709"/>
                </a:cubicBezTo>
                <a:cubicBezTo>
                  <a:pt x="1037034" y="416719"/>
                  <a:pt x="1013222" y="525661"/>
                  <a:pt x="1008459" y="668536"/>
                </a:cubicBezTo>
                <a:lnTo>
                  <a:pt x="1240631" y="668536"/>
                </a:lnTo>
                <a:close/>
              </a:path>
            </a:pathLst>
          </a:custGeom>
          <a:solidFill>
            <a:schemeClr val="tx1"/>
          </a:solidFill>
          <a:ln w="5953" cap="flat">
            <a:noFill/>
            <a:prstDash val="solid"/>
            <a:miter/>
          </a:ln>
        </p:spPr>
        <p:txBody>
          <a:bodyPr/>
          <a:lstStyle/>
          <a:p>
            <a:endParaRPr lang="en-US"/>
          </a:p>
        </p:txBody>
      </p:sp>
    </p:spTree>
    <p:extLst>
      <p:ext uri="{BB962C8B-B14F-4D97-AF65-F5344CB8AC3E}">
        <p14:creationId xmlns:p14="http://schemas.microsoft.com/office/powerpoint/2010/main" val="179054717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b="0" i="0">
                <a:latin typeface="+mn-lt"/>
                <a:ea typeface="Helvetica Neue" panose="02000503000000020004" pitchFamily="2" charset="0"/>
                <a:cs typeface="Arial" panose="020B0604020202020204" pitchFamily="34" charset="0"/>
              </a:defRPr>
            </a:lvl1pPr>
          </a:lstStyle>
          <a:p>
            <a:r>
              <a:rPr lang="en-US"/>
              <a:t>Presentation Title</a:t>
            </a:r>
            <a:endParaRPr lang="en-US">
              <a:latin typeface="+mn-lt"/>
            </a:endParaRPr>
          </a:p>
        </p:txBody>
      </p:sp>
      <p:sp>
        <p:nvSpPr>
          <p:cNvPr id="5" name="Slide Number Placeholder 4"/>
          <p:cNvSpPr>
            <a:spLocks noGrp="1"/>
          </p:cNvSpPr>
          <p:nvPr>
            <p:ph type="sldNum" sz="quarter" idx="12"/>
          </p:nvPr>
        </p:nvSpPr>
        <p:spPr/>
        <p:txBody>
          <a:bodyPr/>
          <a:lstStyle>
            <a:lvl1pPr>
              <a:defRPr b="0" i="0">
                <a:latin typeface="+mn-lt"/>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a:latin typeface="+mn-lt"/>
            </a:endParaRPr>
          </a:p>
        </p:txBody>
      </p:sp>
      <p:sp>
        <p:nvSpPr>
          <p:cNvPr id="9" name="Text Placeholder 8"/>
          <p:cNvSpPr>
            <a:spLocks noGrp="1"/>
          </p:cNvSpPr>
          <p:nvPr>
            <p:ph type="body" sz="quarter" idx="13" hasCustomPrompt="1"/>
          </p:nvPr>
        </p:nvSpPr>
        <p:spPr>
          <a:xfrm>
            <a:off x="445221" y="1431236"/>
            <a:ext cx="8229323" cy="2107096"/>
          </a:xfrm>
          <a:prstGeom prst="rect">
            <a:avLst/>
          </a:prstGeom>
        </p:spPr>
        <p:txBody>
          <a:bodyPr anchor="ctr" anchorCtr="0">
            <a:normAutofit/>
          </a:bodyPr>
          <a:lstStyle>
            <a:lvl1pPr marL="0" indent="0">
              <a:lnSpc>
                <a:spcPct val="100000"/>
              </a:lnSpc>
              <a:buNone/>
              <a:defRPr sz="2800" b="0" i="0" baseline="0">
                <a:latin typeface="+mn-lt"/>
                <a:ea typeface="Helvetica Neue" panose="02000503000000020004" pitchFamily="2" charset="0"/>
                <a:cs typeface="Arial" panose="020B0604020202020204" pitchFamily="34" charset="0"/>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a:t>This page is an option should you wish to utilize a quote as a stand-alone slide within your presentation. The rest is lorem ipsum. Ut </a:t>
            </a:r>
            <a:r>
              <a:rPr lang="en-US" err="1"/>
              <a:t>enim</a:t>
            </a:r>
            <a:r>
              <a:rPr lang="en-US"/>
              <a:t> ad minim </a:t>
            </a:r>
            <a:r>
              <a:rPr lang="en-US" err="1"/>
              <a:t>quis</a:t>
            </a:r>
            <a:r>
              <a:rPr lang="en-US"/>
              <a:t> </a:t>
            </a:r>
            <a:r>
              <a:rPr lang="en-US" err="1"/>
              <a:t>nostrud</a:t>
            </a:r>
            <a:r>
              <a:rPr lang="en-US"/>
              <a:t>.</a:t>
            </a:r>
          </a:p>
        </p:txBody>
      </p:sp>
      <p:sp>
        <p:nvSpPr>
          <p:cNvPr id="2" name="Text Placeholder 13">
            <a:extLst>
              <a:ext uri="{FF2B5EF4-FFF2-40B4-BE49-F238E27FC236}">
                <a16:creationId xmlns:a16="http://schemas.microsoft.com/office/drawing/2014/main" id="{6354FEC9-22DD-20DD-3C4C-860E28AE60EC}"/>
              </a:ext>
            </a:extLst>
          </p:cNvPr>
          <p:cNvSpPr>
            <a:spLocks noGrp="1"/>
          </p:cNvSpPr>
          <p:nvPr>
            <p:ph type="body" sz="quarter" idx="14" hasCustomPrompt="1"/>
          </p:nvPr>
        </p:nvSpPr>
        <p:spPr>
          <a:xfrm>
            <a:off x="445221" y="3681590"/>
            <a:ext cx="6513958" cy="284124"/>
          </a:xfrm>
          <a:prstGeom prst="rect">
            <a:avLst/>
          </a:prstGeom>
        </p:spPr>
        <p:txBody>
          <a:bodyPr tIns="0" rIns="0" bIns="0" anchor="b">
            <a:normAutofit/>
          </a:bodyPr>
          <a:lstStyle>
            <a:lvl1pPr marL="0" indent="0">
              <a:lnSpc>
                <a:spcPct val="100000"/>
              </a:lnSpc>
              <a:buNone/>
              <a:defRPr sz="1800" b="0" i="0">
                <a:solidFill>
                  <a:schemeClr val="accent2"/>
                </a:solidFill>
                <a:latin typeface="+mn-lt"/>
                <a:ea typeface="Helvetica Neue" panose="02000503000000020004" pitchFamily="2" charset="0"/>
                <a:cs typeface="Arial" panose="020B0604020202020204" pitchFamily="34" charset="0"/>
              </a:defRPr>
            </a:lvl1pPr>
          </a:lstStyle>
          <a:p>
            <a:pPr lvl="0"/>
            <a:r>
              <a:rPr lang="en-US"/>
              <a:t>Author’s Name</a:t>
            </a:r>
          </a:p>
        </p:txBody>
      </p:sp>
      <p:sp>
        <p:nvSpPr>
          <p:cNvPr id="3" name="Text Placeholder 13">
            <a:extLst>
              <a:ext uri="{FF2B5EF4-FFF2-40B4-BE49-F238E27FC236}">
                <a16:creationId xmlns:a16="http://schemas.microsoft.com/office/drawing/2014/main" id="{344D3816-F8C7-B7C5-8C7D-BD159FFAC7F7}"/>
              </a:ext>
            </a:extLst>
          </p:cNvPr>
          <p:cNvSpPr>
            <a:spLocks noGrp="1"/>
          </p:cNvSpPr>
          <p:nvPr>
            <p:ph type="body" sz="quarter" idx="15" hasCustomPrompt="1"/>
          </p:nvPr>
        </p:nvSpPr>
        <p:spPr>
          <a:xfrm>
            <a:off x="445221" y="3996194"/>
            <a:ext cx="6513958" cy="339586"/>
          </a:xfrm>
          <a:prstGeom prst="rect">
            <a:avLst/>
          </a:prstGeom>
        </p:spPr>
        <p:txBody>
          <a:bodyPr>
            <a:normAutofit/>
          </a:bodyPr>
          <a:lstStyle>
            <a:lvl1pPr marL="0" indent="0">
              <a:lnSpc>
                <a:spcPts val="2000"/>
              </a:lnSpc>
              <a:buNone/>
              <a:defRPr sz="1800" b="0" i="0" baseline="0">
                <a:solidFill>
                  <a:schemeClr val="accent2"/>
                </a:solidFill>
                <a:latin typeface="+mn-lt"/>
                <a:ea typeface="Helvetica Neue" panose="02000503000000020004" pitchFamily="2" charset="0"/>
                <a:cs typeface="Arial" panose="020B0604020202020204" pitchFamily="34" charset="0"/>
              </a:defRPr>
            </a:lvl1pPr>
          </a:lstStyle>
          <a:p>
            <a:pPr lvl="0"/>
            <a:r>
              <a:rPr lang="en-US"/>
              <a:t>Position Title</a:t>
            </a:r>
          </a:p>
        </p:txBody>
      </p:sp>
      <p:sp>
        <p:nvSpPr>
          <p:cNvPr id="8" name="Graphic 2">
            <a:extLst>
              <a:ext uri="{FF2B5EF4-FFF2-40B4-BE49-F238E27FC236}">
                <a16:creationId xmlns:a16="http://schemas.microsoft.com/office/drawing/2014/main" id="{C082C6B8-CE25-1F65-8C8A-DBD9AB8E4034}"/>
              </a:ext>
            </a:extLst>
          </p:cNvPr>
          <p:cNvSpPr/>
          <p:nvPr userDrawn="1"/>
        </p:nvSpPr>
        <p:spPr>
          <a:xfrm>
            <a:off x="445221" y="614723"/>
            <a:ext cx="474686" cy="439140"/>
          </a:xfrm>
          <a:custGeom>
            <a:avLst/>
            <a:gdLst>
              <a:gd name="csX0" fmla="*/ 475655 w 1279921"/>
              <a:gd name="csY0" fmla="*/ 668536 h 1184076"/>
              <a:gd name="csX1" fmla="*/ 475655 w 1279921"/>
              <a:gd name="csY1" fmla="*/ 1184077 h 1184076"/>
              <a:gd name="csX2" fmla="*/ 0 w 1279921"/>
              <a:gd name="csY2" fmla="*/ 1184077 h 1184076"/>
              <a:gd name="csX3" fmla="*/ 0 w 1279921"/>
              <a:gd name="csY3" fmla="*/ 776883 h 1184076"/>
              <a:gd name="csX4" fmla="*/ 79177 w 1279921"/>
              <a:gd name="csY4" fmla="*/ 298252 h 1184076"/>
              <a:gd name="csX5" fmla="*/ 407194 w 1279921"/>
              <a:gd name="csY5" fmla="*/ 0 h 1184076"/>
              <a:gd name="csX6" fmla="*/ 515541 w 1279921"/>
              <a:gd name="csY6" fmla="*/ 172641 h 1184076"/>
              <a:gd name="csX7" fmla="*/ 315516 w 1279921"/>
              <a:gd name="csY7" fmla="*/ 341709 h 1184076"/>
              <a:gd name="csX8" fmla="*/ 244078 w 1279921"/>
              <a:gd name="csY8" fmla="*/ 668536 h 1184076"/>
              <a:gd name="csX9" fmla="*/ 476250 w 1279921"/>
              <a:gd name="csY9" fmla="*/ 668536 h 1184076"/>
              <a:gd name="csX10" fmla="*/ 1240631 w 1279921"/>
              <a:gd name="csY10" fmla="*/ 668536 h 1184076"/>
              <a:gd name="csX11" fmla="*/ 1240631 w 1279921"/>
              <a:gd name="csY11" fmla="*/ 1184077 h 1184076"/>
              <a:gd name="csX12" fmla="*/ 764381 w 1279921"/>
              <a:gd name="csY12" fmla="*/ 1184077 h 1184076"/>
              <a:gd name="csX13" fmla="*/ 764381 w 1279921"/>
              <a:gd name="csY13" fmla="*/ 776883 h 1184076"/>
              <a:gd name="csX14" fmla="*/ 843558 w 1279921"/>
              <a:gd name="csY14" fmla="*/ 298252 h 1184076"/>
              <a:gd name="csX15" fmla="*/ 1171575 w 1279921"/>
              <a:gd name="csY15" fmla="*/ 0 h 1184076"/>
              <a:gd name="csX16" fmla="*/ 1279922 w 1279921"/>
              <a:gd name="csY16" fmla="*/ 172641 h 1184076"/>
              <a:gd name="csX17" fmla="*/ 1079897 w 1279921"/>
              <a:gd name="csY17" fmla="*/ 341709 h 1184076"/>
              <a:gd name="csX18" fmla="*/ 1008459 w 1279921"/>
              <a:gd name="csY18" fmla="*/ 668536 h 1184076"/>
              <a:gd name="csX19" fmla="*/ 1240631 w 1279921"/>
              <a:gd name="csY19" fmla="*/ 668536 h 11840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1279921" h="1184076">
                <a:moveTo>
                  <a:pt x="475655" y="668536"/>
                </a:moveTo>
                <a:lnTo>
                  <a:pt x="475655" y="1184077"/>
                </a:lnTo>
                <a:lnTo>
                  <a:pt x="0" y="1184077"/>
                </a:lnTo>
                <a:lnTo>
                  <a:pt x="0" y="776883"/>
                </a:lnTo>
                <a:cubicBezTo>
                  <a:pt x="0" y="556617"/>
                  <a:pt x="26194" y="397073"/>
                  <a:pt x="79177" y="298252"/>
                </a:cubicBezTo>
                <a:cubicBezTo>
                  <a:pt x="148233" y="166688"/>
                  <a:pt x="257770" y="67270"/>
                  <a:pt x="407194" y="0"/>
                </a:cubicBezTo>
                <a:lnTo>
                  <a:pt x="515541" y="172641"/>
                </a:lnTo>
                <a:cubicBezTo>
                  <a:pt x="425053" y="210741"/>
                  <a:pt x="358378" y="266700"/>
                  <a:pt x="315516" y="341709"/>
                </a:cubicBezTo>
                <a:cubicBezTo>
                  <a:pt x="272653" y="416719"/>
                  <a:pt x="248841" y="525661"/>
                  <a:pt x="244078" y="668536"/>
                </a:cubicBezTo>
                <a:lnTo>
                  <a:pt x="476250" y="668536"/>
                </a:lnTo>
                <a:close/>
                <a:moveTo>
                  <a:pt x="1240631" y="668536"/>
                </a:moveTo>
                <a:lnTo>
                  <a:pt x="1240631" y="1184077"/>
                </a:lnTo>
                <a:lnTo>
                  <a:pt x="764381" y="1184077"/>
                </a:lnTo>
                <a:lnTo>
                  <a:pt x="764381" y="776883"/>
                </a:lnTo>
                <a:cubicBezTo>
                  <a:pt x="764381" y="556617"/>
                  <a:pt x="790575" y="397073"/>
                  <a:pt x="843558" y="298252"/>
                </a:cubicBezTo>
                <a:cubicBezTo>
                  <a:pt x="912614" y="166688"/>
                  <a:pt x="1022152" y="67270"/>
                  <a:pt x="1171575" y="0"/>
                </a:cubicBezTo>
                <a:lnTo>
                  <a:pt x="1279922" y="172641"/>
                </a:lnTo>
                <a:cubicBezTo>
                  <a:pt x="1189434" y="210741"/>
                  <a:pt x="1122759" y="266700"/>
                  <a:pt x="1079897" y="341709"/>
                </a:cubicBezTo>
                <a:cubicBezTo>
                  <a:pt x="1037034" y="416719"/>
                  <a:pt x="1013222" y="525661"/>
                  <a:pt x="1008459" y="668536"/>
                </a:cubicBezTo>
                <a:lnTo>
                  <a:pt x="1240631" y="668536"/>
                </a:lnTo>
                <a:close/>
              </a:path>
            </a:pathLst>
          </a:custGeom>
          <a:solidFill>
            <a:schemeClr val="accent2"/>
          </a:solidFill>
          <a:ln w="5953" cap="flat">
            <a:noFill/>
            <a:prstDash val="solid"/>
            <a:miter/>
          </a:ln>
        </p:spPr>
        <p:txBody>
          <a:bodyPr/>
          <a:lstStyle/>
          <a:p>
            <a:endParaRPr lang="en-US"/>
          </a:p>
        </p:txBody>
      </p:sp>
    </p:spTree>
    <p:extLst>
      <p:ext uri="{BB962C8B-B14F-4D97-AF65-F5344CB8AC3E}">
        <p14:creationId xmlns:p14="http://schemas.microsoft.com/office/powerpoint/2010/main" val="207338431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29" Type="http://schemas.openxmlformats.org/officeDocument/2006/relationships/slideLayout" Target="../slideLayouts/slideLayout48.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32" Type="http://schemas.openxmlformats.org/officeDocument/2006/relationships/theme" Target="../theme/theme2.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31" Type="http://schemas.openxmlformats.org/officeDocument/2006/relationships/slideLayout" Target="../slideLayouts/slideLayout50.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439420" y="1138691"/>
            <a:ext cx="8137665" cy="3194772"/>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439420" y="318751"/>
            <a:ext cx="8173580" cy="458587"/>
          </a:xfrm>
          <a:prstGeom prst="rect">
            <a:avLst/>
          </a:prstGeom>
        </p:spPr>
        <p:txBody>
          <a:bodyPr vert="horz" wrap="square" lIns="0" tIns="45720" rIns="91440" bIns="45720" rtlCol="0" anchor="t" anchorCtr="0">
            <a:noAutofit/>
          </a:bodyPr>
          <a:lstStyle/>
          <a:p>
            <a:r>
              <a:rPr lang="en-US"/>
              <a:t>Slide Title Here</a:t>
            </a:r>
          </a:p>
        </p:txBody>
      </p:sp>
      <p:sp>
        <p:nvSpPr>
          <p:cNvPr id="11" name="Footer Placeholder 5"/>
          <p:cNvSpPr>
            <a:spLocks noGrp="1"/>
          </p:cNvSpPr>
          <p:nvPr>
            <p:ph type="ftr" sz="quarter" idx="3"/>
          </p:nvPr>
        </p:nvSpPr>
        <p:spPr>
          <a:xfrm>
            <a:off x="573552" y="4852597"/>
            <a:ext cx="4310907" cy="103485"/>
          </a:xfrm>
          <a:prstGeom prst="rect">
            <a:avLst/>
          </a:prstGeom>
        </p:spPr>
        <p:txBody>
          <a:bodyPr vert="horz" wrap="square" lIns="0" tIns="0" rIns="0" bIns="0" rtlCol="0" anchor="b" anchorCtr="0"/>
          <a:lstStyle>
            <a:lvl1pPr algn="l">
              <a:defRPr sz="700" b="0" i="0">
                <a:solidFill>
                  <a:schemeClr val="tx1"/>
                </a:solidFill>
                <a:latin typeface="+mn-lt"/>
                <a:cs typeface="Arial" panose="020B0604020202020204" pitchFamily="34" charset="0"/>
              </a:defRPr>
            </a:lvl1pPr>
          </a:lstStyle>
          <a:p>
            <a:r>
              <a:rPr lang="en-US"/>
              <a:t>Presentation Title</a:t>
            </a:r>
            <a:endParaRPr lang="en-US">
              <a:latin typeface="+mn-lt"/>
            </a:endParaRPr>
          </a:p>
        </p:txBody>
      </p:sp>
      <p:sp>
        <p:nvSpPr>
          <p:cNvPr id="12" name="Slide Number Placeholder 6"/>
          <p:cNvSpPr>
            <a:spLocks noGrp="1"/>
          </p:cNvSpPr>
          <p:nvPr>
            <p:ph type="sldNum" sz="quarter" idx="4"/>
          </p:nvPr>
        </p:nvSpPr>
        <p:spPr>
          <a:xfrm>
            <a:off x="297507" y="4852597"/>
            <a:ext cx="246061" cy="103957"/>
          </a:xfrm>
          <a:prstGeom prst="rect">
            <a:avLst/>
          </a:prstGeom>
        </p:spPr>
        <p:txBody>
          <a:bodyPr vert="horz" wrap="square" lIns="0" tIns="0" rIns="0" bIns="0" rtlCol="0" anchor="b" anchorCtr="0"/>
          <a:lstStyle>
            <a:lvl1pPr algn="l">
              <a:defRPr sz="700" b="0" i="0">
                <a:solidFill>
                  <a:schemeClr val="tx1"/>
                </a:solidFill>
                <a:latin typeface="+mn-lt"/>
                <a:cs typeface="Arial" panose="020B0604020202020204" pitchFamily="34" charset="0"/>
              </a:defRPr>
            </a:lvl1pPr>
          </a:lstStyle>
          <a:p>
            <a:fld id="{7BCC8D0D-EAEC-449D-9161-023DFF90F2E2}" type="slidenum">
              <a:rPr lang="en-US" smtClean="0"/>
              <a:pPr/>
              <a:t>‹#›</a:t>
            </a:fld>
            <a:endParaRPr lang="en-US">
              <a:latin typeface="+mn-lt"/>
            </a:endParaRPr>
          </a:p>
        </p:txBody>
      </p:sp>
      <p:cxnSp>
        <p:nvCxnSpPr>
          <p:cNvPr id="9" name="Straight Connector 8"/>
          <p:cNvCxnSpPr>
            <a:cxnSpLocks/>
          </p:cNvCxnSpPr>
          <p:nvPr userDrawn="1"/>
        </p:nvCxnSpPr>
        <p:spPr>
          <a:xfrm>
            <a:off x="287982" y="4695546"/>
            <a:ext cx="8585191"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sp>
        <p:nvSpPr>
          <p:cNvPr id="13" name="Freeform 77"/>
          <p:cNvSpPr>
            <a:spLocks/>
          </p:cNvSpPr>
          <p:nvPr userDrawn="1"/>
        </p:nvSpPr>
        <p:spPr bwMode="auto">
          <a:xfrm>
            <a:off x="8392161" y="4791076"/>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b="0" i="0">
              <a:latin typeface="Arial" panose="020B0604020202020204" pitchFamily="34" charset="0"/>
            </a:endParaRPr>
          </a:p>
        </p:txBody>
      </p:sp>
    </p:spTree>
    <p:extLst>
      <p:ext uri="{BB962C8B-B14F-4D97-AF65-F5344CB8AC3E}">
        <p14:creationId xmlns:p14="http://schemas.microsoft.com/office/powerpoint/2010/main" val="1203051825"/>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4" r:id="rId4"/>
    <p:sldLayoutId id="2147483982" r:id="rId5"/>
    <p:sldLayoutId id="2147483986" r:id="rId6"/>
    <p:sldLayoutId id="2147483987" r:id="rId7"/>
    <p:sldLayoutId id="2147483988" r:id="rId8"/>
    <p:sldLayoutId id="2147483989" r:id="rId9"/>
    <p:sldLayoutId id="2147483990" r:id="rId10"/>
    <p:sldLayoutId id="2147483991" r:id="rId11"/>
    <p:sldLayoutId id="2147483992" r:id="rId12"/>
    <p:sldLayoutId id="2147483993" r:id="rId13"/>
    <p:sldLayoutId id="2147484016" r:id="rId14"/>
    <p:sldLayoutId id="2147483994" r:id="rId15"/>
    <p:sldLayoutId id="2147483995" r:id="rId16"/>
    <p:sldLayoutId id="2147484017" r:id="rId17"/>
    <p:sldLayoutId id="2147484018" r:id="rId18"/>
    <p:sldLayoutId id="2147484019" r:id="rId19"/>
  </p:sldLayoutIdLst>
  <p:transition>
    <p:fade/>
  </p:transition>
  <p:hf hdr="0"/>
  <p:txStyles>
    <p:titleStyle>
      <a:lvl1pPr algn="l" defTabSz="914378" rtl="0" eaLnBrk="1" latinLnBrk="0" hangingPunct="1">
        <a:lnSpc>
          <a:spcPct val="85000"/>
        </a:lnSpc>
        <a:spcBef>
          <a:spcPct val="0"/>
        </a:spcBef>
        <a:buNone/>
        <a:defRPr lang="en-US" sz="3600" b="0" i="0" kern="1200" cap="none" spc="0" baseline="0" dirty="0" smtClean="0">
          <a:solidFill>
            <a:schemeClr val="tx1"/>
          </a:solidFill>
          <a:latin typeface="+mj-lt"/>
          <a:ea typeface="Helvetica Neue" panose="02000503000000020004" pitchFamily="2" charset="0"/>
          <a:cs typeface="Arial" panose="020B0604020202020204" pitchFamily="34" charset="0"/>
        </a:defRPr>
      </a:lvl1pPr>
    </p:titleStyle>
    <p:bodyStyle>
      <a:lvl1pPr marL="234000" indent="-234000" algn="l" defTabSz="640064" rtl="0" eaLnBrk="1" latinLnBrk="0" hangingPunct="1">
        <a:lnSpc>
          <a:spcPct val="100000"/>
        </a:lnSpc>
        <a:spcBef>
          <a:spcPts val="0"/>
        </a:spcBef>
        <a:spcAft>
          <a:spcPts val="600"/>
        </a:spcAft>
        <a:buClr>
          <a:schemeClr val="accent1"/>
        </a:buClr>
        <a:buSzPct val="80000"/>
        <a:buFont typeface="Wingdings" pitchFamily="2" charset="2"/>
        <a:buChar char="§"/>
        <a:tabLst/>
        <a:defRPr lang="en-US" sz="2200" b="0" i="0" kern="1200" dirty="0" smtClean="0">
          <a:solidFill>
            <a:schemeClr val="tx1"/>
          </a:solidFill>
          <a:latin typeface="+mn-lt"/>
          <a:ea typeface="Helvetica Neue" panose="02000503000000020004" pitchFamily="2" charset="0"/>
          <a:cs typeface="Arial" panose="020B0604020202020204" pitchFamily="34" charset="0"/>
        </a:defRPr>
      </a:lvl1pPr>
      <a:lvl2pPr marL="522000" indent="-227007" algn="l" defTabSz="640064" rtl="0" eaLnBrk="1" latinLnBrk="0" hangingPunct="1">
        <a:lnSpc>
          <a:spcPct val="100000"/>
        </a:lnSpc>
        <a:spcBef>
          <a:spcPts val="0"/>
        </a:spcBef>
        <a:spcAft>
          <a:spcPts val="600"/>
        </a:spcAft>
        <a:buClr>
          <a:schemeClr val="tx2"/>
        </a:buClr>
        <a:buSzPct val="100000"/>
        <a:buFont typeface="System Font Regular"/>
        <a:buChar char="-"/>
        <a:tabLst/>
        <a:defRPr lang="en-US" sz="2000" b="0" i="0" kern="1200" dirty="0" smtClean="0">
          <a:solidFill>
            <a:schemeClr val="tx1"/>
          </a:solidFill>
          <a:latin typeface="+mn-lt"/>
          <a:ea typeface="Helvetica Neue" panose="02000503000000020004" pitchFamily="2" charset="0"/>
          <a:cs typeface="Arial" panose="020B0604020202020204" pitchFamily="34" charset="0"/>
        </a:defRPr>
      </a:lvl2pPr>
      <a:lvl3pPr marL="745200" indent="-165600" algn="l" defTabSz="640064" rtl="0" eaLnBrk="1" latinLnBrk="0" hangingPunct="1">
        <a:lnSpc>
          <a:spcPct val="100000"/>
        </a:lnSpc>
        <a:spcBef>
          <a:spcPts val="0"/>
        </a:spcBef>
        <a:spcAft>
          <a:spcPts val="600"/>
        </a:spcAft>
        <a:buClr>
          <a:schemeClr val="accent1"/>
        </a:buClr>
        <a:buSzPct val="70000"/>
        <a:buFont typeface="Wingdings" pitchFamily="2" charset="2"/>
        <a:buChar char="§"/>
        <a:tabLst/>
        <a:defRPr lang="en-US" sz="1800" b="0" i="0" kern="1200" dirty="0" smtClean="0">
          <a:solidFill>
            <a:schemeClr val="tx1"/>
          </a:solidFill>
          <a:latin typeface="+mn-lt"/>
          <a:ea typeface="Helvetica Neue" panose="02000503000000020004" pitchFamily="2" charset="0"/>
          <a:cs typeface="Arial" panose="020B0604020202020204" pitchFamily="34" charset="0"/>
        </a:defRPr>
      </a:lvl3pPr>
      <a:lvl4pPr marL="979200" indent="-172800" algn="l" defTabSz="640064" rtl="0" eaLnBrk="1" latinLnBrk="0" hangingPunct="1">
        <a:lnSpc>
          <a:spcPct val="100000"/>
        </a:lnSpc>
        <a:spcBef>
          <a:spcPts val="0"/>
        </a:spcBef>
        <a:spcAft>
          <a:spcPts val="600"/>
        </a:spcAft>
        <a:buClr>
          <a:schemeClr val="tx1"/>
        </a:buClr>
        <a:buSzPct val="100000"/>
        <a:buFont typeface="System Font Regular"/>
        <a:buChar char="-"/>
        <a:tabLst/>
        <a:defRPr lang="en-US" sz="1600" b="0" i="0" kern="1200" dirty="0" smtClean="0">
          <a:solidFill>
            <a:schemeClr val="tx1"/>
          </a:solidFill>
          <a:latin typeface="+mn-lt"/>
          <a:ea typeface="Helvetica Neue" panose="02000503000000020004" pitchFamily="2" charset="0"/>
          <a:cs typeface="Arial" panose="020B0604020202020204" pitchFamily="34" charset="0"/>
        </a:defRPr>
      </a:lvl4pPr>
      <a:lvl5pPr marL="0" indent="0" algn="l" defTabSz="640064" rtl="0" eaLnBrk="1" latinLnBrk="0" hangingPunct="1">
        <a:lnSpc>
          <a:spcPct val="100000"/>
        </a:lnSpc>
        <a:spcBef>
          <a:spcPts val="0"/>
        </a:spcBef>
        <a:spcAft>
          <a:spcPts val="600"/>
        </a:spcAft>
        <a:buClr>
          <a:schemeClr val="tx1"/>
        </a:buClr>
        <a:buSzPct val="100000"/>
        <a:buFont typeface="System Font Regular"/>
        <a:buNone/>
        <a:defRPr lang="en-US" sz="1600" b="0" i="0" kern="1200" dirty="0">
          <a:solidFill>
            <a:schemeClr val="tx1"/>
          </a:solidFill>
          <a:latin typeface="+mn-lt"/>
          <a:ea typeface="+mn-ea"/>
          <a:cs typeface="Arial" panose="020B0604020202020204" pitchFamily="34" charset="0"/>
        </a:defRPr>
      </a:lvl5pPr>
      <a:lvl6pPr marL="0" indent="0" algn="l" defTabSz="914378" rtl="0" eaLnBrk="1" latinLnBrk="0" hangingPunct="1">
        <a:spcBef>
          <a:spcPct val="20000"/>
        </a:spcBef>
        <a:buFont typeface="Arial" pitchFamily="34" charset="0"/>
        <a:buNone/>
        <a:defRPr sz="2200" b="0" i="0" kern="1200">
          <a:solidFill>
            <a:schemeClr val="tx1"/>
          </a:solidFill>
          <a:latin typeface="Arial" panose="020B0604020202020204" pitchFamily="34" charset="0"/>
          <a:ea typeface="+mn-ea"/>
          <a:cs typeface="Arial" panose="020B0604020202020204" pitchFamily="34" charset="0"/>
        </a:defRPr>
      </a:lvl6pPr>
      <a:lvl7pPr marL="0" indent="0" algn="l" defTabSz="914378" rtl="0" eaLnBrk="1" latinLnBrk="0" hangingPunct="1">
        <a:spcBef>
          <a:spcPts val="200"/>
        </a:spcBef>
        <a:buFont typeface="Arial" pitchFamily="34" charset="0"/>
        <a:buNone/>
        <a:defRPr sz="2000" b="0" i="0" kern="1200">
          <a:solidFill>
            <a:schemeClr val="tx1"/>
          </a:solidFill>
          <a:latin typeface="+mn-lt"/>
          <a:ea typeface="+mn-ea"/>
          <a:cs typeface="Arial" panose="020B0604020202020204" pitchFamily="34" charset="0"/>
        </a:defRPr>
      </a:lvl7pPr>
      <a:lvl8pPr marL="0" indent="0" algn="l" defTabSz="914378" rtl="0" eaLnBrk="1" latinLnBrk="0" hangingPunct="1">
        <a:spcBef>
          <a:spcPts val="400"/>
        </a:spcBef>
        <a:buFont typeface="Arial" pitchFamily="34" charset="0"/>
        <a:buNone/>
        <a:defRPr sz="2400" b="0" i="0" kern="1200">
          <a:solidFill>
            <a:schemeClr val="tx1"/>
          </a:solidFill>
          <a:latin typeface="+mn-lt"/>
          <a:ea typeface="+mn-ea"/>
          <a:cs typeface="Arial" panose="020B0604020202020204" pitchFamily="34" charset="0"/>
        </a:defRPr>
      </a:lvl8pPr>
      <a:lvl9pPr marL="0" indent="0" algn="l" defTabSz="914378" rtl="0" eaLnBrk="1" latinLnBrk="0" hangingPunct="1">
        <a:spcBef>
          <a:spcPts val="400"/>
        </a:spcBef>
        <a:buFont typeface="Arial" pitchFamily="34" charset="0"/>
        <a:buNone/>
        <a:defRPr sz="2800" b="0" i="0" kern="1200">
          <a:solidFill>
            <a:schemeClr val="tx1"/>
          </a:solidFill>
          <a:latin typeface="+mn-lt"/>
          <a:ea typeface="+mn-ea"/>
          <a:cs typeface="Arial" panose="020B0604020202020204" pitchFamily="34" charset="0"/>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pos="5579" userDrawn="1">
          <p15:clr>
            <a:srgbClr val="F26B43"/>
          </p15:clr>
        </p15:guide>
        <p15:guide id="6" pos="272" userDrawn="1">
          <p15:clr>
            <a:srgbClr val="F26B43"/>
          </p15:clr>
        </p15:guide>
        <p15:guide id="7" pos="181" userDrawn="1">
          <p15:clr>
            <a:srgbClr val="F26B43"/>
          </p15:clr>
        </p15:guide>
        <p15:guide id="8" orient="horz" pos="3117" userDrawn="1">
          <p15:clr>
            <a:srgbClr val="F26B43"/>
          </p15:clr>
        </p15:guide>
        <p15:guide id="9" orient="horz" pos="295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Footer Placeholder 5"/>
          <p:cNvSpPr>
            <a:spLocks noGrp="1"/>
          </p:cNvSpPr>
          <p:nvPr>
            <p:ph type="ftr" sz="quarter" idx="3"/>
          </p:nvPr>
        </p:nvSpPr>
        <p:spPr>
          <a:xfrm>
            <a:off x="561600" y="4852597"/>
            <a:ext cx="4310907" cy="103485"/>
          </a:xfrm>
          <a:prstGeom prst="rect">
            <a:avLst/>
          </a:prstGeom>
        </p:spPr>
        <p:txBody>
          <a:bodyPr vert="horz" wrap="square" lIns="0" tIns="0" rIns="0" bIns="0" rtlCol="0" anchor="b" anchorCtr="0"/>
          <a:lstStyle>
            <a:lvl1pPr algn="l">
              <a:defRPr sz="700" b="0" i="0">
                <a:solidFill>
                  <a:schemeClr val="tx1"/>
                </a:solidFill>
                <a:latin typeface="+mn-lt"/>
                <a:ea typeface="Helvetica Neue" panose="02000503000000020004" pitchFamily="2" charset="0"/>
                <a:cs typeface="Arial" panose="020B0604020202020204" pitchFamily="34" charset="0"/>
              </a:defRPr>
            </a:lvl1pPr>
          </a:lstStyle>
          <a:p>
            <a:r>
              <a:rPr lang="en-US"/>
              <a:t>Presentation Title</a:t>
            </a:r>
            <a:endParaRPr lang="en-US">
              <a:latin typeface="+mn-lt"/>
            </a:endParaRPr>
          </a:p>
        </p:txBody>
      </p:sp>
      <p:sp>
        <p:nvSpPr>
          <p:cNvPr id="12" name="Slide Number Placeholder 6"/>
          <p:cNvSpPr>
            <a:spLocks noGrp="1"/>
          </p:cNvSpPr>
          <p:nvPr>
            <p:ph type="sldNum" sz="quarter" idx="4"/>
          </p:nvPr>
        </p:nvSpPr>
        <p:spPr>
          <a:xfrm>
            <a:off x="285555" y="4840129"/>
            <a:ext cx="246061" cy="116425"/>
          </a:xfrm>
          <a:prstGeom prst="rect">
            <a:avLst/>
          </a:prstGeom>
        </p:spPr>
        <p:txBody>
          <a:bodyPr vert="horz" wrap="square" lIns="0" tIns="0" rIns="0" bIns="0" rtlCol="0" anchor="b" anchorCtr="0"/>
          <a:lstStyle>
            <a:lvl1pPr algn="l">
              <a:defRPr sz="700" b="0" i="0">
                <a:solidFill>
                  <a:schemeClr val="tx1"/>
                </a:solidFill>
                <a:latin typeface="+mn-lt"/>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a:latin typeface="+mn-lt"/>
            </a:endParaRPr>
          </a:p>
        </p:txBody>
      </p:sp>
      <p:cxnSp>
        <p:nvCxnSpPr>
          <p:cNvPr id="36" name="Straight Connector 35"/>
          <p:cNvCxnSpPr/>
          <p:nvPr/>
        </p:nvCxnSpPr>
        <p:spPr>
          <a:xfrm>
            <a:off x="365125" y="468756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277813" y="468756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3" name="Freeform 77"/>
          <p:cNvSpPr>
            <a:spLocks/>
          </p:cNvSpPr>
          <p:nvPr userDrawn="1"/>
        </p:nvSpPr>
        <p:spPr bwMode="auto">
          <a:xfrm>
            <a:off x="8393113" y="4800601"/>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b="0" i="0">
              <a:latin typeface="Arial" panose="020B0604020202020204" pitchFamily="34" charset="0"/>
              <a:ea typeface="Helvetica Neue" panose="02000503000000020004" pitchFamily="2" charset="0"/>
              <a:cs typeface="Arial" panose="020B0604020202020204" pitchFamily="34" charset="0"/>
            </a:endParaRPr>
          </a:p>
        </p:txBody>
      </p:sp>
      <p:sp>
        <p:nvSpPr>
          <p:cNvPr id="2" name="Text Placeholder 3">
            <a:extLst>
              <a:ext uri="{FF2B5EF4-FFF2-40B4-BE49-F238E27FC236}">
                <a16:creationId xmlns:a16="http://schemas.microsoft.com/office/drawing/2014/main" id="{DBCB09A1-E59A-678F-CF6F-C8E0ECE47CFB}"/>
              </a:ext>
            </a:extLst>
          </p:cNvPr>
          <p:cNvSpPr>
            <a:spLocks noGrp="1"/>
          </p:cNvSpPr>
          <p:nvPr>
            <p:ph type="body" idx="1"/>
          </p:nvPr>
        </p:nvSpPr>
        <p:spPr>
          <a:xfrm>
            <a:off x="439420" y="1138691"/>
            <a:ext cx="8137665" cy="3194772"/>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6"/>
            <a:r>
              <a:rPr lang="en-US"/>
              <a:t>Sixth level</a:t>
            </a:r>
          </a:p>
          <a:p>
            <a:pPr lvl="7"/>
            <a:r>
              <a:rPr lang="en-US"/>
              <a:t>Seventh level</a:t>
            </a:r>
          </a:p>
          <a:p>
            <a:pPr lvl="8"/>
            <a:r>
              <a:rPr lang="en-US"/>
              <a:t>Eight level</a:t>
            </a:r>
          </a:p>
        </p:txBody>
      </p:sp>
      <p:sp>
        <p:nvSpPr>
          <p:cNvPr id="3" name="Title Placeholder 1">
            <a:extLst>
              <a:ext uri="{FF2B5EF4-FFF2-40B4-BE49-F238E27FC236}">
                <a16:creationId xmlns:a16="http://schemas.microsoft.com/office/drawing/2014/main" id="{2385109A-C2D7-8303-BE8E-2B7292BC3343}"/>
              </a:ext>
            </a:extLst>
          </p:cNvPr>
          <p:cNvSpPr>
            <a:spLocks noGrp="1"/>
          </p:cNvSpPr>
          <p:nvPr>
            <p:ph type="title"/>
          </p:nvPr>
        </p:nvSpPr>
        <p:spPr>
          <a:xfrm>
            <a:off x="439420" y="318751"/>
            <a:ext cx="8173580" cy="458587"/>
          </a:xfrm>
          <a:prstGeom prst="rect">
            <a:avLst/>
          </a:prstGeom>
        </p:spPr>
        <p:txBody>
          <a:bodyPr vert="horz" wrap="square" lIns="0" tIns="45720" rIns="91440" bIns="45720" rtlCol="0" anchor="t" anchorCtr="0">
            <a:noAutofit/>
          </a:bodyPr>
          <a:lstStyle/>
          <a:p>
            <a:r>
              <a:rPr lang="en-US"/>
              <a:t>Slide Title Here</a:t>
            </a:r>
          </a:p>
        </p:txBody>
      </p:sp>
    </p:spTree>
    <p:extLst>
      <p:ext uri="{BB962C8B-B14F-4D97-AF65-F5344CB8AC3E}">
        <p14:creationId xmlns:p14="http://schemas.microsoft.com/office/powerpoint/2010/main" val="1239549721"/>
      </p:ext>
    </p:extLst>
  </p:cSld>
  <p:clrMap bg1="lt1" tx1="dk1" bg2="lt2" tx2="dk2" accent1="accent1" accent2="accent2" accent3="accent3" accent4="accent4" accent5="accent5" accent6="accent6" hlink="hlink" folHlink="folHlink"/>
  <p:sldLayoutIdLst>
    <p:sldLayoutId id="2147483955" r:id="rId1"/>
    <p:sldLayoutId id="2147483972" r:id="rId2"/>
    <p:sldLayoutId id="2147483975" r:id="rId3"/>
    <p:sldLayoutId id="2147483976" r:id="rId4"/>
    <p:sldLayoutId id="2147484011" r:id="rId5"/>
    <p:sldLayoutId id="2147484012" r:id="rId6"/>
    <p:sldLayoutId id="2147484013" r:id="rId7"/>
    <p:sldLayoutId id="2147484001" r:id="rId8"/>
    <p:sldLayoutId id="2147484007" r:id="rId9"/>
    <p:sldLayoutId id="2147484009" r:id="rId10"/>
    <p:sldLayoutId id="2147484008" r:id="rId11"/>
    <p:sldLayoutId id="2147483944" r:id="rId12"/>
    <p:sldLayoutId id="2147483951" r:id="rId13"/>
    <p:sldLayoutId id="2147483953" r:id="rId14"/>
    <p:sldLayoutId id="2147484000" r:id="rId15"/>
    <p:sldLayoutId id="2147483950" r:id="rId16"/>
    <p:sldLayoutId id="2147483960" r:id="rId17"/>
    <p:sldLayoutId id="2147483961" r:id="rId18"/>
    <p:sldLayoutId id="2147483966" r:id="rId19"/>
    <p:sldLayoutId id="2147483967" r:id="rId20"/>
    <p:sldLayoutId id="2147483968" r:id="rId21"/>
    <p:sldLayoutId id="2147483969" r:id="rId22"/>
    <p:sldLayoutId id="2147483970" r:id="rId23"/>
    <p:sldLayoutId id="2147483971" r:id="rId24"/>
    <p:sldLayoutId id="2147484015" r:id="rId25"/>
    <p:sldLayoutId id="2147483954" r:id="rId26"/>
    <p:sldLayoutId id="2147483959" r:id="rId27"/>
    <p:sldLayoutId id="2147484002" r:id="rId28"/>
    <p:sldLayoutId id="2147484014" r:id="rId29"/>
    <p:sldLayoutId id="2147484010" r:id="rId30"/>
    <p:sldLayoutId id="2147484003" r:id="rId31"/>
  </p:sldLayoutIdLst>
  <p:transition>
    <p:fade/>
  </p:transition>
  <p:hf hdr="0"/>
  <p:txStyles>
    <p:titleStyle>
      <a:lvl1pPr algn="l" defTabSz="914378" rtl="0" eaLnBrk="1" latinLnBrk="0" hangingPunct="1">
        <a:lnSpc>
          <a:spcPct val="85000"/>
        </a:lnSpc>
        <a:spcBef>
          <a:spcPct val="0"/>
        </a:spcBef>
        <a:buNone/>
        <a:defRPr lang="en-US" sz="3600" b="0" i="0" kern="1200" cap="none" spc="0" baseline="0" dirty="0" smtClean="0">
          <a:solidFill>
            <a:schemeClr val="tx1"/>
          </a:solidFill>
          <a:latin typeface="+mj-lt"/>
          <a:ea typeface="Helvetica Neue" panose="02000503000000020004" pitchFamily="2" charset="0"/>
          <a:cs typeface="Arial" panose="020B0604020202020204" pitchFamily="34" charset="0"/>
        </a:defRPr>
      </a:lvl1pPr>
    </p:titleStyle>
    <p:bodyStyle>
      <a:lvl1pPr marL="234000" indent="-234000" algn="l" defTabSz="640064" rtl="0" eaLnBrk="1" latinLnBrk="0" hangingPunct="1">
        <a:lnSpc>
          <a:spcPct val="100000"/>
        </a:lnSpc>
        <a:spcBef>
          <a:spcPts val="0"/>
        </a:spcBef>
        <a:spcAft>
          <a:spcPts val="600"/>
        </a:spcAft>
        <a:buClr>
          <a:schemeClr val="accent1"/>
        </a:buClr>
        <a:buSzPct val="80000"/>
        <a:buFont typeface="Wingdings" pitchFamily="2" charset="2"/>
        <a:buChar char="§"/>
        <a:tabLst/>
        <a:defRPr lang="en-US" sz="2200" b="0" i="0" kern="1200" dirty="0" smtClean="0">
          <a:solidFill>
            <a:schemeClr val="tx1"/>
          </a:solidFill>
          <a:latin typeface="+mn-lt"/>
          <a:ea typeface="Helvetica Neue" panose="02000503000000020004" pitchFamily="2" charset="0"/>
          <a:cs typeface="Arial" panose="020B0604020202020204" pitchFamily="34" charset="0"/>
        </a:defRPr>
      </a:lvl1pPr>
      <a:lvl2pPr marL="522000" indent="-227007" algn="l" defTabSz="640064" rtl="0" eaLnBrk="1" latinLnBrk="0" hangingPunct="1">
        <a:lnSpc>
          <a:spcPct val="100000"/>
        </a:lnSpc>
        <a:spcBef>
          <a:spcPts val="0"/>
        </a:spcBef>
        <a:spcAft>
          <a:spcPts val="600"/>
        </a:spcAft>
        <a:buClr>
          <a:schemeClr val="tx2"/>
        </a:buClr>
        <a:buSzPct val="100000"/>
        <a:buFont typeface="System Font Regular"/>
        <a:buChar char="-"/>
        <a:tabLst/>
        <a:defRPr lang="en-US" sz="2000" b="0" i="0" kern="1200" dirty="0" smtClean="0">
          <a:solidFill>
            <a:schemeClr val="tx1"/>
          </a:solidFill>
          <a:latin typeface="+mn-lt"/>
          <a:ea typeface="Helvetica Neue" panose="02000503000000020004" pitchFamily="2" charset="0"/>
          <a:cs typeface="Arial" panose="020B0604020202020204" pitchFamily="34" charset="0"/>
        </a:defRPr>
      </a:lvl2pPr>
      <a:lvl3pPr marL="745200" indent="-165600" algn="l" defTabSz="640064" rtl="0" eaLnBrk="1" latinLnBrk="0" hangingPunct="1">
        <a:lnSpc>
          <a:spcPct val="100000"/>
        </a:lnSpc>
        <a:spcBef>
          <a:spcPts val="0"/>
        </a:spcBef>
        <a:spcAft>
          <a:spcPts val="600"/>
        </a:spcAft>
        <a:buClr>
          <a:schemeClr val="accent1"/>
        </a:buClr>
        <a:buSzPct val="70000"/>
        <a:buFont typeface="Wingdings" pitchFamily="2" charset="2"/>
        <a:buChar char="§"/>
        <a:tabLst/>
        <a:defRPr lang="en-US" sz="1800" b="0" i="0" kern="1200" dirty="0" smtClean="0">
          <a:solidFill>
            <a:schemeClr val="tx1"/>
          </a:solidFill>
          <a:latin typeface="+mn-lt"/>
          <a:ea typeface="Helvetica Neue" panose="02000503000000020004" pitchFamily="2" charset="0"/>
          <a:cs typeface="Arial" panose="020B0604020202020204" pitchFamily="34" charset="0"/>
        </a:defRPr>
      </a:lvl3pPr>
      <a:lvl4pPr marL="979200" indent="-172800" algn="l" defTabSz="640064" rtl="0" eaLnBrk="1" latinLnBrk="0" hangingPunct="1">
        <a:lnSpc>
          <a:spcPct val="100000"/>
        </a:lnSpc>
        <a:spcBef>
          <a:spcPts val="0"/>
        </a:spcBef>
        <a:spcAft>
          <a:spcPts val="600"/>
        </a:spcAft>
        <a:buClr>
          <a:schemeClr val="tx2"/>
        </a:buClr>
        <a:buSzPct val="100000"/>
        <a:buFont typeface="System Font Regular"/>
        <a:buChar char="-"/>
        <a:tabLst/>
        <a:defRPr lang="en-US" sz="1600" b="0" i="0" kern="1200" dirty="0" smtClean="0">
          <a:solidFill>
            <a:schemeClr val="tx1"/>
          </a:solidFill>
          <a:latin typeface="+mn-lt"/>
          <a:ea typeface="Helvetica Neue" panose="02000503000000020004" pitchFamily="2" charset="0"/>
          <a:cs typeface="Arial" panose="020B0604020202020204" pitchFamily="34" charset="0"/>
        </a:defRPr>
      </a:lvl4pPr>
      <a:lvl5pPr marL="0" indent="0" algn="l" defTabSz="640064" rtl="0" eaLnBrk="1" latinLnBrk="0" hangingPunct="1">
        <a:lnSpc>
          <a:spcPct val="100000"/>
        </a:lnSpc>
        <a:spcBef>
          <a:spcPts val="0"/>
        </a:spcBef>
        <a:spcAft>
          <a:spcPts val="600"/>
        </a:spcAft>
        <a:buClr>
          <a:schemeClr val="tx1"/>
        </a:buClr>
        <a:buSzPct val="100000"/>
        <a:buFont typeface="System Font Regular"/>
        <a:buNone/>
        <a:defRPr lang="en-US" sz="1600" b="0" kern="1200" dirty="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0" indent="0" algn="l" defTabSz="914378" rtl="0" eaLnBrk="1" latinLnBrk="0" hangingPunct="1">
        <a:spcBef>
          <a:spcPts val="200"/>
        </a:spcBef>
        <a:buFont typeface="Arial" pitchFamily="34" charset="0"/>
        <a:buNone/>
        <a:defRPr sz="2000" kern="1200">
          <a:solidFill>
            <a:schemeClr val="tx1"/>
          </a:solidFill>
          <a:latin typeface="+mn-lt"/>
          <a:ea typeface="+mn-ea"/>
          <a:cs typeface="+mn-cs"/>
        </a:defRPr>
      </a:lvl7pPr>
      <a:lvl8pPr marL="0" indent="0" algn="l" defTabSz="914378" rtl="0" eaLnBrk="1" latinLnBrk="0" hangingPunct="1">
        <a:spcBef>
          <a:spcPts val="400"/>
        </a:spcBef>
        <a:buFont typeface="Arial" pitchFamily="34" charset="0"/>
        <a:buNone/>
        <a:defRPr sz="2400" kern="1200">
          <a:solidFill>
            <a:schemeClr val="tx1"/>
          </a:solidFill>
          <a:latin typeface="+mn-lt"/>
          <a:ea typeface="+mn-ea"/>
          <a:cs typeface="+mn-cs"/>
        </a:defRPr>
      </a:lvl8pPr>
      <a:lvl9pPr marL="0" indent="0" algn="l" defTabSz="914378" rtl="0" eaLnBrk="1" latinLnBrk="0" hangingPunct="1">
        <a:spcBef>
          <a:spcPts val="400"/>
        </a:spcBef>
        <a:buFont typeface="Arial" pitchFamily="34" charset="0"/>
        <a:buNone/>
        <a:defRPr sz="2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6B_F08C6512.xm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microsoft.com/office/2018/10/relationships/comments" Target="../comments/modernComment_16C_6B70CF01.xm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15F_C9266A62.xm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arcg.is/0mXbe90"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65_A03381B3.xm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5FE110-2483-26AE-B150-02BE9D70C5E4}"/>
              </a:ext>
            </a:extLst>
          </p:cNvPr>
          <p:cNvSpPr>
            <a:spLocks noGrp="1"/>
          </p:cNvSpPr>
          <p:nvPr>
            <p:ph type="title"/>
          </p:nvPr>
        </p:nvSpPr>
        <p:spPr>
          <a:xfrm>
            <a:off x="426151" y="1234768"/>
            <a:ext cx="8455934" cy="1647719"/>
          </a:xfrm>
        </p:spPr>
        <p:txBody>
          <a:bodyPr/>
          <a:lstStyle/>
          <a:p>
            <a:r>
              <a:rPr lang="en-US" sz="2900" b="1">
                <a:solidFill>
                  <a:schemeClr val="tx2"/>
                </a:solidFill>
                <a:latin typeface="Arial"/>
                <a:cs typeface="Arial"/>
              </a:rPr>
              <a:t>Mapping Inequity in the San Joaquin Valley (SJV): COVID-19 Vaccination Access and Social Vulnerability in Fresno County, CA (2020-2024)</a:t>
            </a:r>
            <a:endParaRPr lang="en-US" sz="2900">
              <a:solidFill>
                <a:schemeClr val="tx2"/>
              </a:solidFill>
              <a:latin typeface="Arial"/>
              <a:cs typeface="Arial"/>
            </a:endParaRPr>
          </a:p>
        </p:txBody>
      </p:sp>
      <p:sp>
        <p:nvSpPr>
          <p:cNvPr id="3" name="Text Placeholder 2">
            <a:extLst>
              <a:ext uri="{FF2B5EF4-FFF2-40B4-BE49-F238E27FC236}">
                <a16:creationId xmlns:a16="http://schemas.microsoft.com/office/drawing/2014/main" id="{B3406982-5873-6D0C-6DE0-97D0F81EB39E}"/>
              </a:ext>
            </a:extLst>
          </p:cNvPr>
          <p:cNvSpPr>
            <a:spLocks noGrp="1"/>
          </p:cNvSpPr>
          <p:nvPr>
            <p:ph type="body" sz="quarter" idx="15"/>
          </p:nvPr>
        </p:nvSpPr>
        <p:spPr>
          <a:xfrm>
            <a:off x="426855" y="3079593"/>
            <a:ext cx="8113536" cy="1240851"/>
          </a:xfrm>
        </p:spPr>
        <p:txBody>
          <a:bodyPr vert="horz" lIns="0" tIns="45720" rIns="91440" bIns="45720" rtlCol="0" anchor="t">
            <a:noAutofit/>
          </a:bodyPr>
          <a:lstStyle/>
          <a:p>
            <a:r>
              <a:rPr lang="en-US" b="1" err="1">
                <a:cs typeface="Arial"/>
              </a:rPr>
              <a:t>Ajmeet</a:t>
            </a:r>
            <a:r>
              <a:rPr lang="en-US" b="1">
                <a:cs typeface="Arial"/>
              </a:rPr>
              <a:t> Pama-Ghuman, B.S., Nickie Yang, B.S., Faaizah Arshad, B.A., Seth Blumberg, M.D., PhD.</a:t>
            </a:r>
            <a:endParaRPr lang="en-US" b="1"/>
          </a:p>
          <a:p>
            <a:r>
              <a:rPr lang="en-US">
                <a:cs typeface="Arial"/>
              </a:rPr>
              <a:t>UCSF School of Medicine, San Francisco, CA </a:t>
            </a:r>
            <a:endParaRPr lang="en-US"/>
          </a:p>
          <a:p>
            <a:r>
              <a:rPr lang="en-US">
                <a:cs typeface="Arial"/>
              </a:rPr>
              <a:t>CA AHEC Scholars Symposium – 2026 </a:t>
            </a:r>
            <a:endParaRPr lang="en-US"/>
          </a:p>
        </p:txBody>
      </p:sp>
      <p:sp>
        <p:nvSpPr>
          <p:cNvPr id="2" name="Date Placeholder 1">
            <a:extLst>
              <a:ext uri="{FF2B5EF4-FFF2-40B4-BE49-F238E27FC236}">
                <a16:creationId xmlns:a16="http://schemas.microsoft.com/office/drawing/2014/main" id="{85E8E341-DFE6-E68D-57EA-5B38B2797DB0}"/>
              </a:ext>
            </a:extLst>
          </p:cNvPr>
          <p:cNvSpPr>
            <a:spLocks noGrp="1"/>
          </p:cNvSpPr>
          <p:nvPr>
            <p:ph type="dt" sz="half" idx="2"/>
          </p:nvPr>
        </p:nvSpPr>
        <p:spPr>
          <a:xfrm>
            <a:off x="428220" y="4616419"/>
            <a:ext cx="1925338" cy="178955"/>
          </a:xfrm>
        </p:spPr>
        <p:txBody>
          <a:bodyPr/>
          <a:lstStyle/>
          <a:p>
            <a:fld id="{D2C759A4-81DB-2B49-BAD8-20F4759D56E4}" type="datetime1">
              <a:rPr lang="en-US" smtClean="0"/>
              <a:pPr/>
              <a:t>6/24/26</a:t>
            </a:fld>
            <a:endParaRPr lang="en-US"/>
          </a:p>
        </p:txBody>
      </p:sp>
    </p:spTree>
    <p:extLst>
      <p:ext uri="{BB962C8B-B14F-4D97-AF65-F5344CB8AC3E}">
        <p14:creationId xmlns:p14="http://schemas.microsoft.com/office/powerpoint/2010/main" val="76533519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B8973FC-5D1F-5A69-E3B5-85C0EDEE797B}"/>
              </a:ext>
            </a:extLst>
          </p:cNvPr>
          <p:cNvSpPr>
            <a:spLocks noGrp="1"/>
          </p:cNvSpPr>
          <p:nvPr>
            <p:ph type="ftr" sz="quarter" idx="12"/>
          </p:nvPr>
        </p:nvSpPr>
        <p:spPr>
          <a:xfrm>
            <a:off x="557224" y="4874368"/>
            <a:ext cx="7440549" cy="76272"/>
          </a:xfrm>
        </p:spPr>
        <p:txBody>
          <a:bodyPr/>
          <a:lstStyle/>
          <a:p>
            <a:r>
              <a:rPr lang="en-US">
                <a:solidFill>
                  <a:schemeClr val="tx2"/>
                </a:solidFill>
                <a:cs typeface="Arial"/>
              </a:rPr>
              <a:t>Mapping Inequity in the San Joaquin Valley (SJV): COVID-19 Vaccination Access and Social Vulnerability in Fresno County, CA (2020-2024)</a:t>
            </a:r>
            <a:endParaRPr lang="en-US">
              <a:solidFill>
                <a:srgbClr val="000000"/>
              </a:solidFill>
              <a:cs typeface="Arial"/>
            </a:endParaRPr>
          </a:p>
        </p:txBody>
      </p:sp>
      <p:sp>
        <p:nvSpPr>
          <p:cNvPr id="3" name="Slide Number Placeholder 2">
            <a:extLst>
              <a:ext uri="{FF2B5EF4-FFF2-40B4-BE49-F238E27FC236}">
                <a16:creationId xmlns:a16="http://schemas.microsoft.com/office/drawing/2014/main" id="{A5FB5D41-D9B9-8591-E86D-DE41FD4C8D3F}"/>
              </a:ext>
            </a:extLst>
          </p:cNvPr>
          <p:cNvSpPr>
            <a:spLocks noGrp="1"/>
          </p:cNvSpPr>
          <p:nvPr>
            <p:ph type="sldNum" sz="quarter" idx="13"/>
          </p:nvPr>
        </p:nvSpPr>
        <p:spPr/>
        <p:txBody>
          <a:bodyPr/>
          <a:lstStyle/>
          <a:p>
            <a:fld id="{7BCC8D0D-EAEC-449D-9161-023DFF90F2E2}" type="slidenum">
              <a:rPr lang="en-US" smtClean="0"/>
              <a:pPr/>
              <a:t>10</a:t>
            </a:fld>
            <a:endParaRPr lang="en-US">
              <a:latin typeface="+mn-lt"/>
            </a:endParaRPr>
          </a:p>
        </p:txBody>
      </p:sp>
      <p:sp>
        <p:nvSpPr>
          <p:cNvPr id="9" name="TextBox 8">
            <a:extLst>
              <a:ext uri="{FF2B5EF4-FFF2-40B4-BE49-F238E27FC236}">
                <a16:creationId xmlns:a16="http://schemas.microsoft.com/office/drawing/2014/main" id="{CFDD38FD-E680-DE00-CC79-736B7E768588}"/>
              </a:ext>
            </a:extLst>
          </p:cNvPr>
          <p:cNvSpPr txBox="1"/>
          <p:nvPr/>
        </p:nvSpPr>
        <p:spPr bwMode="auto">
          <a:xfrm>
            <a:off x="620594" y="3869173"/>
            <a:ext cx="7897585" cy="738664"/>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lgn="just">
              <a:buFont typeface="Arial"/>
              <a:buChar char="•"/>
            </a:pPr>
            <a:r>
              <a:rPr lang="en-US" sz="1600" b="1">
                <a:solidFill>
                  <a:srgbClr val="000000"/>
                </a:solidFill>
                <a:highlight>
                  <a:srgbClr val="FFFFFF"/>
                </a:highlight>
                <a:latin typeface="Arial"/>
                <a:cs typeface="Arial"/>
              </a:rPr>
              <a:t>In 2022, </a:t>
            </a:r>
            <a:r>
              <a:rPr lang="en-US" sz="1600" b="1">
                <a:solidFill>
                  <a:schemeClr val="accent2"/>
                </a:solidFill>
                <a:highlight>
                  <a:srgbClr val="FFFFFF"/>
                </a:highlight>
                <a:latin typeface="Arial"/>
                <a:ea typeface="Calibri"/>
                <a:cs typeface="Arial"/>
              </a:rPr>
              <a:t>Latinx  </a:t>
            </a:r>
            <a:r>
              <a:rPr lang="en-US" sz="1600" b="1">
                <a:solidFill>
                  <a:srgbClr val="000000"/>
                </a:solidFill>
                <a:highlight>
                  <a:srgbClr val="FFFFFF"/>
                </a:highlight>
                <a:latin typeface="Arial"/>
                <a:ea typeface="Calibri"/>
                <a:cs typeface="Arial"/>
              </a:rPr>
              <a:t>individuals made up the </a:t>
            </a:r>
            <a:r>
              <a:rPr lang="en-US" sz="1600" b="1">
                <a:solidFill>
                  <a:schemeClr val="accent2"/>
                </a:solidFill>
                <a:highlight>
                  <a:srgbClr val="FFFFFF"/>
                </a:highlight>
                <a:latin typeface="Arial"/>
                <a:ea typeface="Calibri"/>
                <a:cs typeface="Arial"/>
              </a:rPr>
              <a:t>majority of individuals receiving COVID-19 vaccinations</a:t>
            </a:r>
            <a:r>
              <a:rPr lang="en-US" sz="1600" b="1">
                <a:solidFill>
                  <a:srgbClr val="000000"/>
                </a:solidFill>
                <a:highlight>
                  <a:srgbClr val="FFFFFF"/>
                </a:highlight>
                <a:latin typeface="Arial"/>
                <a:ea typeface="Calibri"/>
                <a:cs typeface="Arial"/>
              </a:rPr>
              <a:t> in Fresno County, but the </a:t>
            </a:r>
            <a:r>
              <a:rPr lang="en-US" sz="1600" b="1">
                <a:solidFill>
                  <a:schemeClr val="accent2"/>
                </a:solidFill>
                <a:highlight>
                  <a:srgbClr val="FFFFFF"/>
                </a:highlight>
                <a:latin typeface="Arial"/>
                <a:ea typeface="Calibri"/>
                <a:cs typeface="Arial"/>
              </a:rPr>
              <a:t>minority </a:t>
            </a:r>
            <a:r>
              <a:rPr lang="en-US" sz="1600" b="1">
                <a:solidFill>
                  <a:srgbClr val="000000"/>
                </a:solidFill>
                <a:highlight>
                  <a:srgbClr val="FFFFFF"/>
                </a:highlight>
                <a:latin typeface="Arial"/>
                <a:ea typeface="Calibri"/>
                <a:cs typeface="Arial"/>
              </a:rPr>
              <a:t>of </a:t>
            </a:r>
            <a:r>
              <a:rPr lang="en-US" sz="1600" b="1">
                <a:solidFill>
                  <a:schemeClr val="accent2"/>
                </a:solidFill>
                <a:highlight>
                  <a:srgbClr val="FFFFFF"/>
                </a:highlight>
                <a:latin typeface="Arial"/>
                <a:ea typeface="Calibri"/>
                <a:cs typeface="Arial"/>
              </a:rPr>
              <a:t>within-race/ethnicity calculated proportion</a:t>
            </a:r>
            <a:r>
              <a:rPr lang="en-US" sz="1600" b="1">
                <a:solidFill>
                  <a:srgbClr val="000000"/>
                </a:solidFill>
                <a:highlight>
                  <a:srgbClr val="FFFFFF"/>
                </a:highlight>
                <a:latin typeface="Arial"/>
                <a:ea typeface="Calibri"/>
                <a:cs typeface="Arial"/>
              </a:rPr>
              <a:t> of vaccinating individuals.</a:t>
            </a:r>
          </a:p>
        </p:txBody>
      </p:sp>
      <p:graphicFrame>
        <p:nvGraphicFramePr>
          <p:cNvPr id="12" name="Table 11">
            <a:extLst>
              <a:ext uri="{FF2B5EF4-FFF2-40B4-BE49-F238E27FC236}">
                <a16:creationId xmlns:a16="http://schemas.microsoft.com/office/drawing/2014/main" id="{93D098A3-B3DC-BD70-5D0F-6C1D87DF7151}"/>
              </a:ext>
            </a:extLst>
          </p:cNvPr>
          <p:cNvGraphicFramePr>
            <a:graphicFrameLocks noGrp="1"/>
          </p:cNvGraphicFramePr>
          <p:nvPr>
            <p:extLst>
              <p:ext uri="{D42A27DB-BD31-4B8C-83A1-F6EECF244321}">
                <p14:modId xmlns:p14="http://schemas.microsoft.com/office/powerpoint/2010/main" val="257431258"/>
              </p:ext>
            </p:extLst>
          </p:nvPr>
        </p:nvGraphicFramePr>
        <p:xfrm>
          <a:off x="658585" y="582385"/>
          <a:ext cx="7672453" cy="3186424"/>
        </p:xfrm>
        <a:graphic>
          <a:graphicData uri="http://schemas.openxmlformats.org/drawingml/2006/table">
            <a:tbl>
              <a:tblPr firstRow="1" bandRow="1">
                <a:tableStyleId>{0E3FDE45-AF77-4B5C-9715-49D594BDF05E}</a:tableStyleId>
              </a:tblPr>
              <a:tblGrid>
                <a:gridCol w="1805001">
                  <a:extLst>
                    <a:ext uri="{9D8B030D-6E8A-4147-A177-3AD203B41FA5}">
                      <a16:colId xmlns:a16="http://schemas.microsoft.com/office/drawing/2014/main" val="2930530355"/>
                    </a:ext>
                  </a:extLst>
                </a:gridCol>
                <a:gridCol w="1599000">
                  <a:extLst>
                    <a:ext uri="{9D8B030D-6E8A-4147-A177-3AD203B41FA5}">
                      <a16:colId xmlns:a16="http://schemas.microsoft.com/office/drawing/2014/main" val="2237503898"/>
                    </a:ext>
                  </a:extLst>
                </a:gridCol>
                <a:gridCol w="2134226">
                  <a:extLst>
                    <a:ext uri="{9D8B030D-6E8A-4147-A177-3AD203B41FA5}">
                      <a16:colId xmlns:a16="http://schemas.microsoft.com/office/drawing/2014/main" val="1366449412"/>
                    </a:ext>
                  </a:extLst>
                </a:gridCol>
                <a:gridCol w="2134226">
                  <a:extLst>
                    <a:ext uri="{9D8B030D-6E8A-4147-A177-3AD203B41FA5}">
                      <a16:colId xmlns:a16="http://schemas.microsoft.com/office/drawing/2014/main" val="3632953074"/>
                    </a:ext>
                  </a:extLst>
                </a:gridCol>
              </a:tblGrid>
              <a:tr h="276920">
                <a:tc gridSpan="2">
                  <a:txBody>
                    <a:bodyPr/>
                    <a:lstStyle/>
                    <a:p>
                      <a:pPr lvl="0" algn="ctr">
                        <a:buNone/>
                      </a:pPr>
                      <a:endParaRPr lang="en-US" sz="1100"/>
                    </a:p>
                  </a:txBody>
                  <a:tcPr anchor="ctr">
                    <a:lnL w="0">
                      <a:noFill/>
                    </a:lnL>
                    <a:lnR w="0">
                      <a:noFill/>
                    </a:lnR>
                    <a:lnT w="0">
                      <a:noFill/>
                    </a:lnT>
                    <a:lnB w="12700">
                      <a:solidFill>
                        <a:schemeClr val="accent2"/>
                      </a:solidFill>
                    </a:lnB>
                  </a:tcPr>
                </a:tc>
                <a:tc hMerge="1">
                  <a:txBody>
                    <a:bodyPr/>
                    <a:lstStyle/>
                    <a:p>
                      <a:endParaRPr lang="en-US"/>
                    </a:p>
                  </a:txBody>
                  <a:tcPr marL="0" marR="0" marT="0" marB="0" anchor="ctr" horzOverflow="overflow"/>
                </a:tc>
                <a:tc>
                  <a:txBody>
                    <a:bodyPr/>
                    <a:lstStyle/>
                    <a:p>
                      <a:pPr algn="ctr">
                        <a:lnSpc>
                          <a:spcPct val="100000"/>
                        </a:lnSpc>
                        <a:spcBef>
                          <a:spcPts val="0"/>
                        </a:spcBef>
                        <a:spcAft>
                          <a:spcPts val="0"/>
                        </a:spcAft>
                        <a:buNone/>
                      </a:pPr>
                      <a:r>
                        <a:rPr lang="en-US" sz="1100" b="1" i="0" u="none" strike="noStrike" noProof="0">
                          <a:solidFill>
                            <a:schemeClr val="bg1">
                              <a:lumMod val="65000"/>
                            </a:schemeClr>
                          </a:solidFill>
                          <a:latin typeface="Arial"/>
                          <a:cs typeface="Arial"/>
                        </a:rPr>
                        <a:t>September – October 2021</a:t>
                      </a:r>
                    </a:p>
                  </a:txBody>
                  <a:tcPr marL="0" marR="0" marT="0" marB="0" anchor="ctr" horzOverflow="overflow">
                    <a:lnL w="0">
                      <a:noFill/>
                    </a:lnL>
                    <a:lnB w="12700">
                      <a:solidFill>
                        <a:schemeClr val="accent2"/>
                      </a:solidFill>
                    </a:lnB>
                  </a:tcPr>
                </a:tc>
                <a:tc>
                  <a:txBody>
                    <a:bodyPr/>
                    <a:lstStyle/>
                    <a:p>
                      <a:pPr algn="ctr">
                        <a:lnSpc>
                          <a:spcPct val="100000"/>
                        </a:lnSpc>
                        <a:spcBef>
                          <a:spcPts val="0"/>
                        </a:spcBef>
                        <a:spcAft>
                          <a:spcPts val="0"/>
                        </a:spcAft>
                        <a:buNone/>
                      </a:pPr>
                      <a:r>
                        <a:rPr lang="en-US" sz="1100" b="1" i="0" u="none" strike="noStrike" noProof="0">
                          <a:solidFill>
                            <a:srgbClr val="052049"/>
                          </a:solidFill>
                          <a:latin typeface="Arial"/>
                          <a:cs typeface="Arial"/>
                        </a:rPr>
                        <a:t>January – December 2022</a:t>
                      </a:r>
                    </a:p>
                  </a:txBody>
                  <a:tcPr marL="0" marR="0" marT="0" marB="0" anchor="ctr" horzOverflow="overflow"/>
                </a:tc>
                <a:extLst>
                  <a:ext uri="{0D108BD9-81ED-4DB2-BD59-A6C34878D82A}">
                    <a16:rowId xmlns:a16="http://schemas.microsoft.com/office/drawing/2014/main" val="3109762309"/>
                  </a:ext>
                </a:extLst>
              </a:tr>
              <a:tr h="311536">
                <a:tc>
                  <a:txBody>
                    <a:bodyPr/>
                    <a:lstStyle/>
                    <a:p>
                      <a:pPr algn="ctr">
                        <a:buNone/>
                      </a:pPr>
                      <a:r>
                        <a:rPr lang="en-US" sz="1100" b="1"/>
                        <a:t>Race</a:t>
                      </a:r>
                    </a:p>
                  </a:txBody>
                  <a:tcPr anchor="ctr">
                    <a:lnT w="12700">
                      <a:solidFill>
                        <a:schemeClr val="accent2"/>
                      </a:solidFill>
                    </a:lnT>
                  </a:tcPr>
                </a:tc>
                <a:tc>
                  <a:txBody>
                    <a:bodyPr/>
                    <a:lstStyle/>
                    <a:p>
                      <a:pPr algn="ctr">
                        <a:buNone/>
                      </a:pPr>
                      <a:endParaRPr lang="en-US" sz="1100" b="1"/>
                    </a:p>
                  </a:txBody>
                  <a:tcPr anchor="ctr">
                    <a:lnT w="12700">
                      <a:solidFill>
                        <a:schemeClr val="accent2"/>
                      </a:solidFill>
                    </a:lnT>
                  </a:tcPr>
                </a:tc>
                <a:tc>
                  <a:txBody>
                    <a:bodyPr/>
                    <a:lstStyle/>
                    <a:p>
                      <a:pPr lvl="0" algn="ctr">
                        <a:buNone/>
                      </a:pPr>
                      <a:r>
                        <a:rPr lang="en-US" sz="1100" b="1">
                          <a:solidFill>
                            <a:schemeClr val="bg1">
                              <a:lumMod val="65000"/>
                            </a:schemeClr>
                          </a:solidFill>
                        </a:rPr>
                        <a:t>Vaccinating Population [%]</a:t>
                      </a:r>
                    </a:p>
                  </a:txBody>
                  <a:tcPr anchor="ctr">
                    <a:lnT w="12700">
                      <a:solidFill>
                        <a:schemeClr val="accent2"/>
                      </a:solidFill>
                    </a:lnT>
                  </a:tcPr>
                </a:tc>
                <a:tc>
                  <a:txBody>
                    <a:bodyPr/>
                    <a:lstStyle/>
                    <a:p>
                      <a:pPr lvl="0" algn="ctr">
                        <a:buNone/>
                      </a:pPr>
                      <a:r>
                        <a:rPr lang="en-US" sz="1100" b="1"/>
                        <a:t>Vaccinating Population [%]</a:t>
                      </a:r>
                    </a:p>
                  </a:txBody>
                  <a:tcPr anchor="ctr"/>
                </a:tc>
                <a:extLst>
                  <a:ext uri="{0D108BD9-81ED-4DB2-BD59-A6C34878D82A}">
                    <a16:rowId xmlns:a16="http://schemas.microsoft.com/office/drawing/2014/main" val="2818730396"/>
                  </a:ext>
                </a:extLst>
              </a:tr>
              <a:tr h="242306">
                <a:tc>
                  <a:txBody>
                    <a:bodyPr/>
                    <a:lstStyle/>
                    <a:p>
                      <a:pPr algn="ctr">
                        <a:buNone/>
                      </a:pPr>
                      <a:r>
                        <a:rPr lang="en-US" sz="1100"/>
                        <a:t>Latinx</a:t>
                      </a:r>
                      <a:endParaRPr lang="en-US"/>
                    </a:p>
                  </a:txBody>
                  <a:tcPr anchor="ctr"/>
                </a:tc>
                <a:tc>
                  <a:txBody>
                    <a:bodyPr/>
                    <a:lstStyle/>
                    <a:p>
                      <a:pPr algn="ctr">
                        <a:buNone/>
                      </a:pPr>
                      <a:endParaRPr lang="en-US" sz="1100"/>
                    </a:p>
                  </a:txBody>
                  <a:tcPr anchor="ctr"/>
                </a:tc>
                <a:tc>
                  <a:txBody>
                    <a:bodyPr/>
                    <a:lstStyle/>
                    <a:p>
                      <a:pPr lvl="0" algn="ctr">
                        <a:buNone/>
                      </a:pPr>
                      <a:r>
                        <a:rPr lang="en-US" sz="1100">
                          <a:solidFill>
                            <a:schemeClr val="bg1">
                              <a:lumMod val="65000"/>
                            </a:schemeClr>
                          </a:solidFill>
                        </a:rPr>
                        <a:t>21019 [4%]</a:t>
                      </a:r>
                    </a:p>
                  </a:txBody>
                  <a:tcPr anchor="ctr"/>
                </a:tc>
                <a:tc>
                  <a:txBody>
                    <a:bodyPr/>
                    <a:lstStyle/>
                    <a:p>
                      <a:pPr lvl="0" algn="ctr">
                        <a:buNone/>
                      </a:pPr>
                      <a:r>
                        <a:rPr lang="en-US" sz="1100" b="1"/>
                        <a:t>85,572 [16%]</a:t>
                      </a:r>
                    </a:p>
                  </a:txBody>
                  <a:tcPr anchor="ctr"/>
                </a:tc>
                <a:extLst>
                  <a:ext uri="{0D108BD9-81ED-4DB2-BD59-A6C34878D82A}">
                    <a16:rowId xmlns:a16="http://schemas.microsoft.com/office/drawing/2014/main" val="3993876833"/>
                  </a:ext>
                </a:extLst>
              </a:tr>
              <a:tr h="242306">
                <a:tc>
                  <a:txBody>
                    <a:bodyPr/>
                    <a:lstStyle/>
                    <a:p>
                      <a:pPr algn="ctr">
                        <a:buNone/>
                      </a:pPr>
                      <a:r>
                        <a:rPr lang="en-US" sz="1100"/>
                        <a:t>White</a:t>
                      </a:r>
                    </a:p>
                  </a:txBody>
                  <a:tcPr anchor="ctr"/>
                </a:tc>
                <a:tc>
                  <a:txBody>
                    <a:bodyPr/>
                    <a:lstStyle/>
                    <a:p>
                      <a:pPr algn="ctr">
                        <a:buNone/>
                      </a:pPr>
                      <a:endParaRPr lang="en-US" sz="1100"/>
                    </a:p>
                  </a:txBody>
                  <a:tcPr anchor="ctr"/>
                </a:tc>
                <a:tc>
                  <a:txBody>
                    <a:bodyPr/>
                    <a:lstStyle/>
                    <a:p>
                      <a:pPr lvl="0" algn="ctr">
                        <a:buNone/>
                      </a:pPr>
                      <a:r>
                        <a:rPr lang="en-US" sz="1100">
                          <a:solidFill>
                            <a:schemeClr val="bg1">
                              <a:lumMod val="65000"/>
                            </a:schemeClr>
                          </a:solidFill>
                        </a:rPr>
                        <a:t>8716 [3%]</a:t>
                      </a:r>
                    </a:p>
                  </a:txBody>
                  <a:tcPr anchor="ctr"/>
                </a:tc>
                <a:tc>
                  <a:txBody>
                    <a:bodyPr/>
                    <a:lstStyle/>
                    <a:p>
                      <a:pPr lvl="0" algn="ctr">
                        <a:buNone/>
                      </a:pPr>
                      <a:r>
                        <a:rPr lang="en-US" sz="1100" b="0"/>
                        <a:t>51,350 [19%]</a:t>
                      </a:r>
                    </a:p>
                  </a:txBody>
                  <a:tcPr anchor="ctr"/>
                </a:tc>
                <a:extLst>
                  <a:ext uri="{0D108BD9-81ED-4DB2-BD59-A6C34878D82A}">
                    <a16:rowId xmlns:a16="http://schemas.microsoft.com/office/drawing/2014/main" val="4158602897"/>
                  </a:ext>
                </a:extLst>
              </a:tr>
              <a:tr h="242306">
                <a:tc>
                  <a:txBody>
                    <a:bodyPr/>
                    <a:lstStyle/>
                    <a:p>
                      <a:pPr algn="ctr">
                        <a:buNone/>
                      </a:pPr>
                      <a:r>
                        <a:rPr lang="en-US" sz="1100"/>
                        <a:t>Asian</a:t>
                      </a:r>
                    </a:p>
                  </a:txBody>
                  <a:tcPr anchor="ctr"/>
                </a:tc>
                <a:tc>
                  <a:txBody>
                    <a:bodyPr/>
                    <a:lstStyle/>
                    <a:p>
                      <a:pPr algn="ctr">
                        <a:buNone/>
                      </a:pPr>
                      <a:endParaRPr lang="en-US" sz="1100"/>
                    </a:p>
                  </a:txBody>
                  <a:tcPr anchor="ctr"/>
                </a:tc>
                <a:tc>
                  <a:txBody>
                    <a:bodyPr/>
                    <a:lstStyle/>
                    <a:p>
                      <a:pPr lvl="0" algn="ctr">
                        <a:buNone/>
                      </a:pPr>
                      <a:r>
                        <a:rPr lang="en-US" sz="1100">
                          <a:solidFill>
                            <a:schemeClr val="bg1">
                              <a:lumMod val="65000"/>
                            </a:schemeClr>
                          </a:solidFill>
                        </a:rPr>
                        <a:t>3354 [4%]</a:t>
                      </a:r>
                    </a:p>
                  </a:txBody>
                  <a:tcPr anchor="ctr"/>
                </a:tc>
                <a:tc>
                  <a:txBody>
                    <a:bodyPr/>
                    <a:lstStyle/>
                    <a:p>
                      <a:pPr lvl="0" algn="ctr">
                        <a:buNone/>
                      </a:pPr>
                      <a:r>
                        <a:rPr lang="en-US" sz="1100" b="0"/>
                        <a:t>21,259 [19%]</a:t>
                      </a:r>
                    </a:p>
                  </a:txBody>
                  <a:tcPr anchor="ctr"/>
                </a:tc>
                <a:extLst>
                  <a:ext uri="{0D108BD9-81ED-4DB2-BD59-A6C34878D82A}">
                    <a16:rowId xmlns:a16="http://schemas.microsoft.com/office/drawing/2014/main" val="1328996761"/>
                  </a:ext>
                </a:extLst>
              </a:tr>
              <a:tr h="357688">
                <a:tc>
                  <a:txBody>
                    <a:bodyPr/>
                    <a:lstStyle/>
                    <a:p>
                      <a:pPr lvl="0" algn="ctr">
                        <a:buNone/>
                      </a:pPr>
                      <a:r>
                        <a:rPr lang="en-US" sz="1100"/>
                        <a:t>Black or African American</a:t>
                      </a:r>
                    </a:p>
                  </a:txBody>
                  <a:tcPr anchor="ctr"/>
                </a:tc>
                <a:tc>
                  <a:txBody>
                    <a:bodyPr/>
                    <a:lstStyle/>
                    <a:p>
                      <a:pPr lvl="0" algn="ctr">
                        <a:buNone/>
                      </a:pPr>
                      <a:endParaRPr lang="en-US" sz="1100"/>
                    </a:p>
                  </a:txBody>
                  <a:tcPr anchor="ctr"/>
                </a:tc>
                <a:tc>
                  <a:txBody>
                    <a:bodyPr/>
                    <a:lstStyle/>
                    <a:p>
                      <a:pPr lvl="0" algn="ctr">
                        <a:buNone/>
                      </a:pPr>
                      <a:r>
                        <a:rPr lang="en-US" sz="1100">
                          <a:solidFill>
                            <a:schemeClr val="bg1">
                              <a:lumMod val="65000"/>
                            </a:schemeClr>
                          </a:solidFill>
                        </a:rPr>
                        <a:t>1750 [4%]</a:t>
                      </a:r>
                    </a:p>
                  </a:txBody>
                  <a:tcPr anchor="ctr"/>
                </a:tc>
                <a:tc>
                  <a:txBody>
                    <a:bodyPr/>
                    <a:lstStyle/>
                    <a:p>
                      <a:pPr lvl="0" algn="ctr">
                        <a:buNone/>
                      </a:pPr>
                      <a:r>
                        <a:rPr lang="en-US" sz="1100"/>
                        <a:t>8,104 [18%]</a:t>
                      </a:r>
                    </a:p>
                  </a:txBody>
                  <a:tcPr anchor="ctr"/>
                </a:tc>
                <a:extLst>
                  <a:ext uri="{0D108BD9-81ED-4DB2-BD59-A6C34878D82A}">
                    <a16:rowId xmlns:a16="http://schemas.microsoft.com/office/drawing/2014/main" val="3055672926"/>
                  </a:ext>
                </a:extLst>
              </a:tr>
              <a:tr h="403842">
                <a:tc>
                  <a:txBody>
                    <a:bodyPr/>
                    <a:lstStyle/>
                    <a:p>
                      <a:pPr lvl="0" algn="ctr">
                        <a:buNone/>
                      </a:pPr>
                      <a:r>
                        <a:rPr lang="en-US" sz="1100"/>
                        <a:t>American Indian or Alaskan</a:t>
                      </a:r>
                    </a:p>
                  </a:txBody>
                  <a:tcPr anchor="ctr"/>
                </a:tc>
                <a:tc>
                  <a:txBody>
                    <a:bodyPr/>
                    <a:lstStyle/>
                    <a:p>
                      <a:pPr lvl="0" algn="ctr">
                        <a:buNone/>
                      </a:pPr>
                      <a:endParaRPr lang="en-US" sz="1100"/>
                    </a:p>
                  </a:txBody>
                  <a:tcPr anchor="ctr"/>
                </a:tc>
                <a:tc>
                  <a:txBody>
                    <a:bodyPr/>
                    <a:lstStyle/>
                    <a:p>
                      <a:pPr lvl="0" algn="ctr">
                        <a:buNone/>
                      </a:pPr>
                      <a:r>
                        <a:rPr lang="en-US" sz="1100">
                          <a:solidFill>
                            <a:schemeClr val="bg1">
                              <a:lumMod val="65000"/>
                            </a:schemeClr>
                          </a:solidFill>
                        </a:rPr>
                        <a:t>189 [3%]</a:t>
                      </a:r>
                    </a:p>
                  </a:txBody>
                  <a:tcPr anchor="ctr"/>
                </a:tc>
                <a:tc>
                  <a:txBody>
                    <a:bodyPr/>
                    <a:lstStyle/>
                    <a:p>
                      <a:pPr lvl="0" algn="ctr">
                        <a:buNone/>
                      </a:pPr>
                      <a:r>
                        <a:rPr lang="en-US" sz="1100"/>
                        <a:t>1,244 [20%]</a:t>
                      </a:r>
                    </a:p>
                  </a:txBody>
                  <a:tcPr anchor="ctr"/>
                </a:tc>
                <a:extLst>
                  <a:ext uri="{0D108BD9-81ED-4DB2-BD59-A6C34878D82A}">
                    <a16:rowId xmlns:a16="http://schemas.microsoft.com/office/drawing/2014/main" val="1544084337"/>
                  </a:ext>
                </a:extLst>
              </a:tr>
              <a:tr h="242306">
                <a:tc>
                  <a:txBody>
                    <a:bodyPr/>
                    <a:lstStyle/>
                    <a:p>
                      <a:pPr lvl="0" algn="ctr">
                        <a:buNone/>
                      </a:pPr>
                      <a:r>
                        <a:rPr lang="en-US" sz="1100"/>
                        <a:t>Native Hawaiian or Other</a:t>
                      </a:r>
                    </a:p>
                  </a:txBody>
                  <a:tcPr anchor="ctr"/>
                </a:tc>
                <a:tc>
                  <a:txBody>
                    <a:bodyPr/>
                    <a:lstStyle/>
                    <a:p>
                      <a:pPr lvl="0" algn="ctr">
                        <a:buNone/>
                      </a:pPr>
                      <a:endParaRPr lang="en-US" sz="1100"/>
                    </a:p>
                  </a:txBody>
                  <a:tcPr anchor="ctr"/>
                </a:tc>
                <a:tc>
                  <a:txBody>
                    <a:bodyPr/>
                    <a:lstStyle/>
                    <a:p>
                      <a:pPr lvl="0" algn="ctr">
                        <a:buNone/>
                      </a:pPr>
                      <a:r>
                        <a:rPr lang="en-US" sz="1100">
                          <a:solidFill>
                            <a:schemeClr val="bg1">
                              <a:lumMod val="65000"/>
                            </a:schemeClr>
                          </a:solidFill>
                        </a:rPr>
                        <a:t>57 [5%]</a:t>
                      </a:r>
                    </a:p>
                  </a:txBody>
                  <a:tcPr anchor="ctr"/>
                </a:tc>
                <a:tc>
                  <a:txBody>
                    <a:bodyPr/>
                    <a:lstStyle/>
                    <a:p>
                      <a:pPr lvl="0" algn="ctr">
                        <a:buNone/>
                      </a:pPr>
                      <a:r>
                        <a:rPr lang="en-US" sz="1100"/>
                        <a:t>310 [25%]</a:t>
                      </a:r>
                    </a:p>
                  </a:txBody>
                  <a:tcPr anchor="ctr"/>
                </a:tc>
                <a:extLst>
                  <a:ext uri="{0D108BD9-81ED-4DB2-BD59-A6C34878D82A}">
                    <a16:rowId xmlns:a16="http://schemas.microsoft.com/office/drawing/2014/main" val="138012704"/>
                  </a:ext>
                </a:extLst>
              </a:tr>
              <a:tr h="242306">
                <a:tc>
                  <a:txBody>
                    <a:bodyPr/>
                    <a:lstStyle/>
                    <a:p>
                      <a:pPr lvl="0" algn="ctr">
                        <a:buNone/>
                      </a:pPr>
                      <a:r>
                        <a:rPr lang="en-US" sz="1100"/>
                        <a:t>Multiracial</a:t>
                      </a:r>
                    </a:p>
                  </a:txBody>
                  <a:tcPr anchor="ctr"/>
                </a:tc>
                <a:tc>
                  <a:txBody>
                    <a:bodyPr/>
                    <a:lstStyle/>
                    <a:p>
                      <a:pPr lvl="0" algn="ctr">
                        <a:buNone/>
                      </a:pPr>
                      <a:endParaRPr lang="en-US" sz="1100"/>
                    </a:p>
                  </a:txBody>
                  <a:tcPr anchor="ctr"/>
                </a:tc>
                <a:tc>
                  <a:txBody>
                    <a:bodyPr/>
                    <a:lstStyle/>
                    <a:p>
                      <a:pPr lvl="0" algn="ctr">
                        <a:buNone/>
                      </a:pPr>
                      <a:r>
                        <a:rPr lang="en-US" sz="1100">
                          <a:solidFill>
                            <a:schemeClr val="bg1">
                              <a:lumMod val="65000"/>
                            </a:schemeClr>
                          </a:solidFill>
                        </a:rPr>
                        <a:t>639 [-]</a:t>
                      </a:r>
                      <a:endParaRPr lang="en-US" sz="1100"/>
                    </a:p>
                  </a:txBody>
                  <a:tcPr anchor="ctr"/>
                </a:tc>
                <a:tc>
                  <a:txBody>
                    <a:bodyPr/>
                    <a:lstStyle/>
                    <a:p>
                      <a:pPr lvl="0" algn="ctr">
                        <a:buNone/>
                      </a:pPr>
                      <a:r>
                        <a:rPr lang="en-US" sz="1100"/>
                        <a:t>5540 [-]</a:t>
                      </a:r>
                    </a:p>
                  </a:txBody>
                  <a:tcPr anchor="ctr"/>
                </a:tc>
                <a:extLst>
                  <a:ext uri="{0D108BD9-81ED-4DB2-BD59-A6C34878D82A}">
                    <a16:rowId xmlns:a16="http://schemas.microsoft.com/office/drawing/2014/main" val="1871166469"/>
                  </a:ext>
                </a:extLst>
              </a:tr>
              <a:tr h="242306">
                <a:tc>
                  <a:txBody>
                    <a:bodyPr/>
                    <a:lstStyle/>
                    <a:p>
                      <a:pPr lvl="0" algn="ctr">
                        <a:buNone/>
                      </a:pPr>
                      <a:r>
                        <a:rPr lang="en-US" sz="1100"/>
                        <a:t>Other Race</a:t>
                      </a:r>
                    </a:p>
                  </a:txBody>
                  <a:tcPr anchor="ctr"/>
                </a:tc>
                <a:tc>
                  <a:txBody>
                    <a:bodyPr/>
                    <a:lstStyle/>
                    <a:p>
                      <a:pPr lvl="0" algn="ctr">
                        <a:buNone/>
                      </a:pPr>
                      <a:endParaRPr lang="en-US" sz="1100"/>
                    </a:p>
                  </a:txBody>
                  <a:tcPr anchor="ctr"/>
                </a:tc>
                <a:tc>
                  <a:txBody>
                    <a:bodyPr/>
                    <a:lstStyle/>
                    <a:p>
                      <a:pPr lvl="0" algn="ctr">
                        <a:buNone/>
                      </a:pPr>
                      <a:r>
                        <a:rPr lang="en-US" sz="1100">
                          <a:solidFill>
                            <a:schemeClr val="bg1">
                              <a:lumMod val="65000"/>
                            </a:schemeClr>
                          </a:solidFill>
                        </a:rPr>
                        <a:t>2365 [-]</a:t>
                      </a:r>
                    </a:p>
                  </a:txBody>
                  <a:tcPr anchor="ctr"/>
                </a:tc>
                <a:tc>
                  <a:txBody>
                    <a:bodyPr/>
                    <a:lstStyle/>
                    <a:p>
                      <a:pPr lvl="0" algn="ctr">
                        <a:buNone/>
                      </a:pPr>
                      <a:r>
                        <a:rPr lang="en-US" sz="1100"/>
                        <a:t>8879 [-]</a:t>
                      </a:r>
                    </a:p>
                  </a:txBody>
                  <a:tcPr anchor="ctr"/>
                </a:tc>
                <a:extLst>
                  <a:ext uri="{0D108BD9-81ED-4DB2-BD59-A6C34878D82A}">
                    <a16:rowId xmlns:a16="http://schemas.microsoft.com/office/drawing/2014/main" val="2804384694"/>
                  </a:ext>
                </a:extLst>
              </a:tr>
              <a:tr h="242306">
                <a:tc>
                  <a:txBody>
                    <a:bodyPr/>
                    <a:lstStyle/>
                    <a:p>
                      <a:pPr lvl="0" algn="ctr">
                        <a:buNone/>
                      </a:pPr>
                      <a:r>
                        <a:rPr lang="en-US" sz="1100"/>
                        <a:t>Unknown</a:t>
                      </a:r>
                    </a:p>
                  </a:txBody>
                  <a:tcPr anchor="ctr"/>
                </a:tc>
                <a:tc>
                  <a:txBody>
                    <a:bodyPr/>
                    <a:lstStyle/>
                    <a:p>
                      <a:pPr lvl="0" algn="ctr">
                        <a:buNone/>
                      </a:pPr>
                      <a:endParaRPr lang="en-US" sz="1100"/>
                    </a:p>
                  </a:txBody>
                  <a:tcPr anchor="ctr"/>
                </a:tc>
                <a:tc>
                  <a:txBody>
                    <a:bodyPr/>
                    <a:lstStyle/>
                    <a:p>
                      <a:pPr lvl="0" algn="ctr">
                        <a:buNone/>
                      </a:pPr>
                      <a:r>
                        <a:rPr lang="en-US" sz="1100">
                          <a:solidFill>
                            <a:schemeClr val="bg1">
                              <a:lumMod val="65000"/>
                            </a:schemeClr>
                          </a:solidFill>
                        </a:rPr>
                        <a:t>1590 [-]</a:t>
                      </a:r>
                    </a:p>
                  </a:txBody>
                  <a:tcPr anchor="ctr"/>
                </a:tc>
                <a:tc>
                  <a:txBody>
                    <a:bodyPr/>
                    <a:lstStyle/>
                    <a:p>
                      <a:pPr lvl="0" algn="ctr">
                        <a:buNone/>
                      </a:pPr>
                      <a:r>
                        <a:rPr lang="en-US" sz="1100"/>
                        <a:t>8078 [-]</a:t>
                      </a:r>
                    </a:p>
                  </a:txBody>
                  <a:tcPr anchor="ctr"/>
                </a:tc>
                <a:extLst>
                  <a:ext uri="{0D108BD9-81ED-4DB2-BD59-A6C34878D82A}">
                    <a16:rowId xmlns:a16="http://schemas.microsoft.com/office/drawing/2014/main" val="3895109644"/>
                  </a:ext>
                </a:extLst>
              </a:tr>
            </a:tbl>
          </a:graphicData>
        </a:graphic>
      </p:graphicFrame>
      <p:sp>
        <p:nvSpPr>
          <p:cNvPr id="6" name="Rectangle 5">
            <a:extLst>
              <a:ext uri="{FF2B5EF4-FFF2-40B4-BE49-F238E27FC236}">
                <a16:creationId xmlns:a16="http://schemas.microsoft.com/office/drawing/2014/main" id="{C4337201-83FB-47F3-FDC0-9A76C7A7DB70}"/>
              </a:ext>
            </a:extLst>
          </p:cNvPr>
          <p:cNvSpPr/>
          <p:nvPr/>
        </p:nvSpPr>
        <p:spPr bwMode="auto">
          <a:xfrm>
            <a:off x="394218" y="1142611"/>
            <a:ext cx="8163351" cy="290804"/>
          </a:xfrm>
          <a:prstGeom prst="rect">
            <a:avLst/>
          </a:prstGeom>
          <a:noFill/>
          <a:ln w="28575" algn="ctr">
            <a:solidFill>
              <a:srgbClr val="C00000"/>
            </a:solidFill>
            <a:miter lim="800000"/>
            <a:headEnd/>
            <a:tailEnd/>
          </a:ln>
        </p:spPr>
        <p:txBody>
          <a:bodyPr wrap="none" rtlCol="0" anchor="ctr"/>
          <a:lstStyle/>
          <a:p>
            <a:pPr algn="ctr">
              <a:lnSpc>
                <a:spcPct val="90000"/>
              </a:lnSpc>
            </a:pPr>
            <a:endParaRPr lang="en-US" sz="1600" b="1" err="1">
              <a:solidFill>
                <a:schemeClr val="bg1"/>
              </a:solidFill>
              <a:latin typeface="+mj-lt"/>
            </a:endParaRPr>
          </a:p>
        </p:txBody>
      </p:sp>
      <p:sp>
        <p:nvSpPr>
          <p:cNvPr id="5" name="Title 4">
            <a:extLst>
              <a:ext uri="{FF2B5EF4-FFF2-40B4-BE49-F238E27FC236}">
                <a16:creationId xmlns:a16="http://schemas.microsoft.com/office/drawing/2014/main" id="{299D5FCD-BB82-C6A7-197A-B103FEB77A58}"/>
              </a:ext>
            </a:extLst>
          </p:cNvPr>
          <p:cNvSpPr txBox="1">
            <a:spLocks/>
          </p:cNvSpPr>
          <p:nvPr/>
        </p:nvSpPr>
        <p:spPr>
          <a:xfrm>
            <a:off x="296212" y="130172"/>
            <a:ext cx="8734194" cy="421815"/>
          </a:xfrm>
          <a:prstGeom prst="rect">
            <a:avLst/>
          </a:prstGeom>
        </p:spPr>
        <p:txBody>
          <a:bodyPr lIns="91440" tIns="45720" rIns="91440" bIns="45720" anchor="t"/>
          <a:lstStyle>
            <a:lvl1pPr algn="l" defTabSz="914378" rtl="0" eaLnBrk="1" latinLnBrk="0" hangingPunct="1">
              <a:lnSpc>
                <a:spcPct val="85000"/>
              </a:lnSpc>
              <a:spcBef>
                <a:spcPct val="0"/>
              </a:spcBef>
              <a:buNone/>
              <a:defRPr lang="en-US" sz="3600" b="0" i="0" kern="1200" cap="none" spc="0" baseline="0" dirty="0" smtClean="0">
                <a:solidFill>
                  <a:schemeClr val="tx1"/>
                </a:solidFill>
                <a:latin typeface="+mj-lt"/>
                <a:ea typeface="Helvetica Neue" panose="02000503000000020004" pitchFamily="2" charset="0"/>
                <a:cs typeface="Arial" panose="020B0604020202020204" pitchFamily="34" charset="0"/>
              </a:defRPr>
            </a:lvl1pPr>
          </a:lstStyle>
          <a:p>
            <a:r>
              <a:rPr lang="en-US" sz="2200" b="1">
                <a:latin typeface="Arial"/>
                <a:cs typeface="Arial"/>
              </a:rPr>
              <a:t>Which race/ethnicity made up the greatest % of vaccinations?</a:t>
            </a:r>
            <a:endParaRPr lang="en-US" sz="2200"/>
          </a:p>
        </p:txBody>
      </p:sp>
    </p:spTree>
    <p:extLst>
      <p:ext uri="{BB962C8B-B14F-4D97-AF65-F5344CB8AC3E}">
        <p14:creationId xmlns:p14="http://schemas.microsoft.com/office/powerpoint/2010/main" val="5766665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E06E5-0EE6-B7AA-5898-064A4A6FFED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DFB2AA7-293F-F1C3-F0A4-4FC9AD8CC3BB}"/>
              </a:ext>
            </a:extLst>
          </p:cNvPr>
          <p:cNvSpPr>
            <a:spLocks noGrp="1"/>
          </p:cNvSpPr>
          <p:nvPr>
            <p:ph type="sldNum" sz="quarter" idx="13"/>
          </p:nvPr>
        </p:nvSpPr>
        <p:spPr/>
        <p:txBody>
          <a:bodyPr/>
          <a:lstStyle/>
          <a:p>
            <a:fld id="{7BCC8D0D-EAEC-449D-9161-023DFF90F2E2}" type="slidenum">
              <a:rPr lang="en-US" smtClean="0"/>
              <a:pPr/>
              <a:t>11</a:t>
            </a:fld>
            <a:endParaRPr lang="en-US">
              <a:latin typeface="+mn-lt"/>
            </a:endParaRPr>
          </a:p>
        </p:txBody>
      </p:sp>
      <p:sp>
        <p:nvSpPr>
          <p:cNvPr id="4" name="Title 3">
            <a:extLst>
              <a:ext uri="{FF2B5EF4-FFF2-40B4-BE49-F238E27FC236}">
                <a16:creationId xmlns:a16="http://schemas.microsoft.com/office/drawing/2014/main" id="{F64CED78-C0CA-44DA-97D3-0507D2F6F5A1}"/>
              </a:ext>
            </a:extLst>
          </p:cNvPr>
          <p:cNvSpPr>
            <a:spLocks noGrp="1"/>
          </p:cNvSpPr>
          <p:nvPr>
            <p:ph type="title"/>
          </p:nvPr>
        </p:nvSpPr>
        <p:spPr>
          <a:xfrm>
            <a:off x="414595" y="288355"/>
            <a:ext cx="8173580" cy="421815"/>
          </a:xfrm>
        </p:spPr>
        <p:txBody>
          <a:bodyPr/>
          <a:lstStyle/>
          <a:p>
            <a:r>
              <a:rPr lang="en-US" sz="3200" b="1">
                <a:solidFill>
                  <a:srgbClr val="052049"/>
                </a:solidFill>
                <a:latin typeface="Arial"/>
                <a:cs typeface="Arial"/>
              </a:rPr>
              <a:t>Objective 3 &amp; Methods</a:t>
            </a:r>
            <a:endParaRPr lang="en-US">
              <a:solidFill>
                <a:srgbClr val="052049"/>
              </a:solidFill>
            </a:endParaRPr>
          </a:p>
        </p:txBody>
      </p:sp>
      <p:sp>
        <p:nvSpPr>
          <p:cNvPr id="12" name="Content Placeholder 5">
            <a:extLst>
              <a:ext uri="{FF2B5EF4-FFF2-40B4-BE49-F238E27FC236}">
                <a16:creationId xmlns:a16="http://schemas.microsoft.com/office/drawing/2014/main" id="{76AF9624-DDA5-B55C-AB0F-C3B72D3231D9}"/>
              </a:ext>
            </a:extLst>
          </p:cNvPr>
          <p:cNvSpPr txBox="1">
            <a:spLocks/>
          </p:cNvSpPr>
          <p:nvPr/>
        </p:nvSpPr>
        <p:spPr>
          <a:xfrm>
            <a:off x="424203" y="871982"/>
            <a:ext cx="8162376" cy="1039698"/>
          </a:xfrm>
          <a:prstGeom prst="rect">
            <a:avLst/>
          </a:prstGeom>
        </p:spPr>
        <p:txBody>
          <a:bodyPr vert="horz" lIns="0" tIns="45720" rIns="91440" bIns="45720" rtlCol="0" anchor="t">
            <a:noAutofit/>
          </a:bodyPr>
          <a:lstStyle>
            <a:lvl1pPr marL="234000" indent="-234000" algn="l" defTabSz="640064" rtl="0" eaLnBrk="1" latinLnBrk="0" hangingPunct="1">
              <a:lnSpc>
                <a:spcPct val="100000"/>
              </a:lnSpc>
              <a:spcBef>
                <a:spcPts val="0"/>
              </a:spcBef>
              <a:spcAft>
                <a:spcPts val="600"/>
              </a:spcAft>
              <a:buClr>
                <a:schemeClr val="accent1"/>
              </a:buClr>
              <a:buSzPct val="80000"/>
              <a:buFont typeface="Wingdings" pitchFamily="2" charset="2"/>
              <a:buChar char="§"/>
              <a:tabLst/>
              <a:defRPr lang="en-US" sz="2200" b="0" i="0" kern="1200" dirty="0" smtClean="0">
                <a:solidFill>
                  <a:schemeClr val="tx1"/>
                </a:solidFill>
                <a:latin typeface="+mn-lt"/>
                <a:ea typeface="Helvetica Neue" panose="02000503000000020004" pitchFamily="2" charset="0"/>
                <a:cs typeface="Arial" panose="020B0604020202020204" pitchFamily="34" charset="0"/>
              </a:defRPr>
            </a:lvl1pPr>
            <a:lvl2pPr marL="522000" indent="-227007" algn="l" defTabSz="640064" rtl="0" eaLnBrk="1" latinLnBrk="0" hangingPunct="1">
              <a:lnSpc>
                <a:spcPct val="100000"/>
              </a:lnSpc>
              <a:spcBef>
                <a:spcPts val="0"/>
              </a:spcBef>
              <a:spcAft>
                <a:spcPts val="600"/>
              </a:spcAft>
              <a:buClr>
                <a:schemeClr val="tx2"/>
              </a:buClr>
              <a:buSzPct val="100000"/>
              <a:buFont typeface="System Font Regular"/>
              <a:buChar char="-"/>
              <a:tabLst/>
              <a:defRPr lang="en-US" sz="2000" b="0" i="0" kern="1200" dirty="0" smtClean="0">
                <a:solidFill>
                  <a:schemeClr val="tx1"/>
                </a:solidFill>
                <a:latin typeface="+mn-lt"/>
                <a:ea typeface="Helvetica Neue" panose="02000503000000020004" pitchFamily="2" charset="0"/>
                <a:cs typeface="Arial" panose="020B0604020202020204" pitchFamily="34" charset="0"/>
              </a:defRPr>
            </a:lvl2pPr>
            <a:lvl3pPr marL="745200" indent="-165600" algn="l" defTabSz="640064" rtl="0" eaLnBrk="1" latinLnBrk="0" hangingPunct="1">
              <a:lnSpc>
                <a:spcPct val="100000"/>
              </a:lnSpc>
              <a:spcBef>
                <a:spcPts val="0"/>
              </a:spcBef>
              <a:spcAft>
                <a:spcPts val="600"/>
              </a:spcAft>
              <a:buClr>
                <a:schemeClr val="accent1"/>
              </a:buClr>
              <a:buSzPct val="70000"/>
              <a:buFont typeface="Wingdings" pitchFamily="2" charset="2"/>
              <a:buChar char="§"/>
              <a:tabLst/>
              <a:defRPr lang="en-US" sz="1800" b="0" i="0" kern="1200" dirty="0" smtClean="0">
                <a:solidFill>
                  <a:schemeClr val="tx1"/>
                </a:solidFill>
                <a:latin typeface="+mn-lt"/>
                <a:ea typeface="Helvetica Neue" panose="02000503000000020004" pitchFamily="2" charset="0"/>
                <a:cs typeface="Arial" panose="020B0604020202020204" pitchFamily="34" charset="0"/>
              </a:defRPr>
            </a:lvl3pPr>
            <a:lvl4pPr marL="979200" indent="-172800" algn="l" defTabSz="640064" rtl="0" eaLnBrk="1" latinLnBrk="0" hangingPunct="1">
              <a:lnSpc>
                <a:spcPct val="100000"/>
              </a:lnSpc>
              <a:spcBef>
                <a:spcPts val="0"/>
              </a:spcBef>
              <a:spcAft>
                <a:spcPts val="600"/>
              </a:spcAft>
              <a:buClr>
                <a:schemeClr val="tx1"/>
              </a:buClr>
              <a:buSzPct val="100000"/>
              <a:buFont typeface="System Font Regular"/>
              <a:buChar char="-"/>
              <a:tabLst/>
              <a:defRPr lang="en-US" sz="1600" b="0" i="0" kern="1200" dirty="0" smtClean="0">
                <a:solidFill>
                  <a:schemeClr val="tx1"/>
                </a:solidFill>
                <a:latin typeface="+mn-lt"/>
                <a:ea typeface="Helvetica Neue" panose="02000503000000020004" pitchFamily="2" charset="0"/>
                <a:cs typeface="Arial" panose="020B0604020202020204" pitchFamily="34" charset="0"/>
              </a:defRPr>
            </a:lvl4pPr>
            <a:lvl5pPr marL="0" indent="0" algn="l" defTabSz="640064" rtl="0" eaLnBrk="1" latinLnBrk="0" hangingPunct="1">
              <a:lnSpc>
                <a:spcPct val="100000"/>
              </a:lnSpc>
              <a:spcBef>
                <a:spcPts val="0"/>
              </a:spcBef>
              <a:spcAft>
                <a:spcPts val="600"/>
              </a:spcAft>
              <a:buClr>
                <a:schemeClr val="tx1"/>
              </a:buClr>
              <a:buSzPct val="100000"/>
              <a:buFont typeface="System Font Regular"/>
              <a:buNone/>
              <a:defRPr lang="en-US" sz="1600" b="0" i="0" kern="1200" dirty="0">
                <a:solidFill>
                  <a:schemeClr val="tx1"/>
                </a:solidFill>
                <a:latin typeface="+mn-lt"/>
                <a:ea typeface="+mn-ea"/>
                <a:cs typeface="Arial" panose="020B0604020202020204" pitchFamily="34" charset="0"/>
              </a:defRPr>
            </a:lvl5pPr>
            <a:lvl6pPr marL="0" indent="0" algn="l" defTabSz="914378" rtl="0" eaLnBrk="1" latinLnBrk="0" hangingPunct="1">
              <a:spcBef>
                <a:spcPct val="20000"/>
              </a:spcBef>
              <a:buFont typeface="Arial" pitchFamily="34" charset="0"/>
              <a:buNone/>
              <a:defRPr sz="2200" b="0" i="0" kern="1200">
                <a:solidFill>
                  <a:schemeClr val="tx1"/>
                </a:solidFill>
                <a:latin typeface="Arial" panose="020B0604020202020204" pitchFamily="34" charset="0"/>
                <a:ea typeface="+mn-ea"/>
                <a:cs typeface="Arial" panose="020B0604020202020204" pitchFamily="34" charset="0"/>
              </a:defRPr>
            </a:lvl6pPr>
            <a:lvl7pPr marL="0" indent="0" algn="l" defTabSz="914378" rtl="0" eaLnBrk="1" latinLnBrk="0" hangingPunct="1">
              <a:spcBef>
                <a:spcPts val="200"/>
              </a:spcBef>
              <a:buFont typeface="Arial" pitchFamily="34" charset="0"/>
              <a:buNone/>
              <a:defRPr sz="2000" b="0" i="0" kern="1200">
                <a:solidFill>
                  <a:schemeClr val="tx1"/>
                </a:solidFill>
                <a:latin typeface="+mn-lt"/>
                <a:ea typeface="+mn-ea"/>
                <a:cs typeface="Arial" panose="020B0604020202020204" pitchFamily="34" charset="0"/>
              </a:defRPr>
            </a:lvl7pPr>
            <a:lvl8pPr marL="0" indent="0" algn="l" defTabSz="914378" rtl="0" eaLnBrk="1" latinLnBrk="0" hangingPunct="1">
              <a:spcBef>
                <a:spcPts val="400"/>
              </a:spcBef>
              <a:buFont typeface="Arial" pitchFamily="34" charset="0"/>
              <a:buNone/>
              <a:defRPr sz="2400" b="0" i="0" kern="1200">
                <a:solidFill>
                  <a:schemeClr val="tx1"/>
                </a:solidFill>
                <a:latin typeface="+mn-lt"/>
                <a:ea typeface="+mn-ea"/>
                <a:cs typeface="Arial" panose="020B0604020202020204" pitchFamily="34" charset="0"/>
              </a:defRPr>
            </a:lvl8pPr>
            <a:lvl9pPr marL="0" indent="0" algn="l" defTabSz="914378" rtl="0" eaLnBrk="1" latinLnBrk="0" hangingPunct="1">
              <a:spcBef>
                <a:spcPts val="400"/>
              </a:spcBef>
              <a:buFont typeface="Arial" pitchFamily="34" charset="0"/>
              <a:buNone/>
              <a:defRPr sz="2800" b="0" i="0" kern="1200">
                <a:solidFill>
                  <a:schemeClr val="tx1"/>
                </a:solidFill>
                <a:latin typeface="+mn-lt"/>
                <a:ea typeface="+mn-ea"/>
                <a:cs typeface="Arial" panose="020B0604020202020204" pitchFamily="34" charset="0"/>
              </a:defRPr>
            </a:lvl9pPr>
          </a:lstStyle>
          <a:p>
            <a:pPr marL="0" indent="0" algn="just">
              <a:buNone/>
            </a:pPr>
            <a:r>
              <a:rPr lang="en-US" sz="2000" b="1">
                <a:solidFill>
                  <a:srgbClr val="000000"/>
                </a:solidFill>
                <a:highlight>
                  <a:srgbClr val="FFFFFF"/>
                </a:highlight>
                <a:latin typeface="Arial"/>
                <a:cs typeface="Arial"/>
              </a:rPr>
              <a:t>3) Evaluate the relationship between COVID-19 mortality trends and demographic factors [</a:t>
            </a:r>
            <a:r>
              <a:rPr lang="en-US" sz="2000" b="1" i="1">
                <a:solidFill>
                  <a:srgbClr val="000000"/>
                </a:solidFill>
                <a:highlight>
                  <a:srgbClr val="FFFFFF"/>
                </a:highlight>
                <a:latin typeface="Arial"/>
                <a:cs typeface="Arial"/>
              </a:rPr>
              <a:t>race/ethnicity, sex, comorbidities, education</a:t>
            </a:r>
            <a:r>
              <a:rPr lang="en-US" sz="2000" b="1">
                <a:solidFill>
                  <a:srgbClr val="000000"/>
                </a:solidFill>
                <a:highlight>
                  <a:srgbClr val="FFFFFF"/>
                </a:highlight>
                <a:latin typeface="Arial"/>
                <a:cs typeface="Arial"/>
              </a:rPr>
              <a:t>] (2020-2024):</a:t>
            </a:r>
          </a:p>
        </p:txBody>
      </p:sp>
      <p:sp>
        <p:nvSpPr>
          <p:cNvPr id="8" name="Footer Placeholder 1">
            <a:extLst>
              <a:ext uri="{FF2B5EF4-FFF2-40B4-BE49-F238E27FC236}">
                <a16:creationId xmlns:a16="http://schemas.microsoft.com/office/drawing/2014/main" id="{5B7DF544-C7BA-B837-B442-C9A0CC6F0A43}"/>
              </a:ext>
            </a:extLst>
          </p:cNvPr>
          <p:cNvSpPr>
            <a:spLocks noGrp="1"/>
          </p:cNvSpPr>
          <p:nvPr>
            <p:ph type="ftr" sz="quarter" idx="12"/>
          </p:nvPr>
        </p:nvSpPr>
        <p:spPr>
          <a:xfrm>
            <a:off x="547576" y="4852597"/>
            <a:ext cx="5692897" cy="98291"/>
          </a:xfrm>
        </p:spPr>
        <p:txBody>
          <a:bodyPr/>
          <a:lstStyle/>
          <a:p>
            <a:r>
              <a:rPr lang="en-US">
                <a:solidFill>
                  <a:schemeClr val="tx2"/>
                </a:solidFill>
                <a:cs typeface="Arial"/>
              </a:rPr>
              <a:t>Mapping Inequity in the San Joaquin Valley (SJV): COVID-19 Vaccination Access and Social Vulnerability in Fresno County, CA (2020-2024)</a:t>
            </a:r>
          </a:p>
        </p:txBody>
      </p:sp>
      <p:sp>
        <p:nvSpPr>
          <p:cNvPr id="5" name="TextBox 4">
            <a:extLst>
              <a:ext uri="{FF2B5EF4-FFF2-40B4-BE49-F238E27FC236}">
                <a16:creationId xmlns:a16="http://schemas.microsoft.com/office/drawing/2014/main" id="{C4A93295-E05D-6032-55CE-62E75B3A9180}"/>
              </a:ext>
            </a:extLst>
          </p:cNvPr>
          <p:cNvSpPr txBox="1"/>
          <p:nvPr/>
        </p:nvSpPr>
        <p:spPr bwMode="auto">
          <a:xfrm>
            <a:off x="455243" y="2087996"/>
            <a:ext cx="8195545" cy="830997"/>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buClr>
                <a:schemeClr val="accent1"/>
              </a:buClr>
              <a:buSzPct val="80000"/>
              <a:buFont typeface="Wingdings"/>
              <a:buChar char="§"/>
            </a:pPr>
            <a:r>
              <a:rPr lang="en-US" b="1">
                <a:solidFill>
                  <a:schemeClr val="accent2"/>
                </a:solidFill>
                <a:highlight>
                  <a:srgbClr val="FFFFFF"/>
                </a:highlight>
                <a:cs typeface="Arial"/>
              </a:rPr>
              <a:t>UC-CDPH individual-level death reports</a:t>
            </a:r>
            <a:r>
              <a:rPr lang="en-US">
                <a:solidFill>
                  <a:srgbClr val="000000"/>
                </a:solidFill>
                <a:highlight>
                  <a:srgbClr val="FFFFFF"/>
                </a:highlight>
                <a:cs typeface="Arial"/>
              </a:rPr>
              <a:t> stratified by demographic factors (2020-2024): </a:t>
            </a:r>
            <a:endParaRPr lang="en-US">
              <a:solidFill>
                <a:srgbClr val="000000"/>
              </a:solidFill>
              <a:cs typeface="Arial"/>
            </a:endParaRPr>
          </a:p>
          <a:p>
            <a:pPr marL="742950" lvl="1" indent="-285750">
              <a:buClr>
                <a:schemeClr val="accent1"/>
              </a:buClr>
              <a:buSzPct val="80000"/>
              <a:buFont typeface="Wingdings"/>
              <a:buChar char="§"/>
            </a:pPr>
            <a:r>
              <a:rPr lang="en-US">
                <a:solidFill>
                  <a:srgbClr val="000000"/>
                </a:solidFill>
                <a:highlight>
                  <a:srgbClr val="FFFFFF"/>
                </a:highlight>
                <a:cs typeface="Arial"/>
              </a:rPr>
              <a:t>Race/ethnicity, sex, comorbidities, and education level</a:t>
            </a:r>
          </a:p>
        </p:txBody>
      </p:sp>
      <p:sp>
        <p:nvSpPr>
          <p:cNvPr id="6" name="TextBox 5">
            <a:extLst>
              <a:ext uri="{FF2B5EF4-FFF2-40B4-BE49-F238E27FC236}">
                <a16:creationId xmlns:a16="http://schemas.microsoft.com/office/drawing/2014/main" id="{178DEB76-1E7C-BBD8-BACC-FE6539446DB9}"/>
              </a:ext>
            </a:extLst>
          </p:cNvPr>
          <p:cNvSpPr txBox="1"/>
          <p:nvPr/>
        </p:nvSpPr>
        <p:spPr bwMode="auto">
          <a:xfrm>
            <a:off x="454294" y="3124123"/>
            <a:ext cx="7870811" cy="553998"/>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342900" indent="-342900">
              <a:buClr>
                <a:schemeClr val="accent1"/>
              </a:buClr>
              <a:buSzPct val="80000"/>
              <a:buFont typeface="Wingdings" charset="2"/>
              <a:buChar char="§"/>
            </a:pPr>
            <a:r>
              <a:rPr lang="en-US">
                <a:solidFill>
                  <a:srgbClr val="000000"/>
                </a:solidFill>
                <a:highlight>
                  <a:srgbClr val="FFFFFF"/>
                </a:highlight>
                <a:cs typeface="Arial"/>
              </a:rPr>
              <a:t>Per FCDPH, comorbidity data was derived from </a:t>
            </a:r>
            <a:r>
              <a:rPr lang="en-US" b="1">
                <a:solidFill>
                  <a:srgbClr val="000000"/>
                </a:solidFill>
                <a:highlight>
                  <a:srgbClr val="FFFFFF"/>
                </a:highlight>
                <a:cs typeface="Arial"/>
              </a:rPr>
              <a:t>death certificates</a:t>
            </a:r>
            <a:r>
              <a:rPr lang="en-US">
                <a:solidFill>
                  <a:srgbClr val="000000"/>
                </a:solidFill>
                <a:highlight>
                  <a:srgbClr val="FFFFFF"/>
                </a:highlight>
                <a:cs typeface="Arial"/>
              </a:rPr>
              <a:t> and may be incomplete or underreported.</a:t>
            </a:r>
            <a:endParaRPr lang="en-US">
              <a:cs typeface="Arial"/>
            </a:endParaRPr>
          </a:p>
        </p:txBody>
      </p:sp>
      <p:sp>
        <p:nvSpPr>
          <p:cNvPr id="7" name="TextBox 6">
            <a:extLst>
              <a:ext uri="{FF2B5EF4-FFF2-40B4-BE49-F238E27FC236}">
                <a16:creationId xmlns:a16="http://schemas.microsoft.com/office/drawing/2014/main" id="{4E8A4AEF-A7E6-0CA1-5A98-E6ECE0CA3EAE}"/>
              </a:ext>
            </a:extLst>
          </p:cNvPr>
          <p:cNvSpPr txBox="1"/>
          <p:nvPr/>
        </p:nvSpPr>
        <p:spPr bwMode="auto">
          <a:xfrm>
            <a:off x="454116" y="3879930"/>
            <a:ext cx="7188747" cy="276999"/>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342900" indent="-342900">
              <a:buClr>
                <a:schemeClr val="accent1"/>
              </a:buClr>
              <a:buSzPct val="80000"/>
              <a:buFont typeface="Wingdings" charset="2"/>
              <a:buChar char="§"/>
            </a:pPr>
            <a:r>
              <a:rPr lang="en-US">
                <a:solidFill>
                  <a:srgbClr val="000000"/>
                </a:solidFill>
                <a:highlight>
                  <a:srgbClr val="FFFFFF"/>
                </a:highlight>
                <a:cs typeface="Arial"/>
              </a:rPr>
              <a:t>Figures generated using </a:t>
            </a:r>
            <a:r>
              <a:rPr lang="en-US" b="1">
                <a:solidFill>
                  <a:srgbClr val="000000"/>
                </a:solidFill>
                <a:highlight>
                  <a:srgbClr val="FFFFFF"/>
                </a:highlight>
                <a:cs typeface="Arial"/>
              </a:rPr>
              <a:t>GraphPad v11</a:t>
            </a:r>
            <a:r>
              <a:rPr lang="en-US">
                <a:solidFill>
                  <a:srgbClr val="000000"/>
                </a:solidFill>
                <a:highlight>
                  <a:srgbClr val="FFFFFF"/>
                </a:highlight>
                <a:cs typeface="Arial"/>
              </a:rPr>
              <a:t>.</a:t>
            </a:r>
            <a:endParaRPr lang="en-US">
              <a:cs typeface="Arial"/>
            </a:endParaRPr>
          </a:p>
        </p:txBody>
      </p:sp>
    </p:spTree>
    <p:extLst>
      <p:ext uri="{BB962C8B-B14F-4D97-AF65-F5344CB8AC3E}">
        <p14:creationId xmlns:p14="http://schemas.microsoft.com/office/powerpoint/2010/main" val="35795602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0F78E-F37E-E7DE-B9B5-1D0342D6131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674EE9-2BC8-89E2-8B5D-AE3CFD3265B9}"/>
              </a:ext>
            </a:extLst>
          </p:cNvPr>
          <p:cNvSpPr>
            <a:spLocks noGrp="1"/>
          </p:cNvSpPr>
          <p:nvPr>
            <p:ph type="sldNum" sz="quarter" idx="13"/>
          </p:nvPr>
        </p:nvSpPr>
        <p:spPr/>
        <p:txBody>
          <a:bodyPr/>
          <a:lstStyle/>
          <a:p>
            <a:r>
              <a:rPr lang="en-US">
                <a:cs typeface="Arial"/>
              </a:rPr>
              <a:t>14</a:t>
            </a:r>
            <a:endParaRPr lang="en-US">
              <a:latin typeface="+mn-lt"/>
            </a:endParaRPr>
          </a:p>
        </p:txBody>
      </p:sp>
      <p:sp>
        <p:nvSpPr>
          <p:cNvPr id="9" name="TextBox 8">
            <a:extLst>
              <a:ext uri="{FF2B5EF4-FFF2-40B4-BE49-F238E27FC236}">
                <a16:creationId xmlns:a16="http://schemas.microsoft.com/office/drawing/2014/main" id="{5DFFA7ED-7F80-9585-7CF3-7AEDE93E158F}"/>
              </a:ext>
            </a:extLst>
          </p:cNvPr>
          <p:cNvSpPr txBox="1"/>
          <p:nvPr/>
        </p:nvSpPr>
        <p:spPr bwMode="auto">
          <a:xfrm>
            <a:off x="466640" y="3781367"/>
            <a:ext cx="8207828" cy="738664"/>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buFont typeface="Arial,Sans-Serif"/>
              <a:buChar char="•"/>
            </a:pPr>
            <a:r>
              <a:rPr lang="en-US" sz="1600" b="1">
                <a:solidFill>
                  <a:srgbClr val="000000"/>
                </a:solidFill>
                <a:highlight>
                  <a:srgbClr val="FFFFFF"/>
                </a:highlight>
                <a:latin typeface="Arial"/>
                <a:cs typeface="Arial"/>
              </a:rPr>
              <a:t>In 2022, </a:t>
            </a:r>
            <a:r>
              <a:rPr lang="en-US" sz="1600" b="1">
                <a:solidFill>
                  <a:schemeClr val="accent2"/>
                </a:solidFill>
                <a:highlight>
                  <a:srgbClr val="FFFFFF"/>
                </a:highlight>
                <a:latin typeface="Arial"/>
                <a:cs typeface="Arial"/>
              </a:rPr>
              <a:t>Latino </a:t>
            </a:r>
            <a:r>
              <a:rPr lang="en-US" sz="1600" b="1">
                <a:solidFill>
                  <a:srgbClr val="000000"/>
                </a:solidFill>
                <a:highlight>
                  <a:srgbClr val="FFFFFF"/>
                </a:highlight>
                <a:latin typeface="Arial"/>
                <a:cs typeface="Arial"/>
              </a:rPr>
              <a:t>individuals made up the </a:t>
            </a:r>
            <a:r>
              <a:rPr lang="en-US" sz="1600" b="1">
                <a:solidFill>
                  <a:schemeClr val="accent2"/>
                </a:solidFill>
                <a:highlight>
                  <a:srgbClr val="FFFFFF"/>
                </a:highlight>
                <a:latin typeface="Arial"/>
                <a:cs typeface="Arial"/>
              </a:rPr>
              <a:t>majority of individuals with COVID-19 related deaths</a:t>
            </a:r>
            <a:r>
              <a:rPr lang="en-US" sz="1600" b="1">
                <a:solidFill>
                  <a:srgbClr val="000000"/>
                </a:solidFill>
                <a:highlight>
                  <a:srgbClr val="FFFFFF"/>
                </a:highlight>
                <a:latin typeface="Arial"/>
                <a:cs typeface="Arial"/>
              </a:rPr>
              <a:t> in Fresno County, but the deaths per population size showed similar percentages. </a:t>
            </a:r>
            <a:endParaRPr lang="en-US" sz="1600" b="1">
              <a:solidFill>
                <a:schemeClr val="accent2"/>
              </a:solidFill>
              <a:highlight>
                <a:srgbClr val="FFFFFF"/>
              </a:highlight>
              <a:latin typeface="Arial"/>
              <a:cs typeface="Arial"/>
            </a:endParaRPr>
          </a:p>
        </p:txBody>
      </p:sp>
      <p:pic>
        <p:nvPicPr>
          <p:cNvPr id="5" name="Picture 4">
            <a:extLst>
              <a:ext uri="{FF2B5EF4-FFF2-40B4-BE49-F238E27FC236}">
                <a16:creationId xmlns:a16="http://schemas.microsoft.com/office/drawing/2014/main" id="{2668C1D7-E0F5-B7A3-5B4F-9D43B24B3409}"/>
              </a:ext>
            </a:extLst>
          </p:cNvPr>
          <p:cNvPicPr>
            <a:picLocks noChangeAspect="1"/>
          </p:cNvPicPr>
          <p:nvPr/>
        </p:nvPicPr>
        <p:blipFill>
          <a:blip r:embed="rId4"/>
          <a:srcRect l="108" t="55752" r="53008" b="3072"/>
          <a:stretch>
            <a:fillRect/>
          </a:stretch>
        </p:blipFill>
        <p:spPr>
          <a:xfrm>
            <a:off x="416513" y="735472"/>
            <a:ext cx="4168102" cy="2931652"/>
          </a:xfrm>
          <a:prstGeom prst="rect">
            <a:avLst/>
          </a:prstGeom>
        </p:spPr>
      </p:pic>
      <p:sp>
        <p:nvSpPr>
          <p:cNvPr id="11" name="Rectangle 10">
            <a:extLst>
              <a:ext uri="{FF2B5EF4-FFF2-40B4-BE49-F238E27FC236}">
                <a16:creationId xmlns:a16="http://schemas.microsoft.com/office/drawing/2014/main" id="{8302580D-93AD-036A-C20B-07DCACDB92AE}"/>
              </a:ext>
            </a:extLst>
          </p:cNvPr>
          <p:cNvSpPr/>
          <p:nvPr/>
        </p:nvSpPr>
        <p:spPr bwMode="auto">
          <a:xfrm>
            <a:off x="755337" y="2892133"/>
            <a:ext cx="2831701" cy="321128"/>
          </a:xfrm>
          <a:prstGeom prst="rect">
            <a:avLst/>
          </a:prstGeom>
          <a:noFill/>
          <a:ln w="28575" algn="ctr">
            <a:solidFill>
              <a:srgbClr val="C00000"/>
            </a:solidFill>
            <a:miter lim="800000"/>
            <a:headEnd/>
            <a:tailEnd/>
          </a:ln>
        </p:spPr>
        <p:txBody>
          <a:bodyPr wrap="none" rtlCol="0" anchor="ctr"/>
          <a:lstStyle/>
          <a:p>
            <a:pPr algn="ctr">
              <a:lnSpc>
                <a:spcPct val="90000"/>
              </a:lnSpc>
            </a:pPr>
            <a:endParaRPr lang="en-US" sz="1600" b="1" err="1">
              <a:solidFill>
                <a:schemeClr val="bg1"/>
              </a:solidFill>
              <a:latin typeface="+mj-lt"/>
            </a:endParaRPr>
          </a:p>
        </p:txBody>
      </p:sp>
      <p:sp>
        <p:nvSpPr>
          <p:cNvPr id="12" name="TextBox 11">
            <a:extLst>
              <a:ext uri="{FF2B5EF4-FFF2-40B4-BE49-F238E27FC236}">
                <a16:creationId xmlns:a16="http://schemas.microsoft.com/office/drawing/2014/main" id="{AA21D455-BFB6-4BAE-4392-B8F7B4BCCF65}"/>
              </a:ext>
            </a:extLst>
          </p:cNvPr>
          <p:cNvSpPr txBox="1"/>
          <p:nvPr/>
        </p:nvSpPr>
        <p:spPr bwMode="auto">
          <a:xfrm>
            <a:off x="544286" y="4850099"/>
            <a:ext cx="6836228" cy="107722"/>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700" baseline="0">
                <a:solidFill>
                  <a:srgbClr val="052049"/>
                </a:solidFill>
                <a:latin typeface="Arial"/>
              </a:rPr>
              <a:t>Mapping Inequity in the San Joaquin Valley (SJV): COVID-19 Vaccination Access and Social Vulnerability in Fresno County, CA (2020-2024)</a:t>
            </a:r>
            <a:r>
              <a:rPr sz="700">
                <a:latin typeface="Arial"/>
                <a:ea typeface="Arial"/>
                <a:cs typeface="Arial"/>
              </a:rPr>
              <a:t>​</a:t>
            </a:r>
            <a:endParaRPr lang="en-US"/>
          </a:p>
        </p:txBody>
      </p:sp>
      <p:cxnSp>
        <p:nvCxnSpPr>
          <p:cNvPr id="4" name="Straight Arrow Connector 3">
            <a:extLst>
              <a:ext uri="{FF2B5EF4-FFF2-40B4-BE49-F238E27FC236}">
                <a16:creationId xmlns:a16="http://schemas.microsoft.com/office/drawing/2014/main" id="{F892C9B6-78EE-C465-E6CC-1D1307BE8244}"/>
              </a:ext>
            </a:extLst>
          </p:cNvPr>
          <p:cNvCxnSpPr/>
          <p:nvPr/>
        </p:nvCxnSpPr>
        <p:spPr>
          <a:xfrm>
            <a:off x="4110629" y="2291742"/>
            <a:ext cx="462643"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 name="Table 9">
            <a:extLst>
              <a:ext uri="{FF2B5EF4-FFF2-40B4-BE49-F238E27FC236}">
                <a16:creationId xmlns:a16="http://schemas.microsoft.com/office/drawing/2014/main" id="{D86ED795-E1BD-9B1C-3B40-152BCB5999D6}"/>
              </a:ext>
            </a:extLst>
          </p:cNvPr>
          <p:cNvGraphicFramePr>
            <a:graphicFrameLocks noGrp="1"/>
          </p:cNvGraphicFramePr>
          <p:nvPr>
            <p:extLst>
              <p:ext uri="{D42A27DB-BD31-4B8C-83A1-F6EECF244321}">
                <p14:modId xmlns:p14="http://schemas.microsoft.com/office/powerpoint/2010/main" val="557987587"/>
              </p:ext>
            </p:extLst>
          </p:nvPr>
        </p:nvGraphicFramePr>
        <p:xfrm>
          <a:off x="4713514" y="907128"/>
          <a:ext cx="3932960" cy="2523566"/>
        </p:xfrm>
        <a:graphic>
          <a:graphicData uri="http://schemas.openxmlformats.org/drawingml/2006/table">
            <a:tbl>
              <a:tblPr firstRow="1" bandRow="1">
                <a:tableStyleId>{0E3FDE45-AF77-4B5C-9715-49D594BDF05E}</a:tableStyleId>
              </a:tblPr>
              <a:tblGrid>
                <a:gridCol w="1166326">
                  <a:extLst>
                    <a:ext uri="{9D8B030D-6E8A-4147-A177-3AD203B41FA5}">
                      <a16:colId xmlns:a16="http://schemas.microsoft.com/office/drawing/2014/main" val="2930530355"/>
                    </a:ext>
                  </a:extLst>
                </a:gridCol>
                <a:gridCol w="1290455">
                  <a:extLst>
                    <a:ext uri="{9D8B030D-6E8A-4147-A177-3AD203B41FA5}">
                      <a16:colId xmlns:a16="http://schemas.microsoft.com/office/drawing/2014/main" val="2237503898"/>
                    </a:ext>
                  </a:extLst>
                </a:gridCol>
                <a:gridCol w="1476179">
                  <a:extLst>
                    <a:ext uri="{9D8B030D-6E8A-4147-A177-3AD203B41FA5}">
                      <a16:colId xmlns:a16="http://schemas.microsoft.com/office/drawing/2014/main" val="1366449412"/>
                    </a:ext>
                  </a:extLst>
                </a:gridCol>
              </a:tblGrid>
              <a:tr h="390645">
                <a:tc gridSpan="3">
                  <a:txBody>
                    <a:bodyPr/>
                    <a:lstStyle/>
                    <a:p>
                      <a:pPr lvl="0" algn="ctr">
                        <a:buNone/>
                      </a:pPr>
                      <a:r>
                        <a:rPr lang="en-US" sz="1050"/>
                        <a:t>Percentage of COVID-19 Related Deaths Per Race/Ethnicity</a:t>
                      </a:r>
                    </a:p>
                  </a:txBody>
                  <a:tcPr anchor="ctr"/>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3109762309"/>
                  </a:ext>
                </a:extLst>
              </a:tr>
              <a:tr h="390645">
                <a:tc>
                  <a:txBody>
                    <a:bodyPr/>
                    <a:lstStyle/>
                    <a:p>
                      <a:pPr algn="ctr">
                        <a:buNone/>
                      </a:pPr>
                      <a:r>
                        <a:rPr lang="en-US" sz="1000" b="1"/>
                        <a:t>Race</a:t>
                      </a:r>
                    </a:p>
                  </a:txBody>
                  <a:tcPr anchor="ctr"/>
                </a:tc>
                <a:tc>
                  <a:txBody>
                    <a:bodyPr/>
                    <a:lstStyle/>
                    <a:p>
                      <a:pPr algn="ctr">
                        <a:buNone/>
                      </a:pPr>
                      <a:r>
                        <a:rPr lang="en-US" sz="1000" b="1"/>
                        <a:t>County Population [%]</a:t>
                      </a:r>
                    </a:p>
                  </a:txBody>
                  <a:tcPr anchor="ctr"/>
                </a:tc>
                <a:tc>
                  <a:txBody>
                    <a:bodyPr/>
                    <a:lstStyle/>
                    <a:p>
                      <a:pPr lvl="0" algn="ctr">
                        <a:buNone/>
                      </a:pPr>
                      <a:r>
                        <a:rPr lang="en-US" sz="1000" b="1"/>
                        <a:t>COVID-19 Related Deaths Per Race/Ethnicity [%]</a:t>
                      </a:r>
                    </a:p>
                  </a:txBody>
                  <a:tcPr anchor="ctr"/>
                </a:tc>
                <a:extLst>
                  <a:ext uri="{0D108BD9-81ED-4DB2-BD59-A6C34878D82A}">
                    <a16:rowId xmlns:a16="http://schemas.microsoft.com/office/drawing/2014/main" val="2818730396"/>
                  </a:ext>
                </a:extLst>
              </a:tr>
              <a:tr h="253196">
                <a:tc>
                  <a:txBody>
                    <a:bodyPr/>
                    <a:lstStyle/>
                    <a:p>
                      <a:pPr lvl="0" algn="ctr">
                        <a:buNone/>
                      </a:pPr>
                      <a:r>
                        <a:rPr lang="en-US" sz="1000"/>
                        <a:t>Unknown</a:t>
                      </a:r>
                    </a:p>
                  </a:txBody>
                  <a:tcPr anchor="ctr"/>
                </a:tc>
                <a:tc>
                  <a:txBody>
                    <a:bodyPr/>
                    <a:lstStyle/>
                    <a:p>
                      <a:pPr lvl="0" algn="ctr">
                        <a:buNone/>
                      </a:pPr>
                      <a:r>
                        <a:rPr lang="en-US" sz="1000"/>
                        <a:t>-</a:t>
                      </a:r>
                    </a:p>
                  </a:txBody>
                  <a:tcPr anchor="ctr"/>
                </a:tc>
                <a:tc>
                  <a:txBody>
                    <a:bodyPr/>
                    <a:lstStyle/>
                    <a:p>
                      <a:pPr lvl="0" algn="ctr">
                        <a:buNone/>
                      </a:pPr>
                      <a:r>
                        <a:rPr lang="en-US" sz="1000"/>
                        <a:t>-</a:t>
                      </a:r>
                    </a:p>
                  </a:txBody>
                  <a:tcPr anchor="ctr"/>
                </a:tc>
                <a:extLst>
                  <a:ext uri="{0D108BD9-81ED-4DB2-BD59-A6C34878D82A}">
                    <a16:rowId xmlns:a16="http://schemas.microsoft.com/office/drawing/2014/main" val="525129004"/>
                  </a:ext>
                </a:extLst>
              </a:tr>
              <a:tr h="253196">
                <a:tc>
                  <a:txBody>
                    <a:bodyPr/>
                    <a:lstStyle/>
                    <a:p>
                      <a:pPr lvl="0" algn="ctr">
                        <a:buNone/>
                      </a:pPr>
                      <a:r>
                        <a:rPr lang="en-US" sz="1000"/>
                        <a:t>Other</a:t>
                      </a:r>
                    </a:p>
                  </a:txBody>
                  <a:tcPr anchor="ctr"/>
                </a:tc>
                <a:tc>
                  <a:txBody>
                    <a:bodyPr/>
                    <a:lstStyle/>
                    <a:p>
                      <a:pPr lvl="0" algn="ctr">
                        <a:buNone/>
                      </a:pPr>
                      <a:r>
                        <a:rPr lang="en-US" sz="1000"/>
                        <a:t>-</a:t>
                      </a:r>
                    </a:p>
                  </a:txBody>
                  <a:tcPr anchor="ctr"/>
                </a:tc>
                <a:tc>
                  <a:txBody>
                    <a:bodyPr/>
                    <a:lstStyle/>
                    <a:p>
                      <a:pPr lvl="0" algn="ctr">
                        <a:buNone/>
                      </a:pPr>
                      <a:r>
                        <a:rPr lang="en-US" sz="1000"/>
                        <a:t>-</a:t>
                      </a:r>
                    </a:p>
                  </a:txBody>
                  <a:tcPr anchor="ctr"/>
                </a:tc>
                <a:extLst>
                  <a:ext uri="{0D108BD9-81ED-4DB2-BD59-A6C34878D82A}">
                    <a16:rowId xmlns:a16="http://schemas.microsoft.com/office/drawing/2014/main" val="4043847084"/>
                  </a:ext>
                </a:extLst>
              </a:tr>
              <a:tr h="253196">
                <a:tc>
                  <a:txBody>
                    <a:bodyPr/>
                    <a:lstStyle/>
                    <a:p>
                      <a:pPr lvl="0" algn="ctr">
                        <a:buNone/>
                      </a:pPr>
                      <a:r>
                        <a:rPr lang="en-US" sz="1000"/>
                        <a:t>Non-Latino Black</a:t>
                      </a:r>
                    </a:p>
                  </a:txBody>
                  <a:tcPr anchor="ctr"/>
                </a:tc>
                <a:tc>
                  <a:txBody>
                    <a:bodyPr/>
                    <a:lstStyle/>
                    <a:p>
                      <a:pPr algn="ctr">
                        <a:buNone/>
                      </a:pPr>
                      <a:r>
                        <a:rPr lang="en-US" sz="1000"/>
                        <a:t>44,295 [4.4%]</a:t>
                      </a:r>
                    </a:p>
                  </a:txBody>
                  <a:tcPr anchor="ctr"/>
                </a:tc>
                <a:tc>
                  <a:txBody>
                    <a:bodyPr/>
                    <a:lstStyle/>
                    <a:p>
                      <a:pPr lvl="0" algn="ctr">
                        <a:buNone/>
                      </a:pPr>
                      <a:r>
                        <a:rPr lang="en-US" sz="1000"/>
                        <a:t>140 [0.32%]</a:t>
                      </a:r>
                    </a:p>
                  </a:txBody>
                  <a:tcPr anchor="ctr"/>
                </a:tc>
                <a:extLst>
                  <a:ext uri="{0D108BD9-81ED-4DB2-BD59-A6C34878D82A}">
                    <a16:rowId xmlns:a16="http://schemas.microsoft.com/office/drawing/2014/main" val="3993876833"/>
                  </a:ext>
                </a:extLst>
              </a:tr>
              <a:tr h="274898">
                <a:tc>
                  <a:txBody>
                    <a:bodyPr/>
                    <a:lstStyle/>
                    <a:p>
                      <a:pPr algn="ctr">
                        <a:buNone/>
                      </a:pPr>
                      <a:r>
                        <a:rPr lang="en-US" sz="1000"/>
                        <a:t>Non-Latino Asian</a:t>
                      </a:r>
                    </a:p>
                  </a:txBody>
                  <a:tcPr anchor="ctr"/>
                </a:tc>
                <a:tc>
                  <a:txBody>
                    <a:bodyPr/>
                    <a:lstStyle/>
                    <a:p>
                      <a:pPr algn="ctr">
                        <a:buNone/>
                      </a:pPr>
                      <a:r>
                        <a:rPr lang="en-US" sz="1000"/>
                        <a:t>109,665 [10.9%]</a:t>
                      </a:r>
                    </a:p>
                  </a:txBody>
                  <a:tcPr anchor="ctr"/>
                </a:tc>
                <a:tc>
                  <a:txBody>
                    <a:bodyPr/>
                    <a:lstStyle/>
                    <a:p>
                      <a:pPr lvl="0" algn="ctr">
                        <a:buNone/>
                      </a:pPr>
                      <a:r>
                        <a:rPr lang="en-US" sz="1000"/>
                        <a:t>285 [0.26%]</a:t>
                      </a:r>
                    </a:p>
                  </a:txBody>
                  <a:tcPr anchor="ctr"/>
                </a:tc>
                <a:extLst>
                  <a:ext uri="{0D108BD9-81ED-4DB2-BD59-A6C34878D82A}">
                    <a16:rowId xmlns:a16="http://schemas.microsoft.com/office/drawing/2014/main" val="4158602897"/>
                  </a:ext>
                </a:extLst>
              </a:tr>
              <a:tr h="274898">
                <a:tc>
                  <a:txBody>
                    <a:bodyPr/>
                    <a:lstStyle/>
                    <a:p>
                      <a:pPr lvl="0" algn="ctr">
                        <a:buNone/>
                      </a:pPr>
                      <a:r>
                        <a:rPr lang="en-US" sz="1000"/>
                        <a:t>Non-Latino White</a:t>
                      </a:r>
                    </a:p>
                  </a:txBody>
                  <a:tcPr anchor="ctr"/>
                </a:tc>
                <a:tc>
                  <a:txBody>
                    <a:bodyPr/>
                    <a:lstStyle/>
                    <a:p>
                      <a:pPr algn="ctr">
                        <a:buNone/>
                      </a:pPr>
                      <a:r>
                        <a:rPr lang="en-US" sz="1000"/>
                        <a:t>271,889 [27%]</a:t>
                      </a:r>
                    </a:p>
                  </a:txBody>
                  <a:tcPr anchor="ctr"/>
                </a:tc>
                <a:tc>
                  <a:txBody>
                    <a:bodyPr/>
                    <a:lstStyle/>
                    <a:p>
                      <a:pPr lvl="0" algn="ctr">
                        <a:buNone/>
                      </a:pPr>
                      <a:r>
                        <a:rPr lang="en-US" sz="1000"/>
                        <a:t>1,041 [0.38%]</a:t>
                      </a:r>
                    </a:p>
                  </a:txBody>
                  <a:tcPr anchor="ctr"/>
                </a:tc>
                <a:extLst>
                  <a:ext uri="{0D108BD9-81ED-4DB2-BD59-A6C34878D82A}">
                    <a16:rowId xmlns:a16="http://schemas.microsoft.com/office/drawing/2014/main" val="1328996761"/>
                  </a:ext>
                </a:extLst>
              </a:tr>
              <a:tr h="274897">
                <a:tc>
                  <a:txBody>
                    <a:bodyPr/>
                    <a:lstStyle/>
                    <a:p>
                      <a:pPr lvl="0" algn="ctr">
                        <a:buNone/>
                      </a:pPr>
                      <a:r>
                        <a:rPr lang="en-US" sz="1000"/>
                        <a:t>Latino/Hispanic</a:t>
                      </a:r>
                    </a:p>
                  </a:txBody>
                  <a:tcPr anchor="ctr"/>
                </a:tc>
                <a:tc>
                  <a:txBody>
                    <a:bodyPr/>
                    <a:lstStyle/>
                    <a:p>
                      <a:pPr lvl="0" algn="ctr">
                        <a:buNone/>
                      </a:pPr>
                      <a:r>
                        <a:rPr lang="en-US" sz="1000"/>
                        <a:t>540,743 [53.6%]</a:t>
                      </a:r>
                    </a:p>
                  </a:txBody>
                  <a:tcPr anchor="ctr"/>
                </a:tc>
                <a:tc>
                  <a:txBody>
                    <a:bodyPr/>
                    <a:lstStyle/>
                    <a:p>
                      <a:pPr lvl="0" algn="ctr">
                        <a:buNone/>
                      </a:pPr>
                      <a:r>
                        <a:rPr lang="en-US" sz="1000"/>
                        <a:t>1,450 [0.27%]</a:t>
                      </a:r>
                      <a:endParaRPr lang="en-US"/>
                    </a:p>
                  </a:txBody>
                  <a:tcPr anchor="ctr"/>
                </a:tc>
                <a:extLst>
                  <a:ext uri="{0D108BD9-81ED-4DB2-BD59-A6C34878D82A}">
                    <a16:rowId xmlns:a16="http://schemas.microsoft.com/office/drawing/2014/main" val="3238809769"/>
                  </a:ext>
                </a:extLst>
              </a:tr>
            </a:tbl>
          </a:graphicData>
        </a:graphic>
      </p:graphicFrame>
      <p:sp>
        <p:nvSpPr>
          <p:cNvPr id="6" name="Rectangle 5">
            <a:extLst>
              <a:ext uri="{FF2B5EF4-FFF2-40B4-BE49-F238E27FC236}">
                <a16:creationId xmlns:a16="http://schemas.microsoft.com/office/drawing/2014/main" id="{223CBFD1-E94C-0F15-1B69-DF05A76356AD}"/>
              </a:ext>
            </a:extLst>
          </p:cNvPr>
          <p:cNvSpPr/>
          <p:nvPr/>
        </p:nvSpPr>
        <p:spPr bwMode="auto">
          <a:xfrm>
            <a:off x="4587968" y="2877095"/>
            <a:ext cx="4148012" cy="566486"/>
          </a:xfrm>
          <a:prstGeom prst="rect">
            <a:avLst/>
          </a:prstGeom>
          <a:noFill/>
          <a:ln w="28575" algn="ctr">
            <a:solidFill>
              <a:srgbClr val="C00000"/>
            </a:solidFill>
            <a:miter lim="800000"/>
            <a:headEnd/>
            <a:tailEnd/>
          </a:ln>
        </p:spPr>
        <p:txBody>
          <a:bodyPr wrap="none" rtlCol="0" anchor="ctr"/>
          <a:lstStyle/>
          <a:p>
            <a:pPr algn="ctr">
              <a:lnSpc>
                <a:spcPct val="90000"/>
              </a:lnSpc>
            </a:pPr>
            <a:endParaRPr lang="en-US" sz="1600" b="1" err="1">
              <a:solidFill>
                <a:schemeClr val="bg1"/>
              </a:solidFill>
              <a:latin typeface="+mj-lt"/>
            </a:endParaRPr>
          </a:p>
        </p:txBody>
      </p:sp>
      <p:sp>
        <p:nvSpPr>
          <p:cNvPr id="7" name="Title 4">
            <a:extLst>
              <a:ext uri="{FF2B5EF4-FFF2-40B4-BE49-F238E27FC236}">
                <a16:creationId xmlns:a16="http://schemas.microsoft.com/office/drawing/2014/main" id="{753040BE-9ED4-CD14-2AE7-8285EE71E211}"/>
              </a:ext>
            </a:extLst>
          </p:cNvPr>
          <p:cNvSpPr txBox="1">
            <a:spLocks/>
          </p:cNvSpPr>
          <p:nvPr/>
        </p:nvSpPr>
        <p:spPr>
          <a:xfrm>
            <a:off x="296212" y="161345"/>
            <a:ext cx="8734194" cy="421815"/>
          </a:xfrm>
          <a:prstGeom prst="rect">
            <a:avLst/>
          </a:prstGeom>
        </p:spPr>
        <p:txBody>
          <a:bodyPr lIns="91440" tIns="45720" rIns="91440" bIns="45720" anchor="t"/>
          <a:lstStyle>
            <a:lvl1pPr algn="l" defTabSz="914378" rtl="0" eaLnBrk="1" latinLnBrk="0" hangingPunct="1">
              <a:lnSpc>
                <a:spcPct val="85000"/>
              </a:lnSpc>
              <a:spcBef>
                <a:spcPct val="0"/>
              </a:spcBef>
              <a:buNone/>
              <a:defRPr lang="en-US" sz="3600" b="0" i="0" kern="1200" cap="none" spc="0" baseline="0" dirty="0" smtClean="0">
                <a:solidFill>
                  <a:schemeClr val="tx1"/>
                </a:solidFill>
                <a:latin typeface="+mj-lt"/>
                <a:ea typeface="Helvetica Neue" panose="02000503000000020004" pitchFamily="2" charset="0"/>
                <a:cs typeface="Arial" panose="020B0604020202020204" pitchFamily="34" charset="0"/>
              </a:defRPr>
            </a:lvl1pPr>
          </a:lstStyle>
          <a:p>
            <a:r>
              <a:rPr lang="en-US" sz="2600" b="1">
                <a:latin typeface="Arial"/>
                <a:cs typeface="Arial"/>
              </a:rPr>
              <a:t>Which race/ethnicity made up the majority of deaths?</a:t>
            </a:r>
            <a:endParaRPr lang="en-US" sz="2600"/>
          </a:p>
        </p:txBody>
      </p:sp>
    </p:spTree>
    <p:extLst>
      <p:ext uri="{BB962C8B-B14F-4D97-AF65-F5344CB8AC3E}">
        <p14:creationId xmlns:p14="http://schemas.microsoft.com/office/powerpoint/2010/main" val="40357327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6" grpId="0" animBg="1"/>
    </p:bldLst>
  </p:timing>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0492D-8825-B4C4-A23E-357AC03F819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571224-2443-1431-560B-9F8522FB900E}"/>
              </a:ext>
            </a:extLst>
          </p:cNvPr>
          <p:cNvSpPr>
            <a:spLocks noGrp="1"/>
          </p:cNvSpPr>
          <p:nvPr>
            <p:ph type="sldNum" sz="quarter" idx="13"/>
          </p:nvPr>
        </p:nvSpPr>
        <p:spPr/>
        <p:txBody>
          <a:bodyPr/>
          <a:lstStyle/>
          <a:p>
            <a:fld id="{7BCC8D0D-EAEC-449D-9161-023DFF90F2E2}" type="slidenum">
              <a:rPr lang="en-US" smtClean="0"/>
              <a:pPr/>
              <a:t>13</a:t>
            </a:fld>
            <a:endParaRPr lang="en-US">
              <a:latin typeface="+mn-lt"/>
            </a:endParaRPr>
          </a:p>
        </p:txBody>
      </p:sp>
      <p:sp>
        <p:nvSpPr>
          <p:cNvPr id="9" name="TextBox 8">
            <a:extLst>
              <a:ext uri="{FF2B5EF4-FFF2-40B4-BE49-F238E27FC236}">
                <a16:creationId xmlns:a16="http://schemas.microsoft.com/office/drawing/2014/main" id="{848C2C9E-7074-5853-DDE1-06915A4C438C}"/>
              </a:ext>
            </a:extLst>
          </p:cNvPr>
          <p:cNvSpPr txBox="1"/>
          <p:nvPr/>
        </p:nvSpPr>
        <p:spPr bwMode="auto">
          <a:xfrm>
            <a:off x="566057" y="4006615"/>
            <a:ext cx="8023515" cy="492443"/>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33680" indent="-233680" algn="just">
              <a:buFont typeface=""/>
              <a:buChar char="•"/>
            </a:pPr>
            <a:r>
              <a:rPr lang="en-US" sz="1600" b="1">
                <a:solidFill>
                  <a:srgbClr val="000000"/>
                </a:solidFill>
                <a:highlight>
                  <a:srgbClr val="FFFFFF"/>
                </a:highlight>
                <a:latin typeface="Arial"/>
                <a:cs typeface="Arial"/>
              </a:rPr>
              <a:t>The majority of COVID-19 related deaths in both males and females had an</a:t>
            </a:r>
            <a:r>
              <a:rPr lang="en-US" sz="1600" b="1">
                <a:solidFill>
                  <a:srgbClr val="16A0AC"/>
                </a:solidFill>
                <a:highlight>
                  <a:srgbClr val="FFFFFF"/>
                </a:highlight>
                <a:latin typeface="Arial"/>
                <a:cs typeface="Arial"/>
              </a:rPr>
              <a:t> unknown/0 # of comorbidities. </a:t>
            </a:r>
            <a:r>
              <a:rPr lang="en-US" sz="1600" b="1">
                <a:solidFill>
                  <a:srgbClr val="000000"/>
                </a:solidFill>
                <a:highlight>
                  <a:srgbClr val="FFFFFF"/>
                </a:highlight>
                <a:latin typeface="Arial"/>
                <a:cs typeface="Arial"/>
              </a:rPr>
              <a:t>Small percentage had more than 3 comorbidities.</a:t>
            </a:r>
            <a:endParaRPr lang="en-US">
              <a:solidFill>
                <a:srgbClr val="000000"/>
              </a:solidFill>
              <a:cs typeface="Arial"/>
            </a:endParaRPr>
          </a:p>
        </p:txBody>
      </p:sp>
      <p:pic>
        <p:nvPicPr>
          <p:cNvPr id="5" name="Picture 4">
            <a:extLst>
              <a:ext uri="{FF2B5EF4-FFF2-40B4-BE49-F238E27FC236}">
                <a16:creationId xmlns:a16="http://schemas.microsoft.com/office/drawing/2014/main" id="{B19154EA-46FD-A51D-074D-7908E3F5A47B}"/>
              </a:ext>
            </a:extLst>
          </p:cNvPr>
          <p:cNvPicPr>
            <a:picLocks noChangeAspect="1"/>
          </p:cNvPicPr>
          <p:nvPr/>
        </p:nvPicPr>
        <p:blipFill>
          <a:blip r:embed="rId4"/>
          <a:srcRect l="47418" t="54555" r="-83" b="858"/>
          <a:stretch>
            <a:fillRect/>
          </a:stretch>
        </p:blipFill>
        <p:spPr>
          <a:xfrm>
            <a:off x="2285423" y="817211"/>
            <a:ext cx="4466670" cy="2966013"/>
          </a:xfrm>
          <a:prstGeom prst="rect">
            <a:avLst/>
          </a:prstGeom>
        </p:spPr>
      </p:pic>
      <p:sp>
        <p:nvSpPr>
          <p:cNvPr id="2" name="TextBox 1">
            <a:extLst>
              <a:ext uri="{FF2B5EF4-FFF2-40B4-BE49-F238E27FC236}">
                <a16:creationId xmlns:a16="http://schemas.microsoft.com/office/drawing/2014/main" id="{2F150EFF-746F-DE5F-6391-B024CD15EA76}"/>
              </a:ext>
            </a:extLst>
          </p:cNvPr>
          <p:cNvSpPr txBox="1"/>
          <p:nvPr/>
        </p:nvSpPr>
        <p:spPr bwMode="auto">
          <a:xfrm>
            <a:off x="544286" y="4850099"/>
            <a:ext cx="6836228" cy="107722"/>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700" baseline="0">
                <a:solidFill>
                  <a:srgbClr val="052049"/>
                </a:solidFill>
                <a:latin typeface="Arial"/>
              </a:rPr>
              <a:t>Mapping Inequity in the San Joaquin Valley (SJV): COVID-19 Vaccination Access and Social Vulnerability in Fresno County, CA (2020-2024)</a:t>
            </a:r>
            <a:r>
              <a:rPr sz="700">
                <a:latin typeface="Arial"/>
                <a:ea typeface="Arial"/>
                <a:cs typeface="Arial"/>
              </a:rPr>
              <a:t>​</a:t>
            </a:r>
            <a:endParaRPr lang="en-US"/>
          </a:p>
        </p:txBody>
      </p:sp>
      <p:sp>
        <p:nvSpPr>
          <p:cNvPr id="6" name="Title 4">
            <a:extLst>
              <a:ext uri="{FF2B5EF4-FFF2-40B4-BE49-F238E27FC236}">
                <a16:creationId xmlns:a16="http://schemas.microsoft.com/office/drawing/2014/main" id="{F9E4C435-9DB3-D13C-CADA-90011FF926D3}"/>
              </a:ext>
            </a:extLst>
          </p:cNvPr>
          <p:cNvSpPr txBox="1">
            <a:spLocks/>
          </p:cNvSpPr>
          <p:nvPr/>
        </p:nvSpPr>
        <p:spPr>
          <a:xfrm>
            <a:off x="166326" y="216763"/>
            <a:ext cx="8822516" cy="421815"/>
          </a:xfrm>
          <a:prstGeom prst="rect">
            <a:avLst/>
          </a:prstGeom>
        </p:spPr>
        <p:txBody>
          <a:bodyPr lIns="91440" tIns="45720" rIns="91440" bIns="45720" anchor="t"/>
          <a:lstStyle>
            <a:lvl1pPr algn="l" defTabSz="914378" rtl="0" eaLnBrk="1" latinLnBrk="0" hangingPunct="1">
              <a:lnSpc>
                <a:spcPct val="85000"/>
              </a:lnSpc>
              <a:spcBef>
                <a:spcPct val="0"/>
              </a:spcBef>
              <a:buNone/>
              <a:defRPr lang="en-US" sz="3600" b="0" i="0" kern="1200" cap="none" spc="0" baseline="0" dirty="0" smtClean="0">
                <a:solidFill>
                  <a:schemeClr val="tx1"/>
                </a:solidFill>
                <a:latin typeface="+mj-lt"/>
                <a:ea typeface="Helvetica Neue" panose="02000503000000020004" pitchFamily="2" charset="0"/>
                <a:cs typeface="Arial" panose="020B0604020202020204" pitchFamily="34" charset="0"/>
              </a:defRPr>
            </a:lvl1pPr>
          </a:lstStyle>
          <a:p>
            <a:r>
              <a:rPr lang="en-US" sz="2600" b="1">
                <a:latin typeface="Arial"/>
                <a:cs typeface="Arial"/>
              </a:rPr>
              <a:t>Were COVID-19 deaths associated with comorbidities?</a:t>
            </a:r>
            <a:endParaRPr lang="en-US"/>
          </a:p>
        </p:txBody>
      </p:sp>
      <p:sp>
        <p:nvSpPr>
          <p:cNvPr id="4" name="TextBox 3">
            <a:extLst>
              <a:ext uri="{FF2B5EF4-FFF2-40B4-BE49-F238E27FC236}">
                <a16:creationId xmlns:a16="http://schemas.microsoft.com/office/drawing/2014/main" id="{2B02B1CC-6637-7622-7B77-D2D21B93DD05}"/>
              </a:ext>
            </a:extLst>
          </p:cNvPr>
          <p:cNvSpPr txBox="1"/>
          <p:nvPr/>
        </p:nvSpPr>
        <p:spPr bwMode="auto">
          <a:xfrm>
            <a:off x="6629400" y="1394856"/>
            <a:ext cx="966354" cy="169277"/>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buClr>
                <a:schemeClr val="accent1"/>
              </a:buClr>
              <a:buSzPct val="80000"/>
            </a:pPr>
            <a:r>
              <a:rPr lang="en-US" sz="1100">
                <a:solidFill>
                  <a:srgbClr val="000000"/>
                </a:solidFill>
                <a:cs typeface="Arial"/>
              </a:rPr>
              <a:t>/0</a:t>
            </a:r>
          </a:p>
        </p:txBody>
      </p:sp>
    </p:spTree>
    <p:extLst>
      <p:ext uri="{BB962C8B-B14F-4D97-AF65-F5344CB8AC3E}">
        <p14:creationId xmlns:p14="http://schemas.microsoft.com/office/powerpoint/2010/main" val="18025551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E0B6B-AAAE-0431-5F4A-62F9C25CC14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C54D089-2FD5-8BC2-B589-573CBC5975AE}"/>
              </a:ext>
            </a:extLst>
          </p:cNvPr>
          <p:cNvSpPr>
            <a:spLocks noGrp="1"/>
          </p:cNvSpPr>
          <p:nvPr>
            <p:ph type="sldNum" sz="quarter" idx="13"/>
          </p:nvPr>
        </p:nvSpPr>
        <p:spPr/>
        <p:txBody>
          <a:bodyPr/>
          <a:lstStyle/>
          <a:p>
            <a:r>
              <a:rPr lang="en-US"/>
              <a:t>13</a:t>
            </a:r>
          </a:p>
        </p:txBody>
      </p:sp>
      <p:sp>
        <p:nvSpPr>
          <p:cNvPr id="9" name="TextBox 8">
            <a:extLst>
              <a:ext uri="{FF2B5EF4-FFF2-40B4-BE49-F238E27FC236}">
                <a16:creationId xmlns:a16="http://schemas.microsoft.com/office/drawing/2014/main" id="{1B290C81-E0ED-A833-9214-3497E1DCF056}"/>
              </a:ext>
            </a:extLst>
          </p:cNvPr>
          <p:cNvSpPr txBox="1"/>
          <p:nvPr/>
        </p:nvSpPr>
        <p:spPr bwMode="auto">
          <a:xfrm>
            <a:off x="515269" y="4026972"/>
            <a:ext cx="8109115" cy="492443"/>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33680" indent="-233680" algn="just">
              <a:buFont typeface=""/>
              <a:buChar char="•"/>
            </a:pPr>
            <a:r>
              <a:rPr lang="en-US" sz="1600" b="1">
                <a:solidFill>
                  <a:srgbClr val="000000"/>
                </a:solidFill>
                <a:highlight>
                  <a:srgbClr val="FFFFFF"/>
                </a:highlight>
                <a:latin typeface="Arial"/>
                <a:cs typeface="Arial"/>
              </a:rPr>
              <a:t>Individuals with a </a:t>
            </a:r>
            <a:r>
              <a:rPr lang="en-US" sz="1600" b="1">
                <a:solidFill>
                  <a:schemeClr val="accent2"/>
                </a:solidFill>
                <a:highlight>
                  <a:srgbClr val="FFFFFF"/>
                </a:highlight>
                <a:latin typeface="Arial"/>
                <a:cs typeface="Arial"/>
              </a:rPr>
              <a:t>"hig</a:t>
            </a:r>
            <a:r>
              <a:rPr lang="en-US" sz="1600" b="1">
                <a:solidFill>
                  <a:srgbClr val="16A0AC"/>
                </a:solidFill>
                <a:highlight>
                  <a:srgbClr val="FFFFFF"/>
                </a:highlight>
                <a:latin typeface="Arial"/>
                <a:cs typeface="Arial"/>
              </a:rPr>
              <a:t>h school degree or GED"</a:t>
            </a:r>
            <a:r>
              <a:rPr lang="en-US" sz="1600" b="1">
                <a:solidFill>
                  <a:srgbClr val="000000"/>
                </a:solidFill>
                <a:highlight>
                  <a:srgbClr val="FFFFFF"/>
                </a:highlight>
                <a:latin typeface="Arial"/>
                <a:cs typeface="Arial"/>
              </a:rPr>
              <a:t> and </a:t>
            </a:r>
            <a:r>
              <a:rPr lang="en-US" sz="1600" b="1">
                <a:solidFill>
                  <a:schemeClr val="accent2"/>
                </a:solidFill>
                <a:highlight>
                  <a:srgbClr val="FFFFFF"/>
                </a:highlight>
                <a:latin typeface="Arial"/>
                <a:cs typeface="Arial"/>
              </a:rPr>
              <a:t>"8th grade or less"</a:t>
            </a:r>
            <a:r>
              <a:rPr lang="en-US" sz="1600" b="1">
                <a:solidFill>
                  <a:srgbClr val="000000"/>
                </a:solidFill>
                <a:highlight>
                  <a:srgbClr val="FFFFFF"/>
                </a:highlight>
                <a:latin typeface="Arial"/>
                <a:cs typeface="Arial"/>
              </a:rPr>
              <a:t> composed the highest percentage of COVID-19 related deaths of Fresno County.</a:t>
            </a:r>
            <a:endParaRPr lang="en-US">
              <a:solidFill>
                <a:srgbClr val="000000"/>
              </a:solidFill>
              <a:cs typeface="Arial"/>
            </a:endParaRPr>
          </a:p>
        </p:txBody>
      </p:sp>
      <p:pic>
        <p:nvPicPr>
          <p:cNvPr id="5" name="Picture 4" descr="A group of graphs showing the number of deaths of fresno county&#10;&#10;AI-generated content may be incorrect.">
            <a:extLst>
              <a:ext uri="{FF2B5EF4-FFF2-40B4-BE49-F238E27FC236}">
                <a16:creationId xmlns:a16="http://schemas.microsoft.com/office/drawing/2014/main" id="{77F53B52-C130-F39A-5521-5A1D8CBB429E}"/>
              </a:ext>
            </a:extLst>
          </p:cNvPr>
          <p:cNvPicPr>
            <a:picLocks noChangeAspect="1"/>
          </p:cNvPicPr>
          <p:nvPr/>
        </p:nvPicPr>
        <p:blipFill>
          <a:blip r:embed="rId3"/>
          <a:srcRect l="-133" r="-83" b="48623"/>
          <a:stretch>
            <a:fillRect/>
          </a:stretch>
        </p:blipFill>
        <p:spPr>
          <a:xfrm>
            <a:off x="616025" y="734008"/>
            <a:ext cx="7918771" cy="3229636"/>
          </a:xfrm>
          <a:prstGeom prst="rect">
            <a:avLst/>
          </a:prstGeom>
        </p:spPr>
      </p:pic>
      <p:sp>
        <p:nvSpPr>
          <p:cNvPr id="8" name="Rectangle 7">
            <a:extLst>
              <a:ext uri="{FF2B5EF4-FFF2-40B4-BE49-F238E27FC236}">
                <a16:creationId xmlns:a16="http://schemas.microsoft.com/office/drawing/2014/main" id="{D6262542-2C92-91A8-3E55-8D09B29BA909}"/>
              </a:ext>
            </a:extLst>
          </p:cNvPr>
          <p:cNvSpPr/>
          <p:nvPr/>
        </p:nvSpPr>
        <p:spPr bwMode="auto">
          <a:xfrm>
            <a:off x="1408921" y="3293317"/>
            <a:ext cx="5231984" cy="294691"/>
          </a:xfrm>
          <a:prstGeom prst="rect">
            <a:avLst/>
          </a:prstGeom>
          <a:noFill/>
          <a:ln w="28575" algn="ctr">
            <a:solidFill>
              <a:srgbClr val="C00000"/>
            </a:solidFill>
            <a:miter lim="800000"/>
            <a:headEnd/>
            <a:tailEnd/>
          </a:ln>
        </p:spPr>
        <p:txBody>
          <a:bodyPr wrap="none" rtlCol="0" anchor="ctr"/>
          <a:lstStyle/>
          <a:p>
            <a:pPr algn="ctr">
              <a:lnSpc>
                <a:spcPct val="90000"/>
              </a:lnSpc>
            </a:pPr>
            <a:endParaRPr lang="en-US" sz="1600" b="1" err="1">
              <a:solidFill>
                <a:schemeClr val="bg1"/>
              </a:solidFill>
              <a:latin typeface="+mj-lt"/>
            </a:endParaRPr>
          </a:p>
        </p:txBody>
      </p:sp>
      <p:sp>
        <p:nvSpPr>
          <p:cNvPr id="2" name="TextBox 1">
            <a:extLst>
              <a:ext uri="{FF2B5EF4-FFF2-40B4-BE49-F238E27FC236}">
                <a16:creationId xmlns:a16="http://schemas.microsoft.com/office/drawing/2014/main" id="{7DF2E089-D15B-CC6D-2D96-2F69DA4154A3}"/>
              </a:ext>
            </a:extLst>
          </p:cNvPr>
          <p:cNvSpPr txBox="1"/>
          <p:nvPr/>
        </p:nvSpPr>
        <p:spPr bwMode="auto">
          <a:xfrm>
            <a:off x="615043" y="4846864"/>
            <a:ext cx="7766956" cy="107722"/>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700">
                <a:solidFill>
                  <a:srgbClr val="052049"/>
                </a:solidFill>
                <a:latin typeface="Arial"/>
              </a:rPr>
              <a:t>Mapping </a:t>
            </a:r>
            <a:r>
              <a:rPr lang="en-US" sz="700" baseline="0">
                <a:solidFill>
                  <a:srgbClr val="052049"/>
                </a:solidFill>
                <a:latin typeface="Arial"/>
              </a:rPr>
              <a:t>Inequity in the San Joaquin Valley (SJV): COVID-19 Vaccination Access and Social Vulnerability in Fresno County, CA (2020-2024)</a:t>
            </a:r>
            <a:r>
              <a:rPr sz="700">
                <a:latin typeface="Arial"/>
                <a:ea typeface="Arial"/>
                <a:cs typeface="Arial"/>
              </a:rPr>
              <a:t>​</a:t>
            </a:r>
            <a:endParaRPr lang="en-US">
              <a:cs typeface="Arial"/>
            </a:endParaRPr>
          </a:p>
        </p:txBody>
      </p:sp>
      <p:sp>
        <p:nvSpPr>
          <p:cNvPr id="6" name="Title 4">
            <a:extLst>
              <a:ext uri="{FF2B5EF4-FFF2-40B4-BE49-F238E27FC236}">
                <a16:creationId xmlns:a16="http://schemas.microsoft.com/office/drawing/2014/main" id="{90059E2D-C90E-32C7-A129-8DC1C3BBD65A}"/>
              </a:ext>
            </a:extLst>
          </p:cNvPr>
          <p:cNvSpPr txBox="1">
            <a:spLocks/>
          </p:cNvSpPr>
          <p:nvPr/>
        </p:nvSpPr>
        <p:spPr>
          <a:xfrm>
            <a:off x="296212" y="206372"/>
            <a:ext cx="8734194" cy="421815"/>
          </a:xfrm>
          <a:prstGeom prst="rect">
            <a:avLst/>
          </a:prstGeom>
        </p:spPr>
        <p:txBody>
          <a:bodyPr lIns="91440" tIns="45720" rIns="91440" bIns="45720" anchor="t"/>
          <a:lstStyle>
            <a:lvl1pPr algn="l" defTabSz="914378" rtl="0" eaLnBrk="1" latinLnBrk="0" hangingPunct="1">
              <a:lnSpc>
                <a:spcPct val="85000"/>
              </a:lnSpc>
              <a:spcBef>
                <a:spcPct val="0"/>
              </a:spcBef>
              <a:buNone/>
              <a:defRPr lang="en-US" sz="3600" b="0" i="0" kern="1200" cap="none" spc="0" baseline="0" dirty="0" smtClean="0">
                <a:solidFill>
                  <a:schemeClr val="tx1"/>
                </a:solidFill>
                <a:latin typeface="+mj-lt"/>
                <a:ea typeface="Helvetica Neue" panose="02000503000000020004" pitchFamily="2" charset="0"/>
                <a:cs typeface="Arial" panose="020B0604020202020204" pitchFamily="34" charset="0"/>
              </a:defRPr>
            </a:lvl1pPr>
          </a:lstStyle>
          <a:p>
            <a:r>
              <a:rPr lang="en-US" sz="2400" b="1">
                <a:latin typeface="Arial"/>
                <a:cs typeface="Arial"/>
              </a:rPr>
              <a:t>Was education level associated with COVID-19 deaths?</a:t>
            </a:r>
            <a:endParaRPr lang="en-US" sz="2400"/>
          </a:p>
        </p:txBody>
      </p:sp>
    </p:spTree>
    <p:extLst>
      <p:ext uri="{BB962C8B-B14F-4D97-AF65-F5344CB8AC3E}">
        <p14:creationId xmlns:p14="http://schemas.microsoft.com/office/powerpoint/2010/main" val="21246705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8E227-E663-217F-43D0-49B114D1BC1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B69A065-D200-03BB-4E21-901239B1A1C9}"/>
              </a:ext>
            </a:extLst>
          </p:cNvPr>
          <p:cNvSpPr>
            <a:spLocks noGrp="1"/>
          </p:cNvSpPr>
          <p:nvPr>
            <p:ph type="sldNum" sz="quarter" idx="13"/>
          </p:nvPr>
        </p:nvSpPr>
        <p:spPr/>
        <p:txBody>
          <a:bodyPr/>
          <a:lstStyle/>
          <a:p>
            <a:fld id="{7BCC8D0D-EAEC-449D-9161-023DFF90F2E2}" type="slidenum">
              <a:rPr lang="en-US" smtClean="0"/>
              <a:pPr/>
              <a:t>15</a:t>
            </a:fld>
            <a:endParaRPr lang="en-US">
              <a:latin typeface="+mn-lt"/>
            </a:endParaRPr>
          </a:p>
        </p:txBody>
      </p:sp>
      <p:sp>
        <p:nvSpPr>
          <p:cNvPr id="4" name="Title 3">
            <a:extLst>
              <a:ext uri="{FF2B5EF4-FFF2-40B4-BE49-F238E27FC236}">
                <a16:creationId xmlns:a16="http://schemas.microsoft.com/office/drawing/2014/main" id="{C054FE03-4988-1880-3EA2-AF8F2FD11BD3}"/>
              </a:ext>
            </a:extLst>
          </p:cNvPr>
          <p:cNvSpPr>
            <a:spLocks noGrp="1"/>
          </p:cNvSpPr>
          <p:nvPr>
            <p:ph type="title"/>
          </p:nvPr>
        </p:nvSpPr>
        <p:spPr>
          <a:xfrm>
            <a:off x="437727" y="361741"/>
            <a:ext cx="8173580" cy="421815"/>
          </a:xfrm>
        </p:spPr>
        <p:txBody>
          <a:bodyPr/>
          <a:lstStyle/>
          <a:p>
            <a:r>
              <a:rPr lang="en-US" sz="3200" b="1">
                <a:latin typeface="Arial"/>
                <a:cs typeface="Arial"/>
              </a:rPr>
              <a:t>Concluding Thoughts</a:t>
            </a:r>
            <a:endParaRPr lang="en-US"/>
          </a:p>
        </p:txBody>
      </p:sp>
      <p:sp>
        <p:nvSpPr>
          <p:cNvPr id="6" name="Content Placeholder 5">
            <a:extLst>
              <a:ext uri="{FF2B5EF4-FFF2-40B4-BE49-F238E27FC236}">
                <a16:creationId xmlns:a16="http://schemas.microsoft.com/office/drawing/2014/main" id="{2DA86B10-4A9B-E8FC-AF04-192E71199785}"/>
              </a:ext>
            </a:extLst>
          </p:cNvPr>
          <p:cNvSpPr>
            <a:spLocks noGrp="1"/>
          </p:cNvSpPr>
          <p:nvPr>
            <p:ph sz="quarter" idx="18"/>
          </p:nvPr>
        </p:nvSpPr>
        <p:spPr>
          <a:xfrm>
            <a:off x="436869" y="1106365"/>
            <a:ext cx="8181407" cy="3351212"/>
          </a:xfrm>
        </p:spPr>
        <p:txBody>
          <a:bodyPr vert="horz" lIns="0" tIns="45720" rIns="91440" bIns="45720" rtlCol="0" anchor="t">
            <a:noAutofit/>
          </a:bodyPr>
          <a:lstStyle/>
          <a:p>
            <a:pPr marL="233680" indent="-233680"/>
            <a:r>
              <a:rPr lang="en-US" b="1">
                <a:solidFill>
                  <a:schemeClr val="accent2"/>
                </a:solidFill>
                <a:highlight>
                  <a:srgbClr val="FFFFFF"/>
                </a:highlight>
                <a:latin typeface="Arial"/>
                <a:cs typeface="Arial"/>
              </a:rPr>
              <a:t>Social vulnerability</a:t>
            </a:r>
            <a:r>
              <a:rPr lang="en-US">
                <a:solidFill>
                  <a:srgbClr val="000000"/>
                </a:solidFill>
                <a:highlight>
                  <a:srgbClr val="FFFFFF"/>
                </a:highlight>
                <a:latin typeface="Arial"/>
                <a:cs typeface="Arial"/>
              </a:rPr>
              <a:t> </a:t>
            </a:r>
            <a:r>
              <a:rPr lang="en-US" b="1">
                <a:solidFill>
                  <a:srgbClr val="000000"/>
                </a:solidFill>
                <a:highlight>
                  <a:srgbClr val="FFFFFF"/>
                </a:highlight>
                <a:latin typeface="Arial"/>
                <a:cs typeface="Arial"/>
              </a:rPr>
              <a:t>affected COVID-19 vaccination uptake in Fresno County</a:t>
            </a:r>
            <a:r>
              <a:rPr lang="en-US">
                <a:solidFill>
                  <a:srgbClr val="000000"/>
                </a:solidFill>
                <a:highlight>
                  <a:srgbClr val="FFFFFF"/>
                </a:highlight>
                <a:latin typeface="Arial"/>
                <a:cs typeface="Arial"/>
              </a:rPr>
              <a:t>. </a:t>
            </a:r>
          </a:p>
          <a:p>
            <a:pPr marL="233680" indent="-233680"/>
            <a:r>
              <a:rPr lang="en-US" b="1">
                <a:solidFill>
                  <a:schemeClr val="accent2"/>
                </a:solidFill>
                <a:highlight>
                  <a:srgbClr val="FFFFFF"/>
                </a:highlight>
                <a:latin typeface="Arial"/>
                <a:cs typeface="Arial"/>
              </a:rPr>
              <a:t>No major disparity in mortality</a:t>
            </a:r>
            <a:r>
              <a:rPr lang="en-US">
                <a:solidFill>
                  <a:srgbClr val="000000"/>
                </a:solidFill>
                <a:highlight>
                  <a:srgbClr val="FFFFFF"/>
                </a:highlight>
                <a:latin typeface="Arial"/>
                <a:cs typeface="Arial"/>
              </a:rPr>
              <a:t> across </a:t>
            </a:r>
            <a:r>
              <a:rPr lang="en-US" b="1">
                <a:solidFill>
                  <a:srgbClr val="000000"/>
                </a:solidFill>
                <a:highlight>
                  <a:srgbClr val="FFFFFF"/>
                </a:highlight>
                <a:latin typeface="Arial"/>
                <a:cs typeface="Arial"/>
              </a:rPr>
              <a:t>demographic </a:t>
            </a:r>
            <a:r>
              <a:rPr lang="en-US">
                <a:solidFill>
                  <a:srgbClr val="000000"/>
                </a:solidFill>
                <a:highlight>
                  <a:srgbClr val="FFFFFF"/>
                </a:highlight>
                <a:latin typeface="Arial"/>
                <a:cs typeface="Arial"/>
              </a:rPr>
              <a:t>factors.</a:t>
            </a:r>
          </a:p>
          <a:p>
            <a:pPr marL="233680" indent="-233680"/>
            <a:r>
              <a:rPr lang="en-US">
                <a:solidFill>
                  <a:srgbClr val="000000"/>
                </a:solidFill>
                <a:highlight>
                  <a:srgbClr val="FFFFFF"/>
                </a:highlight>
                <a:latin typeface="Arial"/>
                <a:cs typeface="Arial"/>
              </a:rPr>
              <a:t>Behavioral, social, and belief-related factors were </a:t>
            </a:r>
            <a:r>
              <a:rPr lang="en-US" u="sng">
                <a:solidFill>
                  <a:srgbClr val="000000"/>
                </a:solidFill>
                <a:highlight>
                  <a:srgbClr val="FFFFFF"/>
                </a:highlight>
                <a:latin typeface="Arial"/>
                <a:cs typeface="Arial"/>
              </a:rPr>
              <a:t>not explored</a:t>
            </a:r>
            <a:r>
              <a:rPr lang="en-US">
                <a:solidFill>
                  <a:srgbClr val="000000"/>
                </a:solidFill>
                <a:highlight>
                  <a:srgbClr val="FFFFFF"/>
                </a:highlight>
                <a:latin typeface="Arial"/>
                <a:cs typeface="Arial"/>
              </a:rPr>
              <a:t>, which may impact vaccination uptake. </a:t>
            </a:r>
          </a:p>
          <a:p>
            <a:pPr marL="233680" indent="-233680"/>
            <a:r>
              <a:rPr lang="en-US" b="1" i="1">
                <a:solidFill>
                  <a:srgbClr val="000000"/>
                </a:solidFill>
                <a:highlight>
                  <a:srgbClr val="FFFFFF"/>
                </a:highlight>
                <a:latin typeface="Arial"/>
                <a:cs typeface="Arial"/>
              </a:rPr>
              <a:t>Future measures to counter a pandemic may benefit from a more robust data warehouse system and improved data agreements with private pharmacy/clinic sites.</a:t>
            </a:r>
          </a:p>
        </p:txBody>
      </p:sp>
      <p:sp>
        <p:nvSpPr>
          <p:cNvPr id="8" name="Footer Placeholder 1">
            <a:extLst>
              <a:ext uri="{FF2B5EF4-FFF2-40B4-BE49-F238E27FC236}">
                <a16:creationId xmlns:a16="http://schemas.microsoft.com/office/drawing/2014/main" id="{DD2E58C4-786D-5FEC-D79E-F2E66C9F55BD}"/>
              </a:ext>
            </a:extLst>
          </p:cNvPr>
          <p:cNvSpPr>
            <a:spLocks noGrp="1"/>
          </p:cNvSpPr>
          <p:nvPr>
            <p:ph type="ftr" sz="quarter" idx="12"/>
          </p:nvPr>
        </p:nvSpPr>
        <p:spPr>
          <a:xfrm>
            <a:off x="547576" y="4852597"/>
            <a:ext cx="5692897" cy="98291"/>
          </a:xfrm>
        </p:spPr>
        <p:txBody>
          <a:bodyPr/>
          <a:lstStyle/>
          <a:p>
            <a:r>
              <a:rPr lang="en-US">
                <a:solidFill>
                  <a:schemeClr val="tx2"/>
                </a:solidFill>
                <a:cs typeface="Arial"/>
              </a:rPr>
              <a:t>Mapping Inequity in the San Joaquin Valley (SJV): COVID-19 Vaccination Access and Social Vulnerability in Fresno County, CA (2020-2024)</a:t>
            </a:r>
          </a:p>
        </p:txBody>
      </p:sp>
    </p:spTree>
    <p:extLst>
      <p:ext uri="{BB962C8B-B14F-4D97-AF65-F5344CB8AC3E}">
        <p14:creationId xmlns:p14="http://schemas.microsoft.com/office/powerpoint/2010/main" val="58986472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C3C7C-DA40-4D93-347E-C14DB57B27A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7F72EAC-693D-5383-A788-8F4420E2A533}"/>
              </a:ext>
            </a:extLst>
          </p:cNvPr>
          <p:cNvSpPr>
            <a:spLocks noGrp="1"/>
          </p:cNvSpPr>
          <p:nvPr>
            <p:ph type="sldNum" sz="quarter" idx="13"/>
          </p:nvPr>
        </p:nvSpPr>
        <p:spPr/>
        <p:txBody>
          <a:bodyPr/>
          <a:lstStyle/>
          <a:p>
            <a:fld id="{7BCC8D0D-EAEC-449D-9161-023DFF90F2E2}" type="slidenum">
              <a:rPr lang="en-US" smtClean="0"/>
              <a:pPr/>
              <a:t>16</a:t>
            </a:fld>
            <a:endParaRPr lang="en-US">
              <a:latin typeface="+mn-lt"/>
            </a:endParaRPr>
          </a:p>
        </p:txBody>
      </p:sp>
      <p:sp>
        <p:nvSpPr>
          <p:cNvPr id="4" name="Title 3">
            <a:extLst>
              <a:ext uri="{FF2B5EF4-FFF2-40B4-BE49-F238E27FC236}">
                <a16:creationId xmlns:a16="http://schemas.microsoft.com/office/drawing/2014/main" id="{E0E32AB6-58DC-0D3E-4340-8D1E9F274B4A}"/>
              </a:ext>
            </a:extLst>
          </p:cNvPr>
          <p:cNvSpPr>
            <a:spLocks noGrp="1"/>
          </p:cNvSpPr>
          <p:nvPr>
            <p:ph type="title"/>
          </p:nvPr>
        </p:nvSpPr>
        <p:spPr>
          <a:xfrm>
            <a:off x="437727" y="361741"/>
            <a:ext cx="8173580" cy="421815"/>
          </a:xfrm>
        </p:spPr>
        <p:txBody>
          <a:bodyPr/>
          <a:lstStyle/>
          <a:p>
            <a:r>
              <a:rPr lang="en-US" sz="3200" b="1">
                <a:latin typeface="Arial"/>
                <a:cs typeface="Arial"/>
              </a:rPr>
              <a:t>Future Plans</a:t>
            </a:r>
            <a:endParaRPr lang="en-US"/>
          </a:p>
        </p:txBody>
      </p:sp>
      <p:sp>
        <p:nvSpPr>
          <p:cNvPr id="6" name="Content Placeholder 5">
            <a:extLst>
              <a:ext uri="{FF2B5EF4-FFF2-40B4-BE49-F238E27FC236}">
                <a16:creationId xmlns:a16="http://schemas.microsoft.com/office/drawing/2014/main" id="{7907B55D-830F-2A9F-DF5A-3B70912DB471}"/>
              </a:ext>
            </a:extLst>
          </p:cNvPr>
          <p:cNvSpPr>
            <a:spLocks noGrp="1"/>
          </p:cNvSpPr>
          <p:nvPr>
            <p:ph sz="quarter" idx="18"/>
          </p:nvPr>
        </p:nvSpPr>
        <p:spPr>
          <a:xfrm>
            <a:off x="436622" y="1045009"/>
            <a:ext cx="7899614" cy="3313112"/>
          </a:xfrm>
        </p:spPr>
        <p:txBody>
          <a:bodyPr vert="horz" lIns="0" tIns="45720" rIns="91440" bIns="45720" rtlCol="0" anchor="t">
            <a:noAutofit/>
          </a:bodyPr>
          <a:lstStyle/>
          <a:p>
            <a:pPr marL="233680" indent="-233680"/>
            <a:r>
              <a:rPr lang="en-US" b="1">
                <a:solidFill>
                  <a:schemeClr val="accent2"/>
                </a:solidFill>
                <a:highlight>
                  <a:srgbClr val="FFFFFF"/>
                </a:highlight>
                <a:latin typeface="Arial"/>
                <a:cs typeface="Arial"/>
              </a:rPr>
              <a:t>More data analysis</a:t>
            </a:r>
            <a:r>
              <a:rPr lang="en-US">
                <a:solidFill>
                  <a:srgbClr val="000000"/>
                </a:solidFill>
                <a:highlight>
                  <a:srgbClr val="FFFFFF"/>
                </a:highlight>
                <a:latin typeface="Arial"/>
                <a:cs typeface="Arial"/>
              </a:rPr>
              <a:t> with potential data gathering: specific comorbidities and COVID-19 x demographic trends</a:t>
            </a:r>
          </a:p>
          <a:p>
            <a:pPr marL="233680" indent="-233680"/>
            <a:r>
              <a:rPr lang="en-US" b="1">
                <a:solidFill>
                  <a:srgbClr val="000000"/>
                </a:solidFill>
                <a:highlight>
                  <a:srgbClr val="FFFFFF"/>
                </a:highlight>
                <a:latin typeface="Arial"/>
                <a:cs typeface="Arial"/>
              </a:rPr>
              <a:t>Present on various platforms</a:t>
            </a:r>
            <a:r>
              <a:rPr lang="en-US">
                <a:solidFill>
                  <a:srgbClr val="000000"/>
                </a:solidFill>
                <a:highlight>
                  <a:srgbClr val="FFFFFF"/>
                </a:highlight>
                <a:latin typeface="Arial"/>
                <a:cs typeface="Arial"/>
              </a:rPr>
              <a:t>: national conferences, community-based organizations, and academia </a:t>
            </a:r>
          </a:p>
          <a:p>
            <a:pPr marL="233680" indent="-233680"/>
            <a:r>
              <a:rPr lang="en-US">
                <a:solidFill>
                  <a:srgbClr val="000000"/>
                </a:solidFill>
                <a:highlight>
                  <a:srgbClr val="FFFFFF"/>
                </a:highlight>
                <a:latin typeface="Arial"/>
                <a:cs typeface="Arial"/>
              </a:rPr>
              <a:t>Potential future plans to </a:t>
            </a:r>
            <a:r>
              <a:rPr lang="en-US" b="1">
                <a:solidFill>
                  <a:srgbClr val="000000"/>
                </a:solidFill>
                <a:highlight>
                  <a:srgbClr val="FFFFFF"/>
                </a:highlight>
                <a:latin typeface="Arial"/>
                <a:cs typeface="Arial"/>
              </a:rPr>
              <a:t>analyze COVID-19 trends for other San Joaquin Valley counties</a:t>
            </a:r>
            <a:r>
              <a:rPr lang="en-US">
                <a:solidFill>
                  <a:srgbClr val="000000"/>
                </a:solidFill>
                <a:highlight>
                  <a:srgbClr val="FFFFFF"/>
                </a:highlight>
                <a:latin typeface="Arial"/>
                <a:cs typeface="Arial"/>
              </a:rPr>
              <a:t> </a:t>
            </a:r>
          </a:p>
          <a:p>
            <a:pPr marL="233680" indent="-233680"/>
            <a:r>
              <a:rPr lang="en-US">
                <a:solidFill>
                  <a:srgbClr val="000000"/>
                </a:solidFill>
                <a:highlight>
                  <a:srgbClr val="FFFFFF"/>
                </a:highlight>
                <a:latin typeface="Arial"/>
                <a:cs typeface="Arial"/>
              </a:rPr>
              <a:t>Recognizing both extremes of outcomes with SVI, we hope to translate this into a </a:t>
            </a:r>
            <a:r>
              <a:rPr lang="en-US" b="1">
                <a:solidFill>
                  <a:schemeClr val="accent2"/>
                </a:solidFill>
                <a:highlight>
                  <a:srgbClr val="FFFFFF"/>
                </a:highlight>
                <a:latin typeface="Arial"/>
                <a:cs typeface="Arial"/>
              </a:rPr>
              <a:t>more holistic approach to patient care as medical students</a:t>
            </a:r>
          </a:p>
        </p:txBody>
      </p:sp>
      <p:sp>
        <p:nvSpPr>
          <p:cNvPr id="8" name="Footer Placeholder 1">
            <a:extLst>
              <a:ext uri="{FF2B5EF4-FFF2-40B4-BE49-F238E27FC236}">
                <a16:creationId xmlns:a16="http://schemas.microsoft.com/office/drawing/2014/main" id="{1125B949-DE83-5A32-BE5D-1C094111290A}"/>
              </a:ext>
            </a:extLst>
          </p:cNvPr>
          <p:cNvSpPr>
            <a:spLocks noGrp="1"/>
          </p:cNvSpPr>
          <p:nvPr>
            <p:ph type="ftr" sz="quarter" idx="12"/>
          </p:nvPr>
        </p:nvSpPr>
        <p:spPr>
          <a:xfrm>
            <a:off x="547576" y="4852597"/>
            <a:ext cx="5692897" cy="98291"/>
          </a:xfrm>
        </p:spPr>
        <p:txBody>
          <a:bodyPr/>
          <a:lstStyle/>
          <a:p>
            <a:r>
              <a:rPr lang="en-US">
                <a:solidFill>
                  <a:schemeClr val="tx2"/>
                </a:solidFill>
                <a:cs typeface="Arial"/>
              </a:rPr>
              <a:t>Mapping Inequity in the San Joaquin Valley (SJV): COVID-19 Vaccination Access and Social Vulnerability in Fresno County, CA (2020-2024)</a:t>
            </a:r>
          </a:p>
        </p:txBody>
      </p:sp>
    </p:spTree>
    <p:extLst>
      <p:ext uri="{BB962C8B-B14F-4D97-AF65-F5344CB8AC3E}">
        <p14:creationId xmlns:p14="http://schemas.microsoft.com/office/powerpoint/2010/main" val="35920121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DDCFE-78FE-A3B3-359A-A3DA0A278EA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3157CF7-F8A3-31E6-CFEB-3EAB4D3B07D2}"/>
              </a:ext>
            </a:extLst>
          </p:cNvPr>
          <p:cNvSpPr>
            <a:spLocks noGrp="1"/>
          </p:cNvSpPr>
          <p:nvPr>
            <p:ph type="sldNum" sz="quarter" idx="13"/>
          </p:nvPr>
        </p:nvSpPr>
        <p:spPr/>
        <p:txBody>
          <a:bodyPr/>
          <a:lstStyle/>
          <a:p>
            <a:fld id="{7BCC8D0D-EAEC-449D-9161-023DFF90F2E2}" type="slidenum">
              <a:rPr lang="en-US" smtClean="0"/>
              <a:pPr/>
              <a:t>17</a:t>
            </a:fld>
            <a:endParaRPr lang="en-US">
              <a:latin typeface="+mn-lt"/>
            </a:endParaRPr>
          </a:p>
        </p:txBody>
      </p:sp>
      <p:sp>
        <p:nvSpPr>
          <p:cNvPr id="4" name="Title 3">
            <a:extLst>
              <a:ext uri="{FF2B5EF4-FFF2-40B4-BE49-F238E27FC236}">
                <a16:creationId xmlns:a16="http://schemas.microsoft.com/office/drawing/2014/main" id="{80E4BC83-5DAD-CBF4-6177-20349B1337CF}"/>
              </a:ext>
            </a:extLst>
          </p:cNvPr>
          <p:cNvSpPr>
            <a:spLocks noGrp="1"/>
          </p:cNvSpPr>
          <p:nvPr>
            <p:ph type="title"/>
          </p:nvPr>
        </p:nvSpPr>
        <p:spPr/>
        <p:txBody>
          <a:bodyPr/>
          <a:lstStyle/>
          <a:p>
            <a:r>
              <a:rPr lang="en-US" sz="3200" b="1">
                <a:latin typeface="Arial"/>
                <a:cs typeface="Arial"/>
              </a:rPr>
              <a:t>References</a:t>
            </a:r>
            <a:endParaRPr lang="en-US"/>
          </a:p>
        </p:txBody>
      </p:sp>
      <p:sp>
        <p:nvSpPr>
          <p:cNvPr id="6" name="Content Placeholder 5">
            <a:extLst>
              <a:ext uri="{FF2B5EF4-FFF2-40B4-BE49-F238E27FC236}">
                <a16:creationId xmlns:a16="http://schemas.microsoft.com/office/drawing/2014/main" id="{8BD4F41E-6C5B-5A96-351E-D25190F9930D}"/>
              </a:ext>
            </a:extLst>
          </p:cNvPr>
          <p:cNvSpPr>
            <a:spLocks noGrp="1"/>
          </p:cNvSpPr>
          <p:nvPr>
            <p:ph sz="quarter" idx="18"/>
          </p:nvPr>
        </p:nvSpPr>
        <p:spPr>
          <a:xfrm>
            <a:off x="586715" y="887088"/>
            <a:ext cx="8064348" cy="3688669"/>
          </a:xfrm>
        </p:spPr>
        <p:txBody>
          <a:bodyPr vert="horz" lIns="0" tIns="45720" rIns="91440" bIns="45720" rtlCol="0" anchor="t">
            <a:noAutofit/>
          </a:bodyPr>
          <a:lstStyle/>
          <a:p>
            <a:pPr marL="457200" indent="-457200">
              <a:buAutoNum type="arabicPeriod"/>
            </a:pPr>
            <a:r>
              <a:rPr lang="en-US" sz="1600" dirty="0">
                <a:ea typeface="+mn-lt"/>
                <a:cs typeface="+mn-lt"/>
              </a:rPr>
              <a:t>California Collaborative for Public Health Research (CPR3). </a:t>
            </a:r>
            <a:r>
              <a:rPr lang="en-US" sz="1600" i="1" dirty="0">
                <a:ea typeface="+mn-lt"/>
                <a:cs typeface="+mn-lt"/>
              </a:rPr>
              <a:t>Modeling Consortium Data Use Agreements (DUAs).</a:t>
            </a:r>
            <a:r>
              <a:rPr lang="en-US" sz="1600" dirty="0">
                <a:ea typeface="+mn-lt"/>
                <a:cs typeface="+mn-lt"/>
              </a:rPr>
              <a:t> University of California, San Francisco.</a:t>
            </a:r>
          </a:p>
          <a:p>
            <a:pPr marL="457200" indent="-457200">
              <a:buAutoNum type="arabicPeriod"/>
            </a:pPr>
            <a:r>
              <a:rPr lang="en-US" sz="1600" dirty="0">
                <a:cs typeface="Arial"/>
              </a:rPr>
              <a:t>California Health and Human Services Agency. </a:t>
            </a:r>
            <a:r>
              <a:rPr lang="en-US" sz="1600" i="1" dirty="0">
                <a:cs typeface="Arial"/>
              </a:rPr>
              <a:t>COVID-19 Dashboards and Data</a:t>
            </a:r>
            <a:r>
              <a:rPr lang="en-US" sz="1600" dirty="0">
                <a:cs typeface="Arial"/>
              </a:rPr>
              <a:t>. California Health and Human Services Open Data Portal. </a:t>
            </a:r>
          </a:p>
          <a:p>
            <a:pPr marL="457200" indent="-457200">
              <a:buFont typeface="Wingdings" pitchFamily="2" charset="2"/>
              <a:buAutoNum type="arabicPeriod"/>
            </a:pPr>
            <a:r>
              <a:rPr lang="en-US" sz="1600" dirty="0"/>
              <a:t>Centers for Disease Control and Prevention. Social Vulnerability Index (SVI). Place and Health: Geospatial Research, Analysis, and Services Program (GRASP). 2024.</a:t>
            </a:r>
            <a:endParaRPr lang="en-US" sz="1600" dirty="0">
              <a:cs typeface="Arial"/>
            </a:endParaRPr>
          </a:p>
          <a:p>
            <a:pPr marL="457200" indent="-457200">
              <a:buAutoNum type="arabicPeriod"/>
            </a:pPr>
            <a:r>
              <a:rPr lang="en-US" sz="1600" dirty="0">
                <a:cs typeface="Arial"/>
              </a:rPr>
              <a:t>County Health Rankings &amp; Roadmaps. </a:t>
            </a:r>
            <a:r>
              <a:rPr lang="en-US" sz="1600" i="1" dirty="0">
                <a:cs typeface="Arial"/>
              </a:rPr>
              <a:t>2022 County Health Rankings for California. </a:t>
            </a:r>
            <a:r>
              <a:rPr lang="en-US" sz="1600" dirty="0">
                <a:cs typeface="Arial"/>
              </a:rPr>
              <a:t>University of Wisconsin Population Health Institute; 2022. </a:t>
            </a:r>
          </a:p>
          <a:p>
            <a:pPr marL="457200" indent="-457200">
              <a:buAutoNum type="arabicPeriod"/>
            </a:pPr>
            <a:r>
              <a:rPr lang="en-US" sz="1600" dirty="0">
                <a:cs typeface="Arial"/>
              </a:rPr>
              <a:t>Fresno County Department of Public Health, Epidemiology Division. </a:t>
            </a:r>
            <a:r>
              <a:rPr lang="en-US" sz="1600" i="1" dirty="0">
                <a:cs typeface="Arial"/>
              </a:rPr>
              <a:t>2021 Mid-Year COVID-19 Vaccine Summary Report</a:t>
            </a:r>
            <a:r>
              <a:rPr lang="en-US" sz="1600" dirty="0">
                <a:cs typeface="Arial"/>
              </a:rPr>
              <a:t>. Fresno County Department of Public Health; 2021. </a:t>
            </a:r>
          </a:p>
          <a:p>
            <a:pPr marL="457200" indent="-457200">
              <a:buAutoNum type="arabicPeriod"/>
            </a:pPr>
            <a:r>
              <a:rPr lang="en-US" sz="1600" dirty="0">
                <a:cs typeface="Arial"/>
              </a:rPr>
              <a:t>U.S. Census Bureau. 2020 Census Demographic Profile. United States Census Bureau.</a:t>
            </a:r>
          </a:p>
        </p:txBody>
      </p:sp>
      <p:sp>
        <p:nvSpPr>
          <p:cNvPr id="7" name="Footer Placeholder 1">
            <a:extLst>
              <a:ext uri="{FF2B5EF4-FFF2-40B4-BE49-F238E27FC236}">
                <a16:creationId xmlns:a16="http://schemas.microsoft.com/office/drawing/2014/main" id="{C83773C3-415C-0621-C04E-7FA0D8A44E58}"/>
              </a:ext>
            </a:extLst>
          </p:cNvPr>
          <p:cNvSpPr>
            <a:spLocks noGrp="1"/>
          </p:cNvSpPr>
          <p:nvPr>
            <p:ph type="ftr" sz="quarter" idx="12"/>
          </p:nvPr>
        </p:nvSpPr>
        <p:spPr>
          <a:xfrm>
            <a:off x="547576" y="4852597"/>
            <a:ext cx="5692897" cy="98291"/>
          </a:xfrm>
        </p:spPr>
        <p:txBody>
          <a:bodyPr/>
          <a:lstStyle/>
          <a:p>
            <a:r>
              <a:rPr lang="en-US">
                <a:solidFill>
                  <a:schemeClr val="tx2"/>
                </a:solidFill>
                <a:cs typeface="Arial"/>
              </a:rPr>
              <a:t>Mapping Inequity in the San Joaquin Valley (SJV): COVID-19 Vaccination Access and Social Vulnerability in Fresno County, CA (2020-2024)</a:t>
            </a:r>
          </a:p>
        </p:txBody>
      </p:sp>
    </p:spTree>
    <p:extLst>
      <p:ext uri="{BB962C8B-B14F-4D97-AF65-F5344CB8AC3E}">
        <p14:creationId xmlns:p14="http://schemas.microsoft.com/office/powerpoint/2010/main" val="220915113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CD89BF6-A308-0BF7-D87E-639E188B183E}"/>
              </a:ext>
            </a:extLst>
          </p:cNvPr>
          <p:cNvSpPr>
            <a:spLocks noGrp="1"/>
          </p:cNvSpPr>
          <p:nvPr>
            <p:ph type="ftr" sz="quarter" idx="12"/>
          </p:nvPr>
        </p:nvSpPr>
        <p:spPr/>
        <p:txBody>
          <a:bodyPr/>
          <a:lstStyle/>
          <a:p>
            <a:pPr algn="ctr"/>
            <a:endParaRPr lang="en-US" sz="2000">
              <a:cs typeface="Arial"/>
            </a:endParaRPr>
          </a:p>
          <a:p>
            <a:endParaRPr lang="en-US">
              <a:solidFill>
                <a:srgbClr val="000000"/>
              </a:solidFill>
              <a:latin typeface="+mn-lt"/>
            </a:endParaRPr>
          </a:p>
        </p:txBody>
      </p:sp>
      <p:sp>
        <p:nvSpPr>
          <p:cNvPr id="3" name="Slide Number Placeholder 2">
            <a:extLst>
              <a:ext uri="{FF2B5EF4-FFF2-40B4-BE49-F238E27FC236}">
                <a16:creationId xmlns:a16="http://schemas.microsoft.com/office/drawing/2014/main" id="{49425177-2CF4-0A92-ECE5-4CE447EF268D}"/>
              </a:ext>
            </a:extLst>
          </p:cNvPr>
          <p:cNvSpPr>
            <a:spLocks noGrp="1"/>
          </p:cNvSpPr>
          <p:nvPr>
            <p:ph type="sldNum" sz="quarter" idx="13"/>
          </p:nvPr>
        </p:nvSpPr>
        <p:spPr/>
        <p:txBody>
          <a:bodyPr/>
          <a:lstStyle/>
          <a:p>
            <a:fld id="{7BCC8D0D-EAEC-449D-9161-023DFF90F2E2}" type="slidenum">
              <a:rPr lang="en-US" smtClean="0"/>
              <a:pPr/>
              <a:t>18</a:t>
            </a:fld>
            <a:endParaRPr lang="en-US">
              <a:latin typeface="+mn-lt"/>
            </a:endParaRPr>
          </a:p>
        </p:txBody>
      </p:sp>
      <p:pic>
        <p:nvPicPr>
          <p:cNvPr id="4" name="Picture 3" descr="A graph showing the number of vaccinations&#10;&#10;AI-generated content may be incorrect.">
            <a:extLst>
              <a:ext uri="{FF2B5EF4-FFF2-40B4-BE49-F238E27FC236}">
                <a16:creationId xmlns:a16="http://schemas.microsoft.com/office/drawing/2014/main" id="{74745F98-364A-9934-82DD-222ADCDCEF3E}"/>
              </a:ext>
            </a:extLst>
          </p:cNvPr>
          <p:cNvPicPr>
            <a:picLocks noChangeAspect="1"/>
          </p:cNvPicPr>
          <p:nvPr/>
        </p:nvPicPr>
        <p:blipFill>
          <a:blip r:embed="rId3"/>
          <a:stretch>
            <a:fillRect/>
          </a:stretch>
        </p:blipFill>
        <p:spPr>
          <a:xfrm>
            <a:off x="419101" y="1773010"/>
            <a:ext cx="7984671" cy="2359479"/>
          </a:xfrm>
          <a:prstGeom prst="rect">
            <a:avLst/>
          </a:prstGeom>
        </p:spPr>
      </p:pic>
      <p:sp>
        <p:nvSpPr>
          <p:cNvPr id="6" name="Title 3">
            <a:extLst>
              <a:ext uri="{FF2B5EF4-FFF2-40B4-BE49-F238E27FC236}">
                <a16:creationId xmlns:a16="http://schemas.microsoft.com/office/drawing/2014/main" id="{0E06C7FB-1A7A-83D5-CC07-E90B6824156E}"/>
              </a:ext>
            </a:extLst>
          </p:cNvPr>
          <p:cNvSpPr txBox="1">
            <a:spLocks/>
          </p:cNvSpPr>
          <p:nvPr/>
        </p:nvSpPr>
        <p:spPr>
          <a:xfrm>
            <a:off x="294852" y="195486"/>
            <a:ext cx="8173580" cy="421815"/>
          </a:xfrm>
          <a:prstGeom prst="rect">
            <a:avLst/>
          </a:prstGeom>
        </p:spPr>
        <p:txBody>
          <a:bodyPr lIns="91440" tIns="45720" rIns="91440" bIns="45720" anchor="t"/>
          <a:lstStyle>
            <a:lvl1pPr algn="l" defTabSz="914378" rtl="0" eaLnBrk="1" latinLnBrk="0" hangingPunct="1">
              <a:lnSpc>
                <a:spcPct val="85000"/>
              </a:lnSpc>
              <a:spcBef>
                <a:spcPct val="0"/>
              </a:spcBef>
              <a:buNone/>
              <a:defRPr lang="en-US" sz="3600" b="0" i="0" kern="1200" cap="none" spc="0" baseline="0" dirty="0" smtClean="0">
                <a:solidFill>
                  <a:schemeClr val="tx1"/>
                </a:solidFill>
                <a:latin typeface="+mj-lt"/>
                <a:ea typeface="Helvetica Neue" panose="02000503000000020004" pitchFamily="2" charset="0"/>
                <a:cs typeface="Arial" panose="020B0604020202020204" pitchFamily="34" charset="0"/>
              </a:defRPr>
            </a:lvl1pPr>
          </a:lstStyle>
          <a:p>
            <a:r>
              <a:rPr lang="en-US" sz="3200" b="1">
                <a:latin typeface="Arial"/>
                <a:cs typeface="Arial"/>
              </a:rPr>
              <a:t>Extra Slides</a:t>
            </a:r>
            <a:endParaRPr lang="en-US"/>
          </a:p>
        </p:txBody>
      </p:sp>
      <p:sp>
        <p:nvSpPr>
          <p:cNvPr id="8" name="TextBox 7">
            <a:extLst>
              <a:ext uri="{FF2B5EF4-FFF2-40B4-BE49-F238E27FC236}">
                <a16:creationId xmlns:a16="http://schemas.microsoft.com/office/drawing/2014/main" id="{CD5C2BBC-2959-E9DC-194F-32950FC62DA5}"/>
              </a:ext>
            </a:extLst>
          </p:cNvPr>
          <p:cNvSpPr txBox="1"/>
          <p:nvPr/>
        </p:nvSpPr>
        <p:spPr bwMode="auto">
          <a:xfrm>
            <a:off x="419100" y="911679"/>
            <a:ext cx="8207828" cy="666849"/>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33680" indent="-233680" algn="just">
              <a:lnSpc>
                <a:spcPts val="1425"/>
              </a:lnSpc>
              <a:buFont typeface=""/>
              <a:buChar char="•"/>
            </a:pPr>
            <a:r>
              <a:rPr lang="en-US" sz="1600" b="1">
                <a:solidFill>
                  <a:srgbClr val="16A0AC"/>
                </a:solidFill>
                <a:highlight>
                  <a:srgbClr val="FFFFFF"/>
                </a:highlight>
                <a:latin typeface="Arial"/>
                <a:cs typeface="Arial"/>
              </a:rPr>
              <a:t>The overall trend in the number of vaccinations peaked in early 2022 and then settled down with slight fluctuations throughout 2022.</a:t>
            </a:r>
            <a:endParaRPr lang="en-US" sz="1600" b="1">
              <a:solidFill>
                <a:srgbClr val="16A0AC"/>
              </a:solidFill>
              <a:highlight>
                <a:srgbClr val="FFFFFF"/>
              </a:highlight>
              <a:cs typeface="Arial"/>
            </a:endParaRPr>
          </a:p>
          <a:p>
            <a:pPr marL="342900" indent="-342900" algn="ctr">
              <a:buClr>
                <a:schemeClr val="accent1"/>
              </a:buClr>
              <a:buSzPct val="80000"/>
              <a:buFont typeface="Wingdings" charset="2"/>
              <a:buChar char="§"/>
            </a:pPr>
            <a:endParaRPr lang="en-US" sz="2000">
              <a:solidFill>
                <a:schemeClr val="tx1"/>
              </a:solidFill>
            </a:endParaRPr>
          </a:p>
        </p:txBody>
      </p:sp>
      <p:sp>
        <p:nvSpPr>
          <p:cNvPr id="10" name="Rectangle 9">
            <a:extLst>
              <a:ext uri="{FF2B5EF4-FFF2-40B4-BE49-F238E27FC236}">
                <a16:creationId xmlns:a16="http://schemas.microsoft.com/office/drawing/2014/main" id="{13C134F9-5413-3DBC-167E-EC46983FBC10}"/>
              </a:ext>
            </a:extLst>
          </p:cNvPr>
          <p:cNvSpPr/>
          <p:nvPr/>
        </p:nvSpPr>
        <p:spPr bwMode="auto">
          <a:xfrm rot="16200000">
            <a:off x="2563586" y="2566308"/>
            <a:ext cx="1444534" cy="462643"/>
          </a:xfrm>
          <a:prstGeom prst="rect">
            <a:avLst/>
          </a:prstGeom>
          <a:noFill/>
          <a:ln w="28575" algn="ctr">
            <a:solidFill>
              <a:srgbClr val="C00000"/>
            </a:solidFill>
            <a:miter lim="800000"/>
            <a:headEnd/>
            <a:tailEnd/>
          </a:ln>
        </p:spPr>
        <p:txBody>
          <a:bodyPr wrap="none" rtlCol="0" anchor="ctr"/>
          <a:lstStyle/>
          <a:p>
            <a:pPr algn="ctr">
              <a:lnSpc>
                <a:spcPct val="90000"/>
              </a:lnSpc>
            </a:pPr>
            <a:endParaRPr lang="en-US" sz="1600" b="1" err="1">
              <a:solidFill>
                <a:schemeClr val="bg1"/>
              </a:solidFill>
              <a:latin typeface="+mj-lt"/>
            </a:endParaRPr>
          </a:p>
        </p:txBody>
      </p:sp>
      <p:sp>
        <p:nvSpPr>
          <p:cNvPr id="5" name="TextBox 4">
            <a:extLst>
              <a:ext uri="{FF2B5EF4-FFF2-40B4-BE49-F238E27FC236}">
                <a16:creationId xmlns:a16="http://schemas.microsoft.com/office/drawing/2014/main" id="{4AC8D319-C583-69E2-6081-19C18FDE8D13}"/>
              </a:ext>
            </a:extLst>
          </p:cNvPr>
          <p:cNvSpPr txBox="1"/>
          <p:nvPr/>
        </p:nvSpPr>
        <p:spPr bwMode="auto">
          <a:xfrm>
            <a:off x="571501" y="4846864"/>
            <a:ext cx="6602185" cy="107722"/>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700" baseline="0">
                <a:solidFill>
                  <a:srgbClr val="052049"/>
                </a:solidFill>
                <a:latin typeface="Arial"/>
              </a:rPr>
              <a:t>Mapping Inequity in the San Joaquin Valley (SJV): COVID-19 Vaccination Access and Social Vulnerability in Fresno County, CA (2020-2024)</a:t>
            </a:r>
            <a:r>
              <a:rPr sz="700">
                <a:latin typeface="Arial"/>
                <a:ea typeface="Arial"/>
                <a:cs typeface="Arial"/>
              </a:rPr>
              <a:t>​</a:t>
            </a:r>
            <a:endParaRPr lang="en-US"/>
          </a:p>
        </p:txBody>
      </p:sp>
    </p:spTree>
    <p:extLst>
      <p:ext uri="{BB962C8B-B14F-4D97-AF65-F5344CB8AC3E}">
        <p14:creationId xmlns:p14="http://schemas.microsoft.com/office/powerpoint/2010/main" val="83330674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43D1A0-3AD7-99E7-B2E1-0615B8212D89}"/>
              </a:ext>
            </a:extLst>
          </p:cNvPr>
          <p:cNvSpPr>
            <a:spLocks noGrp="1"/>
          </p:cNvSpPr>
          <p:nvPr>
            <p:ph type="sldNum" sz="quarter" idx="13"/>
          </p:nvPr>
        </p:nvSpPr>
        <p:spPr/>
        <p:txBody>
          <a:bodyPr/>
          <a:lstStyle/>
          <a:p>
            <a:fld id="{7BCC8D0D-EAEC-449D-9161-023DFF90F2E2}" type="slidenum">
              <a:rPr lang="en-US" smtClean="0"/>
              <a:pPr/>
              <a:t>19</a:t>
            </a:fld>
            <a:endParaRPr lang="en-US">
              <a:latin typeface="+mn-lt"/>
            </a:endParaRPr>
          </a:p>
        </p:txBody>
      </p:sp>
      <p:pic>
        <p:nvPicPr>
          <p:cNvPr id="6" name="Picture 5" descr="A white background with black and white clouds&#10;&#10;AI-generated content may be incorrect.">
            <a:extLst>
              <a:ext uri="{FF2B5EF4-FFF2-40B4-BE49-F238E27FC236}">
                <a16:creationId xmlns:a16="http://schemas.microsoft.com/office/drawing/2014/main" id="{7DBAEA71-4F50-C2C3-1E04-8D8CB0476F97}"/>
              </a:ext>
            </a:extLst>
          </p:cNvPr>
          <p:cNvPicPr>
            <a:picLocks noChangeAspect="1"/>
          </p:cNvPicPr>
          <p:nvPr/>
        </p:nvPicPr>
        <p:blipFill>
          <a:blip r:embed="rId4"/>
          <a:stretch>
            <a:fillRect/>
          </a:stretch>
        </p:blipFill>
        <p:spPr>
          <a:xfrm>
            <a:off x="0" y="4538864"/>
            <a:ext cx="9144000" cy="537760"/>
          </a:xfrm>
          <a:prstGeom prst="rect">
            <a:avLst/>
          </a:prstGeom>
        </p:spPr>
      </p:pic>
      <p:pic>
        <p:nvPicPr>
          <p:cNvPr id="5" name="Picture 4" descr="A table of numbers and a number&#10;&#10;AI-generated content may be incorrect.">
            <a:extLst>
              <a:ext uri="{FF2B5EF4-FFF2-40B4-BE49-F238E27FC236}">
                <a16:creationId xmlns:a16="http://schemas.microsoft.com/office/drawing/2014/main" id="{B96DFEF6-799C-3AC3-7481-6685B9FD0A38}"/>
              </a:ext>
            </a:extLst>
          </p:cNvPr>
          <p:cNvPicPr>
            <a:picLocks noChangeAspect="1"/>
          </p:cNvPicPr>
          <p:nvPr/>
        </p:nvPicPr>
        <p:blipFill>
          <a:blip r:embed="rId5"/>
          <a:stretch>
            <a:fillRect/>
          </a:stretch>
        </p:blipFill>
        <p:spPr>
          <a:xfrm>
            <a:off x="2989577" y="0"/>
            <a:ext cx="3165560" cy="5143140"/>
          </a:xfrm>
          <a:prstGeom prst="rect">
            <a:avLst/>
          </a:prstGeom>
        </p:spPr>
      </p:pic>
    </p:spTree>
    <p:extLst>
      <p:ext uri="{BB962C8B-B14F-4D97-AF65-F5344CB8AC3E}">
        <p14:creationId xmlns:p14="http://schemas.microsoft.com/office/powerpoint/2010/main" val="3374738018"/>
      </p:ext>
    </p:extLst>
  </p:cSld>
  <p:clrMapOvr>
    <a:masterClrMapping/>
  </p:clrMapOvr>
  <p:transition>
    <p:fade/>
  </p:transition>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AEFA55E-205B-134D-89A8-4E5E3C7D7B80}"/>
              </a:ext>
            </a:extLst>
          </p:cNvPr>
          <p:cNvSpPr>
            <a:spLocks noGrp="1"/>
          </p:cNvSpPr>
          <p:nvPr>
            <p:ph type="ftr" sz="quarter" idx="12"/>
          </p:nvPr>
        </p:nvSpPr>
        <p:spPr>
          <a:xfrm>
            <a:off x="538916" y="4841052"/>
            <a:ext cx="6441042" cy="115030"/>
          </a:xfrm>
        </p:spPr>
        <p:txBody>
          <a:bodyPr/>
          <a:lstStyle/>
          <a:p>
            <a:r>
              <a:rPr lang="en-US">
                <a:solidFill>
                  <a:schemeClr val="tx2"/>
                </a:solidFill>
                <a:cs typeface="Arial"/>
              </a:rPr>
              <a:t>Mapping Inequity in the San Joaquin Valley (SJV): COVID-19 Vaccination Access and Social Vulnerability in Fresno County, CA (2020-2024)</a:t>
            </a:r>
          </a:p>
        </p:txBody>
      </p:sp>
      <p:sp>
        <p:nvSpPr>
          <p:cNvPr id="3" name="Slide Number Placeholder 2">
            <a:extLst>
              <a:ext uri="{FF2B5EF4-FFF2-40B4-BE49-F238E27FC236}">
                <a16:creationId xmlns:a16="http://schemas.microsoft.com/office/drawing/2014/main" id="{1CD987FC-0101-3BEF-6351-53B36F712543}"/>
              </a:ext>
            </a:extLst>
          </p:cNvPr>
          <p:cNvSpPr>
            <a:spLocks noGrp="1"/>
          </p:cNvSpPr>
          <p:nvPr>
            <p:ph type="sldNum" sz="quarter" idx="13"/>
          </p:nvPr>
        </p:nvSpPr>
        <p:spPr/>
        <p:txBody>
          <a:bodyPr/>
          <a:lstStyle/>
          <a:p>
            <a:fld id="{7BCC8D0D-EAEC-449D-9161-023DFF90F2E2}" type="slidenum">
              <a:rPr lang="en-US" smtClean="0"/>
              <a:pPr/>
              <a:t>2</a:t>
            </a:fld>
            <a:endParaRPr lang="en-US">
              <a:latin typeface="+mn-lt"/>
            </a:endParaRPr>
          </a:p>
        </p:txBody>
      </p:sp>
      <p:sp>
        <p:nvSpPr>
          <p:cNvPr id="4" name="Title 3">
            <a:extLst>
              <a:ext uri="{FF2B5EF4-FFF2-40B4-BE49-F238E27FC236}">
                <a16:creationId xmlns:a16="http://schemas.microsoft.com/office/drawing/2014/main" id="{ABF0E6EF-41B1-452A-C2AA-7A27CBC12234}"/>
              </a:ext>
            </a:extLst>
          </p:cNvPr>
          <p:cNvSpPr>
            <a:spLocks noGrp="1"/>
          </p:cNvSpPr>
          <p:nvPr>
            <p:ph type="title"/>
          </p:nvPr>
        </p:nvSpPr>
        <p:spPr/>
        <p:txBody>
          <a:bodyPr/>
          <a:lstStyle/>
          <a:p>
            <a:r>
              <a:rPr lang="en-US" sz="3200" b="1">
                <a:solidFill>
                  <a:srgbClr val="052049"/>
                </a:solidFill>
                <a:latin typeface="Arial"/>
                <a:cs typeface="Arial"/>
              </a:rPr>
              <a:t>Background</a:t>
            </a:r>
            <a:endParaRPr lang="en-US" sz="3200" b="1">
              <a:solidFill>
                <a:srgbClr val="052049"/>
              </a:solidFill>
              <a:latin typeface="Arial"/>
            </a:endParaRPr>
          </a:p>
        </p:txBody>
      </p:sp>
      <p:sp>
        <p:nvSpPr>
          <p:cNvPr id="6" name="Content Placeholder 5">
            <a:extLst>
              <a:ext uri="{FF2B5EF4-FFF2-40B4-BE49-F238E27FC236}">
                <a16:creationId xmlns:a16="http://schemas.microsoft.com/office/drawing/2014/main" id="{0DB8289E-7245-04D2-D19C-7FDB64FCFA83}"/>
              </a:ext>
            </a:extLst>
          </p:cNvPr>
          <p:cNvSpPr>
            <a:spLocks noGrp="1"/>
          </p:cNvSpPr>
          <p:nvPr>
            <p:ph sz="quarter" idx="18"/>
          </p:nvPr>
        </p:nvSpPr>
        <p:spPr>
          <a:xfrm>
            <a:off x="432708" y="993549"/>
            <a:ext cx="8289283" cy="3362097"/>
          </a:xfrm>
        </p:spPr>
        <p:txBody>
          <a:bodyPr vert="horz" lIns="0" tIns="45720" rIns="91440" bIns="45720" rtlCol="0" anchor="t">
            <a:noAutofit/>
          </a:bodyPr>
          <a:lstStyle/>
          <a:p>
            <a:pPr marL="233680" indent="-233680"/>
            <a:r>
              <a:rPr lang="en-US" sz="2000" b="1">
                <a:solidFill>
                  <a:srgbClr val="000000"/>
                </a:solidFill>
                <a:cs typeface="Arial"/>
              </a:rPr>
              <a:t>Fresno County</a:t>
            </a:r>
            <a:r>
              <a:rPr lang="en-US" sz="2000">
                <a:solidFill>
                  <a:srgbClr val="000000"/>
                </a:solidFill>
                <a:cs typeface="Arial"/>
              </a:rPr>
              <a:t> ranked as </a:t>
            </a:r>
            <a:r>
              <a:rPr lang="en-US" sz="2000" b="1">
                <a:solidFill>
                  <a:srgbClr val="000000"/>
                </a:solidFill>
                <a:cs typeface="Arial"/>
              </a:rPr>
              <a:t>one of the </a:t>
            </a:r>
            <a:r>
              <a:rPr lang="en-US" sz="2000" b="1">
                <a:solidFill>
                  <a:schemeClr val="accent2"/>
                </a:solidFill>
                <a:cs typeface="Arial"/>
              </a:rPr>
              <a:t>lowest counties in health outcomes and health factors</a:t>
            </a:r>
            <a:r>
              <a:rPr lang="en-US" sz="2000">
                <a:cs typeface="Arial"/>
              </a:rPr>
              <a:t> in 2022</a:t>
            </a:r>
            <a:endParaRPr lang="en-US" sz="2000" baseline="30000">
              <a:cs typeface="Arial"/>
            </a:endParaRPr>
          </a:p>
          <a:p>
            <a:pPr marL="233680" indent="-233680"/>
            <a:r>
              <a:rPr lang="en-US" sz="2000">
                <a:solidFill>
                  <a:srgbClr val="000000"/>
                </a:solidFill>
                <a:cs typeface="Arial"/>
              </a:rPr>
              <a:t>Various </a:t>
            </a:r>
            <a:r>
              <a:rPr lang="en-US" sz="2000" b="1">
                <a:solidFill>
                  <a:srgbClr val="000000"/>
                </a:solidFill>
                <a:cs typeface="Arial"/>
              </a:rPr>
              <a:t>outreach efforts to increase COVID-19 vaccination rates </a:t>
            </a:r>
            <a:r>
              <a:rPr lang="en-US" sz="2000">
                <a:solidFill>
                  <a:srgbClr val="000000"/>
                </a:solidFill>
                <a:cs typeface="Arial"/>
              </a:rPr>
              <a:t>throughout Fresno County</a:t>
            </a:r>
            <a:endParaRPr lang="en-US" sz="2000">
              <a:solidFill>
                <a:srgbClr val="000000"/>
              </a:solidFill>
            </a:endParaRPr>
          </a:p>
          <a:p>
            <a:pPr marL="233680" indent="-233680"/>
            <a:r>
              <a:rPr lang="en-US" sz="2000" b="1">
                <a:solidFill>
                  <a:schemeClr val="accent2"/>
                </a:solidFill>
                <a:cs typeface="Arial"/>
              </a:rPr>
              <a:t>Limited geographic analyses of COVID-19 vaccination rates and outcomes</a:t>
            </a:r>
            <a:endParaRPr lang="en-US" sz="2000" b="1">
              <a:solidFill>
                <a:schemeClr val="accent2"/>
              </a:solidFill>
            </a:endParaRPr>
          </a:p>
          <a:p>
            <a:pPr marL="233680" indent="-233680"/>
            <a:r>
              <a:rPr lang="en-US" sz="2000">
                <a:solidFill>
                  <a:srgbClr val="000000"/>
                </a:solidFill>
                <a:cs typeface="Arial"/>
              </a:rPr>
              <a:t>Inform </a:t>
            </a:r>
            <a:r>
              <a:rPr lang="en-US" sz="2000" b="1">
                <a:solidFill>
                  <a:srgbClr val="000000"/>
                </a:solidFill>
                <a:cs typeface="Arial"/>
              </a:rPr>
              <a:t>future public health and pandemic response strategies</a:t>
            </a:r>
            <a:endParaRPr lang="en-US" sz="2000" b="1">
              <a:solidFill>
                <a:srgbClr val="000000"/>
              </a:solidFill>
            </a:endParaRPr>
          </a:p>
        </p:txBody>
      </p:sp>
    </p:spTree>
    <p:extLst>
      <p:ext uri="{BB962C8B-B14F-4D97-AF65-F5344CB8AC3E}">
        <p14:creationId xmlns:p14="http://schemas.microsoft.com/office/powerpoint/2010/main" val="3270882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EDEBA-5704-9AFB-C9AA-CA55BE09B1CD}"/>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36F5240C-37B1-9AF5-A252-055CF6C61081}"/>
              </a:ext>
            </a:extLst>
          </p:cNvPr>
          <p:cNvSpPr>
            <a:spLocks noGrp="1"/>
          </p:cNvSpPr>
          <p:nvPr>
            <p:ph type="ftr" sz="quarter" idx="12"/>
          </p:nvPr>
        </p:nvSpPr>
        <p:spPr>
          <a:xfrm>
            <a:off x="547576" y="4852597"/>
            <a:ext cx="5692897" cy="98291"/>
          </a:xfrm>
        </p:spPr>
        <p:txBody>
          <a:bodyPr/>
          <a:lstStyle/>
          <a:p>
            <a:r>
              <a:rPr lang="en-US">
                <a:solidFill>
                  <a:schemeClr val="tx2"/>
                </a:solidFill>
                <a:cs typeface="Arial"/>
              </a:rPr>
              <a:t>Mapping Inequity in the San Joaquin Valley (SJV): COVID-19 Vaccination Access and Social Vulnerability in Fresno County, CA (2020-2024)</a:t>
            </a:r>
          </a:p>
        </p:txBody>
      </p:sp>
      <p:sp>
        <p:nvSpPr>
          <p:cNvPr id="3" name="Slide Number Placeholder 2">
            <a:extLst>
              <a:ext uri="{FF2B5EF4-FFF2-40B4-BE49-F238E27FC236}">
                <a16:creationId xmlns:a16="http://schemas.microsoft.com/office/drawing/2014/main" id="{E943FD27-DD26-86D7-F563-07606FC90FC9}"/>
              </a:ext>
            </a:extLst>
          </p:cNvPr>
          <p:cNvSpPr>
            <a:spLocks noGrp="1"/>
          </p:cNvSpPr>
          <p:nvPr>
            <p:ph type="sldNum" sz="quarter" idx="13"/>
          </p:nvPr>
        </p:nvSpPr>
        <p:spPr/>
        <p:txBody>
          <a:bodyPr/>
          <a:lstStyle/>
          <a:p>
            <a:fld id="{7BCC8D0D-EAEC-449D-9161-023DFF90F2E2}" type="slidenum">
              <a:rPr lang="en-US" smtClean="0"/>
              <a:pPr/>
              <a:t>3</a:t>
            </a:fld>
            <a:endParaRPr lang="en-US">
              <a:latin typeface="+mn-lt"/>
            </a:endParaRPr>
          </a:p>
        </p:txBody>
      </p:sp>
      <p:sp>
        <p:nvSpPr>
          <p:cNvPr id="4" name="Title 3">
            <a:extLst>
              <a:ext uri="{FF2B5EF4-FFF2-40B4-BE49-F238E27FC236}">
                <a16:creationId xmlns:a16="http://schemas.microsoft.com/office/drawing/2014/main" id="{61B5FBB6-5CE0-9E23-0397-0BCEDFF02987}"/>
              </a:ext>
            </a:extLst>
          </p:cNvPr>
          <p:cNvSpPr>
            <a:spLocks noGrp="1"/>
          </p:cNvSpPr>
          <p:nvPr>
            <p:ph type="title"/>
          </p:nvPr>
        </p:nvSpPr>
        <p:spPr/>
        <p:txBody>
          <a:bodyPr/>
          <a:lstStyle/>
          <a:p>
            <a:r>
              <a:rPr lang="en-US" sz="3200" b="1">
                <a:latin typeface="Arial"/>
                <a:cs typeface="Arial"/>
              </a:rPr>
              <a:t>Objectives</a:t>
            </a:r>
            <a:endParaRPr lang="en-US"/>
          </a:p>
        </p:txBody>
      </p:sp>
      <p:sp>
        <p:nvSpPr>
          <p:cNvPr id="6" name="Content Placeholder 5">
            <a:extLst>
              <a:ext uri="{FF2B5EF4-FFF2-40B4-BE49-F238E27FC236}">
                <a16:creationId xmlns:a16="http://schemas.microsoft.com/office/drawing/2014/main" id="{A2B3E059-2046-02F8-EA1D-BE789D9D0244}"/>
              </a:ext>
            </a:extLst>
          </p:cNvPr>
          <p:cNvSpPr>
            <a:spLocks noGrp="1"/>
          </p:cNvSpPr>
          <p:nvPr>
            <p:ph sz="quarter" idx="18"/>
          </p:nvPr>
        </p:nvSpPr>
        <p:spPr>
          <a:xfrm>
            <a:off x="603553" y="1016788"/>
            <a:ext cx="7735377" cy="1087487"/>
          </a:xfrm>
        </p:spPr>
        <p:txBody>
          <a:bodyPr vert="horz" lIns="0" tIns="45720" rIns="91440" bIns="45720" rtlCol="0" anchor="t">
            <a:noAutofit/>
          </a:bodyPr>
          <a:lstStyle/>
          <a:p>
            <a:pPr marL="295275" lvl="1" indent="0" algn="just">
              <a:buClr>
                <a:srgbClr val="052049"/>
              </a:buClr>
              <a:buNone/>
            </a:pPr>
            <a:r>
              <a:rPr lang="en-US" dirty="0">
                <a:solidFill>
                  <a:srgbClr val="000000"/>
                </a:solidFill>
                <a:highlight>
                  <a:srgbClr val="FFFFFF"/>
                </a:highlight>
                <a:latin typeface="Arial"/>
                <a:cs typeface="Arial"/>
              </a:rPr>
              <a:t>1) Visualize the </a:t>
            </a:r>
            <a:r>
              <a:rPr lang="en-US" b="1" dirty="0">
                <a:solidFill>
                  <a:schemeClr val="accent2"/>
                </a:solidFill>
                <a:highlight>
                  <a:srgbClr val="FFFFFF"/>
                </a:highlight>
                <a:latin typeface="Arial"/>
                <a:cs typeface="Arial"/>
              </a:rPr>
              <a:t>distribution of COVID-19 vaccination sites</a:t>
            </a:r>
            <a:r>
              <a:rPr lang="en-US" dirty="0">
                <a:solidFill>
                  <a:srgbClr val="000000"/>
                </a:solidFill>
                <a:highlight>
                  <a:srgbClr val="FFFFFF"/>
                </a:highlight>
                <a:latin typeface="Arial"/>
                <a:cs typeface="Arial"/>
              </a:rPr>
              <a:t> with </a:t>
            </a:r>
            <a:r>
              <a:rPr lang="en-US" b="1" dirty="0">
                <a:solidFill>
                  <a:srgbClr val="000000"/>
                </a:solidFill>
                <a:highlight>
                  <a:srgbClr val="FFFFFF"/>
                </a:highlight>
                <a:latin typeface="Arial"/>
                <a:cs typeface="Arial"/>
              </a:rPr>
              <a:t>social vulnerability index by zip code as a covariate</a:t>
            </a:r>
            <a:r>
              <a:rPr lang="en-US" dirty="0">
                <a:solidFill>
                  <a:srgbClr val="000000"/>
                </a:solidFill>
                <a:highlight>
                  <a:srgbClr val="FFFFFF"/>
                </a:highlight>
                <a:latin typeface="Arial"/>
                <a:cs typeface="Arial"/>
              </a:rPr>
              <a:t> (2020-2023)</a:t>
            </a:r>
            <a:endParaRPr lang="en-US" dirty="0">
              <a:solidFill>
                <a:srgbClr val="000000"/>
              </a:solidFill>
              <a:latin typeface="Arial"/>
              <a:cs typeface="Arial"/>
            </a:endParaRPr>
          </a:p>
        </p:txBody>
      </p:sp>
      <p:sp>
        <p:nvSpPr>
          <p:cNvPr id="7" name="TextBox 6">
            <a:extLst>
              <a:ext uri="{FF2B5EF4-FFF2-40B4-BE49-F238E27FC236}">
                <a16:creationId xmlns:a16="http://schemas.microsoft.com/office/drawing/2014/main" id="{64D86F30-569D-B6FE-3161-2813688020B4}"/>
              </a:ext>
            </a:extLst>
          </p:cNvPr>
          <p:cNvSpPr txBox="1"/>
          <p:nvPr/>
        </p:nvSpPr>
        <p:spPr bwMode="auto">
          <a:xfrm>
            <a:off x="521764" y="2214694"/>
            <a:ext cx="7956770" cy="1015663"/>
          </a:xfrm>
          <a:prstGeom prst="rect">
            <a:avLst/>
          </a:prstGeom>
          <a:noFill/>
          <a:ln w="19050" algn="ctr">
            <a:noFill/>
            <a:miter lim="800000"/>
            <a:headEnd/>
            <a:tailEnd/>
          </a:ln>
        </p:spPr>
        <p:txBody>
          <a:bodyPr wrap="square">
            <a:spAutoFit/>
          </a:bodyPr>
          <a:lstStyle/>
          <a:p>
            <a:pPr marL="295275" lvl="1"/>
            <a:r>
              <a:rPr lang="en-US" sz="2000" dirty="0">
                <a:solidFill>
                  <a:srgbClr val="000000"/>
                </a:solidFill>
                <a:highlight>
                  <a:srgbClr val="FFFFFF"/>
                </a:highlight>
                <a:cs typeface="Arial"/>
              </a:rPr>
              <a:t>2) Evaluate the </a:t>
            </a:r>
            <a:r>
              <a:rPr lang="en-US" sz="2000" b="1" dirty="0">
                <a:solidFill>
                  <a:schemeClr val="accent2"/>
                </a:solidFill>
                <a:highlight>
                  <a:srgbClr val="FFFFFF"/>
                </a:highlight>
                <a:cs typeface="Arial"/>
              </a:rPr>
              <a:t>relationship between vaccination trends</a:t>
            </a:r>
            <a:r>
              <a:rPr lang="en-US" sz="2000" dirty="0">
                <a:solidFill>
                  <a:srgbClr val="000000"/>
                </a:solidFill>
                <a:highlight>
                  <a:srgbClr val="FFFFFF"/>
                </a:highlight>
                <a:cs typeface="Arial"/>
              </a:rPr>
              <a:t> and </a:t>
            </a:r>
            <a:r>
              <a:rPr lang="en-US" sz="2000" b="1" dirty="0">
                <a:solidFill>
                  <a:srgbClr val="000000"/>
                </a:solidFill>
                <a:highlight>
                  <a:srgbClr val="FFFFFF"/>
                </a:highlight>
                <a:cs typeface="Arial"/>
              </a:rPr>
              <a:t>zip-code specific SVI</a:t>
            </a:r>
            <a:r>
              <a:rPr lang="en-US" sz="2000" dirty="0">
                <a:solidFill>
                  <a:srgbClr val="000000"/>
                </a:solidFill>
                <a:highlight>
                  <a:srgbClr val="FFFFFF"/>
                </a:highlight>
                <a:cs typeface="Arial"/>
              </a:rPr>
              <a:t>, </a:t>
            </a:r>
            <a:r>
              <a:rPr lang="en-US" sz="2000" b="1" dirty="0">
                <a:solidFill>
                  <a:srgbClr val="000000"/>
                </a:solidFill>
                <a:highlight>
                  <a:srgbClr val="FFFFFF"/>
                </a:highlight>
                <a:cs typeface="Arial"/>
              </a:rPr>
              <a:t>vaccination site type</a:t>
            </a:r>
            <a:r>
              <a:rPr lang="en-US" sz="2000" dirty="0">
                <a:solidFill>
                  <a:srgbClr val="000000"/>
                </a:solidFill>
                <a:highlight>
                  <a:srgbClr val="FFFFFF"/>
                </a:highlight>
                <a:cs typeface="Arial"/>
              </a:rPr>
              <a:t>, and </a:t>
            </a:r>
            <a:r>
              <a:rPr lang="en-US" sz="2000" b="1" dirty="0">
                <a:solidFill>
                  <a:srgbClr val="000000"/>
                </a:solidFill>
                <a:highlight>
                  <a:srgbClr val="FFFFFF"/>
                </a:highlight>
                <a:cs typeface="Arial"/>
              </a:rPr>
              <a:t>race/ethnicity</a:t>
            </a:r>
            <a:r>
              <a:rPr lang="en-US" sz="2000" dirty="0">
                <a:solidFill>
                  <a:srgbClr val="000000"/>
                </a:solidFill>
                <a:highlight>
                  <a:srgbClr val="FFFFFF"/>
                </a:highlight>
                <a:cs typeface="Arial"/>
              </a:rPr>
              <a:t> (2021-2022)</a:t>
            </a:r>
          </a:p>
        </p:txBody>
      </p:sp>
      <p:sp>
        <p:nvSpPr>
          <p:cNvPr id="9" name="TextBox 8">
            <a:extLst>
              <a:ext uri="{FF2B5EF4-FFF2-40B4-BE49-F238E27FC236}">
                <a16:creationId xmlns:a16="http://schemas.microsoft.com/office/drawing/2014/main" id="{1BBCFDEE-54EE-C6E3-542A-C77A82406565}"/>
              </a:ext>
            </a:extLst>
          </p:cNvPr>
          <p:cNvSpPr txBox="1"/>
          <p:nvPr/>
        </p:nvSpPr>
        <p:spPr bwMode="auto">
          <a:xfrm>
            <a:off x="521764" y="3380532"/>
            <a:ext cx="8025383" cy="1015663"/>
          </a:xfrm>
          <a:prstGeom prst="rect">
            <a:avLst/>
          </a:prstGeom>
          <a:noFill/>
          <a:ln w="19050" algn="ctr">
            <a:noFill/>
            <a:miter lim="800000"/>
            <a:headEnd/>
            <a:tailEnd/>
          </a:ln>
        </p:spPr>
        <p:txBody>
          <a:bodyPr wrap="square">
            <a:spAutoFit/>
          </a:bodyPr>
          <a:lstStyle/>
          <a:p>
            <a:pPr marL="295275" lvl="1"/>
            <a:r>
              <a:rPr lang="en-US" sz="2000" dirty="0">
                <a:solidFill>
                  <a:srgbClr val="000000"/>
                </a:solidFill>
                <a:highlight>
                  <a:srgbClr val="FFFFFF"/>
                </a:highlight>
                <a:latin typeface="Arial"/>
                <a:cs typeface="Arial"/>
              </a:rPr>
              <a:t>3) Evaluate the </a:t>
            </a:r>
            <a:r>
              <a:rPr lang="en-US" sz="2000" b="1" dirty="0">
                <a:solidFill>
                  <a:schemeClr val="accent2"/>
                </a:solidFill>
                <a:highlight>
                  <a:srgbClr val="FFFFFF"/>
                </a:highlight>
                <a:latin typeface="Arial"/>
                <a:cs typeface="Arial"/>
              </a:rPr>
              <a:t>relationship between COVID-19 mortality trends</a:t>
            </a:r>
            <a:r>
              <a:rPr lang="en-US" sz="2000" dirty="0">
                <a:solidFill>
                  <a:srgbClr val="000000"/>
                </a:solidFill>
                <a:highlight>
                  <a:srgbClr val="FFFFFF"/>
                </a:highlight>
                <a:latin typeface="Arial"/>
                <a:cs typeface="Arial"/>
              </a:rPr>
              <a:t> and </a:t>
            </a:r>
            <a:r>
              <a:rPr lang="en-US" sz="2000" b="1" dirty="0">
                <a:solidFill>
                  <a:srgbClr val="000000"/>
                </a:solidFill>
                <a:highlight>
                  <a:srgbClr val="FFFFFF"/>
                </a:highlight>
                <a:latin typeface="Arial"/>
                <a:cs typeface="Arial"/>
              </a:rPr>
              <a:t>demographic factors</a:t>
            </a:r>
            <a:r>
              <a:rPr lang="en-US" sz="2000" dirty="0">
                <a:solidFill>
                  <a:srgbClr val="000000"/>
                </a:solidFill>
                <a:highlight>
                  <a:srgbClr val="FFFFFF"/>
                </a:highlight>
                <a:latin typeface="Arial"/>
                <a:cs typeface="Arial"/>
              </a:rPr>
              <a:t> [race/ethnicity, sex, comorbidities, education] (2020-2024)</a:t>
            </a:r>
            <a:endParaRPr lang="en-US" sz="2000" dirty="0">
              <a:cs typeface="Arial"/>
            </a:endParaRPr>
          </a:p>
        </p:txBody>
      </p:sp>
    </p:spTree>
    <p:extLst>
      <p:ext uri="{BB962C8B-B14F-4D97-AF65-F5344CB8AC3E}">
        <p14:creationId xmlns:p14="http://schemas.microsoft.com/office/powerpoint/2010/main" val="37950860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28BC9-E312-41C4-9F87-64713B97C7B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A56631-12B9-FBB6-D0A8-26A0262DE737}"/>
              </a:ext>
            </a:extLst>
          </p:cNvPr>
          <p:cNvSpPr>
            <a:spLocks noGrp="1"/>
          </p:cNvSpPr>
          <p:nvPr>
            <p:ph type="sldNum" sz="quarter" idx="13"/>
          </p:nvPr>
        </p:nvSpPr>
        <p:spPr/>
        <p:txBody>
          <a:bodyPr/>
          <a:lstStyle/>
          <a:p>
            <a:fld id="{7BCC8D0D-EAEC-449D-9161-023DFF90F2E2}" type="slidenum">
              <a:rPr lang="en-US" smtClean="0"/>
              <a:pPr/>
              <a:t>4</a:t>
            </a:fld>
            <a:endParaRPr lang="en-US">
              <a:latin typeface="+mn-lt"/>
            </a:endParaRPr>
          </a:p>
        </p:txBody>
      </p:sp>
      <p:sp>
        <p:nvSpPr>
          <p:cNvPr id="4" name="Title 3">
            <a:extLst>
              <a:ext uri="{FF2B5EF4-FFF2-40B4-BE49-F238E27FC236}">
                <a16:creationId xmlns:a16="http://schemas.microsoft.com/office/drawing/2014/main" id="{F4A03BC7-010D-F38B-3FE1-7D5D9F7C0D0A}"/>
              </a:ext>
            </a:extLst>
          </p:cNvPr>
          <p:cNvSpPr>
            <a:spLocks noGrp="1"/>
          </p:cNvSpPr>
          <p:nvPr>
            <p:ph type="title"/>
          </p:nvPr>
        </p:nvSpPr>
        <p:spPr>
          <a:xfrm>
            <a:off x="419868" y="297285"/>
            <a:ext cx="8173580" cy="421815"/>
          </a:xfrm>
        </p:spPr>
        <p:txBody>
          <a:bodyPr/>
          <a:lstStyle/>
          <a:p>
            <a:r>
              <a:rPr lang="en-US" sz="3200" b="1">
                <a:solidFill>
                  <a:srgbClr val="052049"/>
                </a:solidFill>
                <a:latin typeface="Arial"/>
                <a:cs typeface="Arial"/>
              </a:rPr>
              <a:t>Objective 1 &amp; Methods</a:t>
            </a:r>
            <a:endParaRPr lang="en-US">
              <a:solidFill>
                <a:srgbClr val="052049"/>
              </a:solidFill>
            </a:endParaRPr>
          </a:p>
        </p:txBody>
      </p:sp>
      <p:sp>
        <p:nvSpPr>
          <p:cNvPr id="12" name="Content Placeholder 5">
            <a:extLst>
              <a:ext uri="{FF2B5EF4-FFF2-40B4-BE49-F238E27FC236}">
                <a16:creationId xmlns:a16="http://schemas.microsoft.com/office/drawing/2014/main" id="{F7F339E7-6E6E-B583-584E-F1F182B7A19D}"/>
              </a:ext>
            </a:extLst>
          </p:cNvPr>
          <p:cNvSpPr txBox="1">
            <a:spLocks/>
          </p:cNvSpPr>
          <p:nvPr/>
        </p:nvSpPr>
        <p:spPr>
          <a:xfrm>
            <a:off x="426285" y="1046732"/>
            <a:ext cx="8186446" cy="720950"/>
          </a:xfrm>
          <a:prstGeom prst="rect">
            <a:avLst/>
          </a:prstGeom>
        </p:spPr>
        <p:txBody>
          <a:bodyPr vert="horz" lIns="0" tIns="45720" rIns="91440" bIns="45720" rtlCol="0" anchor="t">
            <a:noAutofit/>
          </a:bodyPr>
          <a:lstStyle>
            <a:lvl1pPr marL="234000" indent="-234000" algn="l" defTabSz="640064" rtl="0" eaLnBrk="1" latinLnBrk="0" hangingPunct="1">
              <a:lnSpc>
                <a:spcPct val="100000"/>
              </a:lnSpc>
              <a:spcBef>
                <a:spcPts val="0"/>
              </a:spcBef>
              <a:spcAft>
                <a:spcPts val="600"/>
              </a:spcAft>
              <a:buClr>
                <a:schemeClr val="accent1"/>
              </a:buClr>
              <a:buSzPct val="80000"/>
              <a:buFont typeface="Wingdings" pitchFamily="2" charset="2"/>
              <a:buChar char="§"/>
              <a:tabLst/>
              <a:defRPr lang="en-US" sz="2200" b="0" i="0" kern="1200" dirty="0" smtClean="0">
                <a:solidFill>
                  <a:schemeClr val="tx1"/>
                </a:solidFill>
                <a:latin typeface="+mn-lt"/>
                <a:ea typeface="Helvetica Neue" panose="02000503000000020004" pitchFamily="2" charset="0"/>
                <a:cs typeface="Arial" panose="020B0604020202020204" pitchFamily="34" charset="0"/>
              </a:defRPr>
            </a:lvl1pPr>
            <a:lvl2pPr marL="522000" indent="-227007" algn="l" defTabSz="640064" rtl="0" eaLnBrk="1" latinLnBrk="0" hangingPunct="1">
              <a:lnSpc>
                <a:spcPct val="100000"/>
              </a:lnSpc>
              <a:spcBef>
                <a:spcPts val="0"/>
              </a:spcBef>
              <a:spcAft>
                <a:spcPts val="600"/>
              </a:spcAft>
              <a:buClr>
                <a:schemeClr val="tx2"/>
              </a:buClr>
              <a:buSzPct val="100000"/>
              <a:buFont typeface="System Font Regular"/>
              <a:buChar char="-"/>
              <a:tabLst/>
              <a:defRPr lang="en-US" sz="2000" b="0" i="0" kern="1200" dirty="0" smtClean="0">
                <a:solidFill>
                  <a:schemeClr val="tx1"/>
                </a:solidFill>
                <a:latin typeface="+mn-lt"/>
                <a:ea typeface="Helvetica Neue" panose="02000503000000020004" pitchFamily="2" charset="0"/>
                <a:cs typeface="Arial" panose="020B0604020202020204" pitchFamily="34" charset="0"/>
              </a:defRPr>
            </a:lvl2pPr>
            <a:lvl3pPr marL="745200" indent="-165600" algn="l" defTabSz="640064" rtl="0" eaLnBrk="1" latinLnBrk="0" hangingPunct="1">
              <a:lnSpc>
                <a:spcPct val="100000"/>
              </a:lnSpc>
              <a:spcBef>
                <a:spcPts val="0"/>
              </a:spcBef>
              <a:spcAft>
                <a:spcPts val="600"/>
              </a:spcAft>
              <a:buClr>
                <a:schemeClr val="accent1"/>
              </a:buClr>
              <a:buSzPct val="70000"/>
              <a:buFont typeface="Wingdings" pitchFamily="2" charset="2"/>
              <a:buChar char="§"/>
              <a:tabLst/>
              <a:defRPr lang="en-US" sz="1800" b="0" i="0" kern="1200" dirty="0" smtClean="0">
                <a:solidFill>
                  <a:schemeClr val="tx1"/>
                </a:solidFill>
                <a:latin typeface="+mn-lt"/>
                <a:ea typeface="Helvetica Neue" panose="02000503000000020004" pitchFamily="2" charset="0"/>
                <a:cs typeface="Arial" panose="020B0604020202020204" pitchFamily="34" charset="0"/>
              </a:defRPr>
            </a:lvl3pPr>
            <a:lvl4pPr marL="979200" indent="-172800" algn="l" defTabSz="640064" rtl="0" eaLnBrk="1" latinLnBrk="0" hangingPunct="1">
              <a:lnSpc>
                <a:spcPct val="100000"/>
              </a:lnSpc>
              <a:spcBef>
                <a:spcPts val="0"/>
              </a:spcBef>
              <a:spcAft>
                <a:spcPts val="600"/>
              </a:spcAft>
              <a:buClr>
                <a:schemeClr val="tx1"/>
              </a:buClr>
              <a:buSzPct val="100000"/>
              <a:buFont typeface="System Font Regular"/>
              <a:buChar char="-"/>
              <a:tabLst/>
              <a:defRPr lang="en-US" sz="1600" b="0" i="0" kern="1200" dirty="0" smtClean="0">
                <a:solidFill>
                  <a:schemeClr val="tx1"/>
                </a:solidFill>
                <a:latin typeface="+mn-lt"/>
                <a:ea typeface="Helvetica Neue" panose="02000503000000020004" pitchFamily="2" charset="0"/>
                <a:cs typeface="Arial" panose="020B0604020202020204" pitchFamily="34" charset="0"/>
              </a:defRPr>
            </a:lvl4pPr>
            <a:lvl5pPr marL="0" indent="0" algn="l" defTabSz="640064" rtl="0" eaLnBrk="1" latinLnBrk="0" hangingPunct="1">
              <a:lnSpc>
                <a:spcPct val="100000"/>
              </a:lnSpc>
              <a:spcBef>
                <a:spcPts val="0"/>
              </a:spcBef>
              <a:spcAft>
                <a:spcPts val="600"/>
              </a:spcAft>
              <a:buClr>
                <a:schemeClr val="tx1"/>
              </a:buClr>
              <a:buSzPct val="100000"/>
              <a:buFont typeface="System Font Regular"/>
              <a:buNone/>
              <a:defRPr lang="en-US" sz="1600" b="0" i="0" kern="1200" dirty="0">
                <a:solidFill>
                  <a:schemeClr val="tx1"/>
                </a:solidFill>
                <a:latin typeface="+mn-lt"/>
                <a:ea typeface="+mn-ea"/>
                <a:cs typeface="Arial" panose="020B0604020202020204" pitchFamily="34" charset="0"/>
              </a:defRPr>
            </a:lvl5pPr>
            <a:lvl6pPr marL="0" indent="0" algn="l" defTabSz="914378" rtl="0" eaLnBrk="1" latinLnBrk="0" hangingPunct="1">
              <a:spcBef>
                <a:spcPct val="20000"/>
              </a:spcBef>
              <a:buFont typeface="Arial" pitchFamily="34" charset="0"/>
              <a:buNone/>
              <a:defRPr sz="2200" b="0" i="0" kern="1200">
                <a:solidFill>
                  <a:schemeClr val="tx1"/>
                </a:solidFill>
                <a:latin typeface="Arial" panose="020B0604020202020204" pitchFamily="34" charset="0"/>
                <a:ea typeface="+mn-ea"/>
                <a:cs typeface="Arial" panose="020B0604020202020204" pitchFamily="34" charset="0"/>
              </a:defRPr>
            </a:lvl6pPr>
            <a:lvl7pPr marL="0" indent="0" algn="l" defTabSz="914378" rtl="0" eaLnBrk="1" latinLnBrk="0" hangingPunct="1">
              <a:spcBef>
                <a:spcPts val="200"/>
              </a:spcBef>
              <a:buFont typeface="Arial" pitchFamily="34" charset="0"/>
              <a:buNone/>
              <a:defRPr sz="2000" b="0" i="0" kern="1200">
                <a:solidFill>
                  <a:schemeClr val="tx1"/>
                </a:solidFill>
                <a:latin typeface="+mn-lt"/>
                <a:ea typeface="+mn-ea"/>
                <a:cs typeface="Arial" panose="020B0604020202020204" pitchFamily="34" charset="0"/>
              </a:defRPr>
            </a:lvl7pPr>
            <a:lvl8pPr marL="0" indent="0" algn="l" defTabSz="914378" rtl="0" eaLnBrk="1" latinLnBrk="0" hangingPunct="1">
              <a:spcBef>
                <a:spcPts val="400"/>
              </a:spcBef>
              <a:buFont typeface="Arial" pitchFamily="34" charset="0"/>
              <a:buNone/>
              <a:defRPr sz="2400" b="0" i="0" kern="1200">
                <a:solidFill>
                  <a:schemeClr val="tx1"/>
                </a:solidFill>
                <a:latin typeface="+mn-lt"/>
                <a:ea typeface="+mn-ea"/>
                <a:cs typeface="Arial" panose="020B0604020202020204" pitchFamily="34" charset="0"/>
              </a:defRPr>
            </a:lvl8pPr>
            <a:lvl9pPr marL="0" indent="0" algn="l" defTabSz="914378" rtl="0" eaLnBrk="1" latinLnBrk="0" hangingPunct="1">
              <a:spcBef>
                <a:spcPts val="400"/>
              </a:spcBef>
              <a:buFont typeface="Arial" pitchFamily="34" charset="0"/>
              <a:buNone/>
              <a:defRPr sz="2800" b="0" i="0" kern="1200">
                <a:solidFill>
                  <a:schemeClr val="tx1"/>
                </a:solidFill>
                <a:latin typeface="+mn-lt"/>
                <a:ea typeface="+mn-ea"/>
                <a:cs typeface="Arial" panose="020B0604020202020204" pitchFamily="34" charset="0"/>
              </a:defRPr>
            </a:lvl9pPr>
          </a:lstStyle>
          <a:p>
            <a:pPr marL="0" indent="0" algn="just">
              <a:buNone/>
            </a:pPr>
            <a:r>
              <a:rPr lang="en-US" sz="2000" b="1">
                <a:solidFill>
                  <a:srgbClr val="000000"/>
                </a:solidFill>
                <a:highlight>
                  <a:srgbClr val="FFFFFF"/>
                </a:highlight>
                <a:latin typeface="Arial"/>
                <a:cs typeface="Arial"/>
              </a:rPr>
              <a:t>1) Visualize the distribution of COVID-19 vaccination sites with social vulnerability index by zip code as a covariate</a:t>
            </a:r>
            <a:r>
              <a:rPr lang="en-US" sz="2000">
                <a:solidFill>
                  <a:srgbClr val="000000"/>
                </a:solidFill>
                <a:highlight>
                  <a:srgbClr val="FFFFFF"/>
                </a:highlight>
                <a:latin typeface="Arial"/>
                <a:cs typeface="Arial"/>
              </a:rPr>
              <a:t>:</a:t>
            </a:r>
            <a:endParaRPr lang="en-US"/>
          </a:p>
        </p:txBody>
      </p:sp>
      <p:sp>
        <p:nvSpPr>
          <p:cNvPr id="16" name="Footer Placeholder 1">
            <a:extLst>
              <a:ext uri="{FF2B5EF4-FFF2-40B4-BE49-F238E27FC236}">
                <a16:creationId xmlns:a16="http://schemas.microsoft.com/office/drawing/2014/main" id="{D3E86BC2-0202-743A-11DC-6DB635CF3BAF}"/>
              </a:ext>
            </a:extLst>
          </p:cNvPr>
          <p:cNvSpPr>
            <a:spLocks noGrp="1"/>
          </p:cNvSpPr>
          <p:nvPr>
            <p:ph type="ftr" sz="quarter" idx="12"/>
          </p:nvPr>
        </p:nvSpPr>
        <p:spPr>
          <a:xfrm>
            <a:off x="543111" y="4857061"/>
            <a:ext cx="5692897" cy="98291"/>
          </a:xfrm>
        </p:spPr>
        <p:txBody>
          <a:bodyPr/>
          <a:lstStyle/>
          <a:p>
            <a:r>
              <a:rPr lang="en-US">
                <a:solidFill>
                  <a:schemeClr val="tx2"/>
                </a:solidFill>
                <a:cs typeface="Arial"/>
              </a:rPr>
              <a:t>Mapping Inequity in the San Joaquin Valley (SJV): COVID-19 Vaccination Access and Social Vulnerability in Fresno County, CA (2020-2024)</a:t>
            </a:r>
            <a:endParaRPr lang="en-US">
              <a:solidFill>
                <a:srgbClr val="052049"/>
              </a:solidFill>
            </a:endParaRPr>
          </a:p>
        </p:txBody>
      </p:sp>
      <p:sp>
        <p:nvSpPr>
          <p:cNvPr id="2" name="Content Placeholder 5">
            <a:extLst>
              <a:ext uri="{FF2B5EF4-FFF2-40B4-BE49-F238E27FC236}">
                <a16:creationId xmlns:a16="http://schemas.microsoft.com/office/drawing/2014/main" id="{C65CBB2F-10EB-A700-50E3-FD62269A1213}"/>
              </a:ext>
            </a:extLst>
          </p:cNvPr>
          <p:cNvSpPr txBox="1">
            <a:spLocks/>
          </p:cNvSpPr>
          <p:nvPr/>
        </p:nvSpPr>
        <p:spPr>
          <a:xfrm>
            <a:off x="437170" y="1841388"/>
            <a:ext cx="8186446" cy="699179"/>
          </a:xfrm>
          <a:prstGeom prst="rect">
            <a:avLst/>
          </a:prstGeom>
        </p:spPr>
        <p:txBody>
          <a:bodyPr vert="horz" lIns="0" tIns="45720" rIns="91440" bIns="45720" rtlCol="0" anchor="t">
            <a:noAutofit/>
          </a:bodyPr>
          <a:lstStyle>
            <a:lvl1pPr marL="234000" indent="-234000" algn="l" defTabSz="640064" rtl="0" eaLnBrk="1" latinLnBrk="0" hangingPunct="1">
              <a:lnSpc>
                <a:spcPct val="100000"/>
              </a:lnSpc>
              <a:spcBef>
                <a:spcPts val="0"/>
              </a:spcBef>
              <a:spcAft>
                <a:spcPts val="600"/>
              </a:spcAft>
              <a:buClr>
                <a:schemeClr val="accent1"/>
              </a:buClr>
              <a:buSzPct val="80000"/>
              <a:buFont typeface="Wingdings" pitchFamily="2" charset="2"/>
              <a:buChar char="§"/>
              <a:tabLst/>
              <a:defRPr lang="en-US" sz="2200" b="0" i="0" kern="1200" dirty="0" smtClean="0">
                <a:solidFill>
                  <a:schemeClr val="tx1"/>
                </a:solidFill>
                <a:latin typeface="+mn-lt"/>
                <a:ea typeface="Helvetica Neue" panose="02000503000000020004" pitchFamily="2" charset="0"/>
                <a:cs typeface="Arial" panose="020B0604020202020204" pitchFamily="34" charset="0"/>
              </a:defRPr>
            </a:lvl1pPr>
            <a:lvl2pPr marL="522000" indent="-227007" algn="l" defTabSz="640064" rtl="0" eaLnBrk="1" latinLnBrk="0" hangingPunct="1">
              <a:lnSpc>
                <a:spcPct val="100000"/>
              </a:lnSpc>
              <a:spcBef>
                <a:spcPts val="0"/>
              </a:spcBef>
              <a:spcAft>
                <a:spcPts val="600"/>
              </a:spcAft>
              <a:buClr>
                <a:schemeClr val="tx2"/>
              </a:buClr>
              <a:buSzPct val="100000"/>
              <a:buFont typeface="System Font Regular"/>
              <a:buChar char="-"/>
              <a:tabLst/>
              <a:defRPr lang="en-US" sz="2000" b="0" i="0" kern="1200" dirty="0" smtClean="0">
                <a:solidFill>
                  <a:schemeClr val="tx1"/>
                </a:solidFill>
                <a:latin typeface="+mn-lt"/>
                <a:ea typeface="Helvetica Neue" panose="02000503000000020004" pitchFamily="2" charset="0"/>
                <a:cs typeface="Arial" panose="020B0604020202020204" pitchFamily="34" charset="0"/>
              </a:defRPr>
            </a:lvl2pPr>
            <a:lvl3pPr marL="745200" indent="-165600" algn="l" defTabSz="640064" rtl="0" eaLnBrk="1" latinLnBrk="0" hangingPunct="1">
              <a:lnSpc>
                <a:spcPct val="100000"/>
              </a:lnSpc>
              <a:spcBef>
                <a:spcPts val="0"/>
              </a:spcBef>
              <a:spcAft>
                <a:spcPts val="600"/>
              </a:spcAft>
              <a:buClr>
                <a:schemeClr val="accent1"/>
              </a:buClr>
              <a:buSzPct val="70000"/>
              <a:buFont typeface="Wingdings" pitchFamily="2" charset="2"/>
              <a:buChar char="§"/>
              <a:tabLst/>
              <a:defRPr lang="en-US" sz="1800" b="0" i="0" kern="1200" dirty="0" smtClean="0">
                <a:solidFill>
                  <a:schemeClr val="tx1"/>
                </a:solidFill>
                <a:latin typeface="+mn-lt"/>
                <a:ea typeface="Helvetica Neue" panose="02000503000000020004" pitchFamily="2" charset="0"/>
                <a:cs typeface="Arial" panose="020B0604020202020204" pitchFamily="34" charset="0"/>
              </a:defRPr>
            </a:lvl3pPr>
            <a:lvl4pPr marL="979200" indent="-172800" algn="l" defTabSz="640064" rtl="0" eaLnBrk="1" latinLnBrk="0" hangingPunct="1">
              <a:lnSpc>
                <a:spcPct val="100000"/>
              </a:lnSpc>
              <a:spcBef>
                <a:spcPts val="0"/>
              </a:spcBef>
              <a:spcAft>
                <a:spcPts val="600"/>
              </a:spcAft>
              <a:buClr>
                <a:schemeClr val="tx1"/>
              </a:buClr>
              <a:buSzPct val="100000"/>
              <a:buFont typeface="System Font Regular"/>
              <a:buChar char="-"/>
              <a:tabLst/>
              <a:defRPr lang="en-US" sz="1600" b="0" i="0" kern="1200" dirty="0" smtClean="0">
                <a:solidFill>
                  <a:schemeClr val="tx1"/>
                </a:solidFill>
                <a:latin typeface="+mn-lt"/>
                <a:ea typeface="Helvetica Neue" panose="02000503000000020004" pitchFamily="2" charset="0"/>
                <a:cs typeface="Arial" panose="020B0604020202020204" pitchFamily="34" charset="0"/>
              </a:defRPr>
            </a:lvl4pPr>
            <a:lvl5pPr marL="0" indent="0" algn="l" defTabSz="640064" rtl="0" eaLnBrk="1" latinLnBrk="0" hangingPunct="1">
              <a:lnSpc>
                <a:spcPct val="100000"/>
              </a:lnSpc>
              <a:spcBef>
                <a:spcPts val="0"/>
              </a:spcBef>
              <a:spcAft>
                <a:spcPts val="600"/>
              </a:spcAft>
              <a:buClr>
                <a:schemeClr val="tx1"/>
              </a:buClr>
              <a:buSzPct val="100000"/>
              <a:buFont typeface="System Font Regular"/>
              <a:buNone/>
              <a:defRPr lang="en-US" sz="1600" b="0" i="0" kern="1200" dirty="0">
                <a:solidFill>
                  <a:schemeClr val="tx1"/>
                </a:solidFill>
                <a:latin typeface="+mn-lt"/>
                <a:ea typeface="+mn-ea"/>
                <a:cs typeface="Arial" panose="020B0604020202020204" pitchFamily="34" charset="0"/>
              </a:defRPr>
            </a:lvl5pPr>
            <a:lvl6pPr marL="0" indent="0" algn="l" defTabSz="914378" rtl="0" eaLnBrk="1" latinLnBrk="0" hangingPunct="1">
              <a:spcBef>
                <a:spcPct val="20000"/>
              </a:spcBef>
              <a:buFont typeface="Arial" pitchFamily="34" charset="0"/>
              <a:buNone/>
              <a:defRPr sz="2200" b="0" i="0" kern="1200">
                <a:solidFill>
                  <a:schemeClr val="tx1"/>
                </a:solidFill>
                <a:latin typeface="Arial" panose="020B0604020202020204" pitchFamily="34" charset="0"/>
                <a:ea typeface="+mn-ea"/>
                <a:cs typeface="Arial" panose="020B0604020202020204" pitchFamily="34" charset="0"/>
              </a:defRPr>
            </a:lvl6pPr>
            <a:lvl7pPr marL="0" indent="0" algn="l" defTabSz="914378" rtl="0" eaLnBrk="1" latinLnBrk="0" hangingPunct="1">
              <a:spcBef>
                <a:spcPts val="200"/>
              </a:spcBef>
              <a:buFont typeface="Arial" pitchFamily="34" charset="0"/>
              <a:buNone/>
              <a:defRPr sz="2000" b="0" i="0" kern="1200">
                <a:solidFill>
                  <a:schemeClr val="tx1"/>
                </a:solidFill>
                <a:latin typeface="+mn-lt"/>
                <a:ea typeface="+mn-ea"/>
                <a:cs typeface="Arial" panose="020B0604020202020204" pitchFamily="34" charset="0"/>
              </a:defRPr>
            </a:lvl7pPr>
            <a:lvl8pPr marL="0" indent="0" algn="l" defTabSz="914378" rtl="0" eaLnBrk="1" latinLnBrk="0" hangingPunct="1">
              <a:spcBef>
                <a:spcPts val="400"/>
              </a:spcBef>
              <a:buFont typeface="Arial" pitchFamily="34" charset="0"/>
              <a:buNone/>
              <a:defRPr sz="2400" b="0" i="0" kern="1200">
                <a:solidFill>
                  <a:schemeClr val="tx1"/>
                </a:solidFill>
                <a:latin typeface="+mn-lt"/>
                <a:ea typeface="+mn-ea"/>
                <a:cs typeface="Arial" panose="020B0604020202020204" pitchFamily="34" charset="0"/>
              </a:defRPr>
            </a:lvl8pPr>
            <a:lvl9pPr marL="0" indent="0" algn="l" defTabSz="914378" rtl="0" eaLnBrk="1" latinLnBrk="0" hangingPunct="1">
              <a:spcBef>
                <a:spcPts val="400"/>
              </a:spcBef>
              <a:buFont typeface="Arial" pitchFamily="34" charset="0"/>
              <a:buNone/>
              <a:defRPr sz="2800" b="0" i="0" kern="1200">
                <a:solidFill>
                  <a:schemeClr val="tx1"/>
                </a:solidFill>
                <a:latin typeface="+mn-lt"/>
                <a:ea typeface="+mn-ea"/>
                <a:cs typeface="Arial" panose="020B0604020202020204" pitchFamily="34" charset="0"/>
              </a:defRPr>
            </a:lvl9pPr>
          </a:lstStyle>
          <a:p>
            <a:pPr marL="233680" indent="-233680" algn="just"/>
            <a:r>
              <a:rPr lang="en-US" sz="1800" b="1">
                <a:solidFill>
                  <a:schemeClr val="accent2"/>
                </a:solidFill>
                <a:highlight>
                  <a:srgbClr val="FFFFFF"/>
                </a:highlight>
                <a:latin typeface="Arial"/>
                <a:cs typeface="Arial"/>
              </a:rPr>
              <a:t>2022 social vulnerability index (SVI) dataset</a:t>
            </a:r>
            <a:r>
              <a:rPr lang="en-US" sz="1800">
                <a:solidFill>
                  <a:srgbClr val="000000"/>
                </a:solidFill>
                <a:highlight>
                  <a:srgbClr val="FFFFFF"/>
                </a:highlight>
                <a:latin typeface="Arial"/>
                <a:cs typeface="Arial"/>
              </a:rPr>
              <a:t> by </a:t>
            </a:r>
            <a:r>
              <a:rPr lang="en-US" sz="1800" b="1">
                <a:solidFill>
                  <a:schemeClr val="accent2"/>
                </a:solidFill>
                <a:highlight>
                  <a:srgbClr val="FFFFFF"/>
                </a:highlight>
                <a:latin typeface="Arial"/>
                <a:cs typeface="Arial"/>
              </a:rPr>
              <a:t>zip code</a:t>
            </a:r>
            <a:r>
              <a:rPr lang="en-US" sz="1800">
                <a:solidFill>
                  <a:srgbClr val="000000"/>
                </a:solidFill>
                <a:highlight>
                  <a:srgbClr val="FFFFFF"/>
                </a:highlight>
                <a:latin typeface="Arial"/>
                <a:cs typeface="Arial"/>
              </a:rPr>
              <a:t> obtained from Centers for Disease Control and Prevention (CDC)</a:t>
            </a:r>
            <a:endParaRPr lang="en-US" sz="1800" u="sng">
              <a:solidFill>
                <a:srgbClr val="16A0AC"/>
              </a:solidFill>
              <a:highlight>
                <a:srgbClr val="FFFFFF"/>
              </a:highlight>
              <a:latin typeface="Arial"/>
              <a:cs typeface="Arial"/>
            </a:endParaRPr>
          </a:p>
        </p:txBody>
      </p:sp>
      <p:sp>
        <p:nvSpPr>
          <p:cNvPr id="5" name="Content Placeholder 5">
            <a:extLst>
              <a:ext uri="{FF2B5EF4-FFF2-40B4-BE49-F238E27FC236}">
                <a16:creationId xmlns:a16="http://schemas.microsoft.com/office/drawing/2014/main" id="{0B60DBF5-C9A1-4F76-275B-1A1388D08A12}"/>
              </a:ext>
            </a:extLst>
          </p:cNvPr>
          <p:cNvSpPr txBox="1">
            <a:spLocks/>
          </p:cNvSpPr>
          <p:nvPr/>
        </p:nvSpPr>
        <p:spPr>
          <a:xfrm>
            <a:off x="437170" y="2543517"/>
            <a:ext cx="8186446" cy="704622"/>
          </a:xfrm>
          <a:prstGeom prst="rect">
            <a:avLst/>
          </a:prstGeom>
        </p:spPr>
        <p:txBody>
          <a:bodyPr vert="horz" lIns="0" tIns="45720" rIns="91440" bIns="45720" rtlCol="0" anchor="t">
            <a:noAutofit/>
          </a:bodyPr>
          <a:lstStyle>
            <a:lvl1pPr marL="234000" indent="-234000" algn="l" defTabSz="640064" rtl="0" eaLnBrk="1" latinLnBrk="0" hangingPunct="1">
              <a:lnSpc>
                <a:spcPct val="100000"/>
              </a:lnSpc>
              <a:spcBef>
                <a:spcPts val="0"/>
              </a:spcBef>
              <a:spcAft>
                <a:spcPts val="600"/>
              </a:spcAft>
              <a:buClr>
                <a:schemeClr val="accent1"/>
              </a:buClr>
              <a:buSzPct val="80000"/>
              <a:buFont typeface="Wingdings" pitchFamily="2" charset="2"/>
              <a:buChar char="§"/>
              <a:tabLst/>
              <a:defRPr lang="en-US" sz="2200" b="0" i="0" kern="1200" dirty="0" smtClean="0">
                <a:solidFill>
                  <a:schemeClr val="tx1"/>
                </a:solidFill>
                <a:latin typeface="+mn-lt"/>
                <a:ea typeface="Helvetica Neue" panose="02000503000000020004" pitchFamily="2" charset="0"/>
                <a:cs typeface="Arial" panose="020B0604020202020204" pitchFamily="34" charset="0"/>
              </a:defRPr>
            </a:lvl1pPr>
            <a:lvl2pPr marL="522000" indent="-227007" algn="l" defTabSz="640064" rtl="0" eaLnBrk="1" latinLnBrk="0" hangingPunct="1">
              <a:lnSpc>
                <a:spcPct val="100000"/>
              </a:lnSpc>
              <a:spcBef>
                <a:spcPts val="0"/>
              </a:spcBef>
              <a:spcAft>
                <a:spcPts val="600"/>
              </a:spcAft>
              <a:buClr>
                <a:schemeClr val="tx2"/>
              </a:buClr>
              <a:buSzPct val="100000"/>
              <a:buFont typeface="System Font Regular"/>
              <a:buChar char="-"/>
              <a:tabLst/>
              <a:defRPr lang="en-US" sz="2000" b="0" i="0" kern="1200" dirty="0" smtClean="0">
                <a:solidFill>
                  <a:schemeClr val="tx1"/>
                </a:solidFill>
                <a:latin typeface="+mn-lt"/>
                <a:ea typeface="Helvetica Neue" panose="02000503000000020004" pitchFamily="2" charset="0"/>
                <a:cs typeface="Arial" panose="020B0604020202020204" pitchFamily="34" charset="0"/>
              </a:defRPr>
            </a:lvl2pPr>
            <a:lvl3pPr marL="745200" indent="-165600" algn="l" defTabSz="640064" rtl="0" eaLnBrk="1" latinLnBrk="0" hangingPunct="1">
              <a:lnSpc>
                <a:spcPct val="100000"/>
              </a:lnSpc>
              <a:spcBef>
                <a:spcPts val="0"/>
              </a:spcBef>
              <a:spcAft>
                <a:spcPts val="600"/>
              </a:spcAft>
              <a:buClr>
                <a:schemeClr val="accent1"/>
              </a:buClr>
              <a:buSzPct val="70000"/>
              <a:buFont typeface="Wingdings" pitchFamily="2" charset="2"/>
              <a:buChar char="§"/>
              <a:tabLst/>
              <a:defRPr lang="en-US" sz="1800" b="0" i="0" kern="1200" dirty="0" smtClean="0">
                <a:solidFill>
                  <a:schemeClr val="tx1"/>
                </a:solidFill>
                <a:latin typeface="+mn-lt"/>
                <a:ea typeface="Helvetica Neue" panose="02000503000000020004" pitchFamily="2" charset="0"/>
                <a:cs typeface="Arial" panose="020B0604020202020204" pitchFamily="34" charset="0"/>
              </a:defRPr>
            </a:lvl3pPr>
            <a:lvl4pPr marL="979200" indent="-172800" algn="l" defTabSz="640064" rtl="0" eaLnBrk="1" latinLnBrk="0" hangingPunct="1">
              <a:lnSpc>
                <a:spcPct val="100000"/>
              </a:lnSpc>
              <a:spcBef>
                <a:spcPts val="0"/>
              </a:spcBef>
              <a:spcAft>
                <a:spcPts val="600"/>
              </a:spcAft>
              <a:buClr>
                <a:schemeClr val="tx1"/>
              </a:buClr>
              <a:buSzPct val="100000"/>
              <a:buFont typeface="System Font Regular"/>
              <a:buChar char="-"/>
              <a:tabLst/>
              <a:defRPr lang="en-US" sz="1600" b="0" i="0" kern="1200" dirty="0" smtClean="0">
                <a:solidFill>
                  <a:schemeClr val="tx1"/>
                </a:solidFill>
                <a:latin typeface="+mn-lt"/>
                <a:ea typeface="Helvetica Neue" panose="02000503000000020004" pitchFamily="2" charset="0"/>
                <a:cs typeface="Arial" panose="020B0604020202020204" pitchFamily="34" charset="0"/>
              </a:defRPr>
            </a:lvl4pPr>
            <a:lvl5pPr marL="0" indent="0" algn="l" defTabSz="640064" rtl="0" eaLnBrk="1" latinLnBrk="0" hangingPunct="1">
              <a:lnSpc>
                <a:spcPct val="100000"/>
              </a:lnSpc>
              <a:spcBef>
                <a:spcPts val="0"/>
              </a:spcBef>
              <a:spcAft>
                <a:spcPts val="600"/>
              </a:spcAft>
              <a:buClr>
                <a:schemeClr val="tx1"/>
              </a:buClr>
              <a:buSzPct val="100000"/>
              <a:buFont typeface="System Font Regular"/>
              <a:buNone/>
              <a:defRPr lang="en-US" sz="1600" b="0" i="0" kern="1200" dirty="0">
                <a:solidFill>
                  <a:schemeClr val="tx1"/>
                </a:solidFill>
                <a:latin typeface="+mn-lt"/>
                <a:ea typeface="+mn-ea"/>
                <a:cs typeface="Arial" panose="020B0604020202020204" pitchFamily="34" charset="0"/>
              </a:defRPr>
            </a:lvl5pPr>
            <a:lvl6pPr marL="0" indent="0" algn="l" defTabSz="914378" rtl="0" eaLnBrk="1" latinLnBrk="0" hangingPunct="1">
              <a:spcBef>
                <a:spcPct val="20000"/>
              </a:spcBef>
              <a:buFont typeface="Arial" pitchFamily="34" charset="0"/>
              <a:buNone/>
              <a:defRPr sz="2200" b="0" i="0" kern="1200">
                <a:solidFill>
                  <a:schemeClr val="tx1"/>
                </a:solidFill>
                <a:latin typeface="Arial" panose="020B0604020202020204" pitchFamily="34" charset="0"/>
                <a:ea typeface="+mn-ea"/>
                <a:cs typeface="Arial" panose="020B0604020202020204" pitchFamily="34" charset="0"/>
              </a:defRPr>
            </a:lvl6pPr>
            <a:lvl7pPr marL="0" indent="0" algn="l" defTabSz="914378" rtl="0" eaLnBrk="1" latinLnBrk="0" hangingPunct="1">
              <a:spcBef>
                <a:spcPts val="200"/>
              </a:spcBef>
              <a:buFont typeface="Arial" pitchFamily="34" charset="0"/>
              <a:buNone/>
              <a:defRPr sz="2000" b="0" i="0" kern="1200">
                <a:solidFill>
                  <a:schemeClr val="tx1"/>
                </a:solidFill>
                <a:latin typeface="+mn-lt"/>
                <a:ea typeface="+mn-ea"/>
                <a:cs typeface="Arial" panose="020B0604020202020204" pitchFamily="34" charset="0"/>
              </a:defRPr>
            </a:lvl7pPr>
            <a:lvl8pPr marL="0" indent="0" algn="l" defTabSz="914378" rtl="0" eaLnBrk="1" latinLnBrk="0" hangingPunct="1">
              <a:spcBef>
                <a:spcPts val="400"/>
              </a:spcBef>
              <a:buFont typeface="Arial" pitchFamily="34" charset="0"/>
              <a:buNone/>
              <a:defRPr sz="2400" b="0" i="0" kern="1200">
                <a:solidFill>
                  <a:schemeClr val="tx1"/>
                </a:solidFill>
                <a:latin typeface="+mn-lt"/>
                <a:ea typeface="+mn-ea"/>
                <a:cs typeface="Arial" panose="020B0604020202020204" pitchFamily="34" charset="0"/>
              </a:defRPr>
            </a:lvl8pPr>
            <a:lvl9pPr marL="0" indent="0" algn="l" defTabSz="914378" rtl="0" eaLnBrk="1" latinLnBrk="0" hangingPunct="1">
              <a:spcBef>
                <a:spcPts val="400"/>
              </a:spcBef>
              <a:buFont typeface="Arial" pitchFamily="34" charset="0"/>
              <a:buNone/>
              <a:defRPr sz="2800" b="0" i="0" kern="1200">
                <a:solidFill>
                  <a:schemeClr val="tx1"/>
                </a:solidFill>
                <a:latin typeface="+mn-lt"/>
                <a:ea typeface="+mn-ea"/>
                <a:cs typeface="Arial" panose="020B0604020202020204" pitchFamily="34" charset="0"/>
              </a:defRPr>
            </a:lvl9pPr>
          </a:lstStyle>
          <a:p>
            <a:pPr marL="233680" indent="-233680" algn="just"/>
            <a:r>
              <a:rPr lang="en-US" sz="1800">
                <a:solidFill>
                  <a:srgbClr val="000000"/>
                </a:solidFill>
                <a:highlight>
                  <a:srgbClr val="FFFFFF"/>
                </a:highlight>
                <a:latin typeface="Arial"/>
                <a:cs typeface="Arial"/>
              </a:rPr>
              <a:t>Overlaid with </a:t>
            </a:r>
            <a:r>
              <a:rPr lang="en-US" sz="1800" b="1">
                <a:solidFill>
                  <a:schemeClr val="accent2"/>
                </a:solidFill>
                <a:highlight>
                  <a:srgbClr val="FFFFFF"/>
                </a:highlight>
                <a:latin typeface="Arial"/>
                <a:cs typeface="Arial"/>
              </a:rPr>
              <a:t>Fresno County hospital facilities and FCDPH-provided lists of affiliated vaccination sites</a:t>
            </a:r>
            <a:endParaRPr lang="en-US" sz="1800" u="sng">
              <a:solidFill>
                <a:schemeClr val="accent2"/>
              </a:solidFill>
              <a:highlight>
                <a:srgbClr val="FFFFFF"/>
              </a:highlight>
              <a:latin typeface="Arial"/>
              <a:cs typeface="Arial"/>
              <a:hlinkClick r:id="rId3">
                <a:extLst>
                  <a:ext uri="{A12FA001-AC4F-418D-AE19-62706E023703}">
                    <ahyp:hlinkClr xmlns:ahyp="http://schemas.microsoft.com/office/drawing/2018/hyperlinkcolor" val="tx"/>
                  </a:ext>
                </a:extLst>
              </a:hlinkClick>
            </a:endParaRPr>
          </a:p>
        </p:txBody>
      </p:sp>
      <p:sp>
        <p:nvSpPr>
          <p:cNvPr id="6" name="Content Placeholder 5">
            <a:extLst>
              <a:ext uri="{FF2B5EF4-FFF2-40B4-BE49-F238E27FC236}">
                <a16:creationId xmlns:a16="http://schemas.microsoft.com/office/drawing/2014/main" id="{8EC7AB20-6AEC-561C-C7BF-D20F8EAA90AC}"/>
              </a:ext>
            </a:extLst>
          </p:cNvPr>
          <p:cNvSpPr txBox="1">
            <a:spLocks/>
          </p:cNvSpPr>
          <p:nvPr/>
        </p:nvSpPr>
        <p:spPr>
          <a:xfrm>
            <a:off x="420843" y="3251088"/>
            <a:ext cx="8197330" cy="486908"/>
          </a:xfrm>
          <a:prstGeom prst="rect">
            <a:avLst/>
          </a:prstGeom>
        </p:spPr>
        <p:txBody>
          <a:bodyPr vert="horz" lIns="0" tIns="45720" rIns="91440" bIns="45720" rtlCol="0" anchor="t">
            <a:noAutofit/>
          </a:bodyPr>
          <a:lstStyle>
            <a:lvl1pPr marL="234000" indent="-234000" algn="l" defTabSz="640064" rtl="0" eaLnBrk="1" latinLnBrk="0" hangingPunct="1">
              <a:lnSpc>
                <a:spcPct val="100000"/>
              </a:lnSpc>
              <a:spcBef>
                <a:spcPts val="0"/>
              </a:spcBef>
              <a:spcAft>
                <a:spcPts val="600"/>
              </a:spcAft>
              <a:buClr>
                <a:schemeClr val="accent1"/>
              </a:buClr>
              <a:buSzPct val="80000"/>
              <a:buFont typeface="Wingdings" pitchFamily="2" charset="2"/>
              <a:buChar char="§"/>
              <a:tabLst/>
              <a:defRPr lang="en-US" sz="2200" b="0" i="0" kern="1200" dirty="0" smtClean="0">
                <a:solidFill>
                  <a:schemeClr val="tx1"/>
                </a:solidFill>
                <a:latin typeface="+mn-lt"/>
                <a:ea typeface="Helvetica Neue" panose="02000503000000020004" pitchFamily="2" charset="0"/>
                <a:cs typeface="Arial" panose="020B0604020202020204" pitchFamily="34" charset="0"/>
              </a:defRPr>
            </a:lvl1pPr>
            <a:lvl2pPr marL="522000" indent="-227007" algn="l" defTabSz="640064" rtl="0" eaLnBrk="1" latinLnBrk="0" hangingPunct="1">
              <a:lnSpc>
                <a:spcPct val="100000"/>
              </a:lnSpc>
              <a:spcBef>
                <a:spcPts val="0"/>
              </a:spcBef>
              <a:spcAft>
                <a:spcPts val="600"/>
              </a:spcAft>
              <a:buClr>
                <a:schemeClr val="tx2"/>
              </a:buClr>
              <a:buSzPct val="100000"/>
              <a:buFont typeface="System Font Regular"/>
              <a:buChar char="-"/>
              <a:tabLst/>
              <a:defRPr lang="en-US" sz="2000" b="0" i="0" kern="1200" dirty="0" smtClean="0">
                <a:solidFill>
                  <a:schemeClr val="tx1"/>
                </a:solidFill>
                <a:latin typeface="+mn-lt"/>
                <a:ea typeface="Helvetica Neue" panose="02000503000000020004" pitchFamily="2" charset="0"/>
                <a:cs typeface="Arial" panose="020B0604020202020204" pitchFamily="34" charset="0"/>
              </a:defRPr>
            </a:lvl2pPr>
            <a:lvl3pPr marL="745200" indent="-165600" algn="l" defTabSz="640064" rtl="0" eaLnBrk="1" latinLnBrk="0" hangingPunct="1">
              <a:lnSpc>
                <a:spcPct val="100000"/>
              </a:lnSpc>
              <a:spcBef>
                <a:spcPts val="0"/>
              </a:spcBef>
              <a:spcAft>
                <a:spcPts val="600"/>
              </a:spcAft>
              <a:buClr>
                <a:schemeClr val="accent1"/>
              </a:buClr>
              <a:buSzPct val="70000"/>
              <a:buFont typeface="Wingdings" pitchFamily="2" charset="2"/>
              <a:buChar char="§"/>
              <a:tabLst/>
              <a:defRPr lang="en-US" sz="1800" b="0" i="0" kern="1200" dirty="0" smtClean="0">
                <a:solidFill>
                  <a:schemeClr val="tx1"/>
                </a:solidFill>
                <a:latin typeface="+mn-lt"/>
                <a:ea typeface="Helvetica Neue" panose="02000503000000020004" pitchFamily="2" charset="0"/>
                <a:cs typeface="Arial" panose="020B0604020202020204" pitchFamily="34" charset="0"/>
              </a:defRPr>
            </a:lvl3pPr>
            <a:lvl4pPr marL="979200" indent="-172800" algn="l" defTabSz="640064" rtl="0" eaLnBrk="1" latinLnBrk="0" hangingPunct="1">
              <a:lnSpc>
                <a:spcPct val="100000"/>
              </a:lnSpc>
              <a:spcBef>
                <a:spcPts val="0"/>
              </a:spcBef>
              <a:spcAft>
                <a:spcPts val="600"/>
              </a:spcAft>
              <a:buClr>
                <a:schemeClr val="tx1"/>
              </a:buClr>
              <a:buSzPct val="100000"/>
              <a:buFont typeface="System Font Regular"/>
              <a:buChar char="-"/>
              <a:tabLst/>
              <a:defRPr lang="en-US" sz="1600" b="0" i="0" kern="1200" dirty="0" smtClean="0">
                <a:solidFill>
                  <a:schemeClr val="tx1"/>
                </a:solidFill>
                <a:latin typeface="+mn-lt"/>
                <a:ea typeface="Helvetica Neue" panose="02000503000000020004" pitchFamily="2" charset="0"/>
                <a:cs typeface="Arial" panose="020B0604020202020204" pitchFamily="34" charset="0"/>
              </a:defRPr>
            </a:lvl4pPr>
            <a:lvl5pPr marL="0" indent="0" algn="l" defTabSz="640064" rtl="0" eaLnBrk="1" latinLnBrk="0" hangingPunct="1">
              <a:lnSpc>
                <a:spcPct val="100000"/>
              </a:lnSpc>
              <a:spcBef>
                <a:spcPts val="0"/>
              </a:spcBef>
              <a:spcAft>
                <a:spcPts val="600"/>
              </a:spcAft>
              <a:buClr>
                <a:schemeClr val="tx1"/>
              </a:buClr>
              <a:buSzPct val="100000"/>
              <a:buFont typeface="System Font Regular"/>
              <a:buNone/>
              <a:defRPr lang="en-US" sz="1600" b="0" i="0" kern="1200" dirty="0">
                <a:solidFill>
                  <a:schemeClr val="tx1"/>
                </a:solidFill>
                <a:latin typeface="+mn-lt"/>
                <a:ea typeface="+mn-ea"/>
                <a:cs typeface="Arial" panose="020B0604020202020204" pitchFamily="34" charset="0"/>
              </a:defRPr>
            </a:lvl5pPr>
            <a:lvl6pPr marL="0" indent="0" algn="l" defTabSz="914378" rtl="0" eaLnBrk="1" latinLnBrk="0" hangingPunct="1">
              <a:spcBef>
                <a:spcPct val="20000"/>
              </a:spcBef>
              <a:buFont typeface="Arial" pitchFamily="34" charset="0"/>
              <a:buNone/>
              <a:defRPr sz="2200" b="0" i="0" kern="1200">
                <a:solidFill>
                  <a:schemeClr val="tx1"/>
                </a:solidFill>
                <a:latin typeface="Arial" panose="020B0604020202020204" pitchFamily="34" charset="0"/>
                <a:ea typeface="+mn-ea"/>
                <a:cs typeface="Arial" panose="020B0604020202020204" pitchFamily="34" charset="0"/>
              </a:defRPr>
            </a:lvl6pPr>
            <a:lvl7pPr marL="0" indent="0" algn="l" defTabSz="914378" rtl="0" eaLnBrk="1" latinLnBrk="0" hangingPunct="1">
              <a:spcBef>
                <a:spcPts val="200"/>
              </a:spcBef>
              <a:buFont typeface="Arial" pitchFamily="34" charset="0"/>
              <a:buNone/>
              <a:defRPr sz="2000" b="0" i="0" kern="1200">
                <a:solidFill>
                  <a:schemeClr val="tx1"/>
                </a:solidFill>
                <a:latin typeface="+mn-lt"/>
                <a:ea typeface="+mn-ea"/>
                <a:cs typeface="Arial" panose="020B0604020202020204" pitchFamily="34" charset="0"/>
              </a:defRPr>
            </a:lvl7pPr>
            <a:lvl8pPr marL="0" indent="0" algn="l" defTabSz="914378" rtl="0" eaLnBrk="1" latinLnBrk="0" hangingPunct="1">
              <a:spcBef>
                <a:spcPts val="400"/>
              </a:spcBef>
              <a:buFont typeface="Arial" pitchFamily="34" charset="0"/>
              <a:buNone/>
              <a:defRPr sz="2400" b="0" i="0" kern="1200">
                <a:solidFill>
                  <a:schemeClr val="tx1"/>
                </a:solidFill>
                <a:latin typeface="+mn-lt"/>
                <a:ea typeface="+mn-ea"/>
                <a:cs typeface="Arial" panose="020B0604020202020204" pitchFamily="34" charset="0"/>
              </a:defRPr>
            </a:lvl8pPr>
            <a:lvl9pPr marL="0" indent="0" algn="l" defTabSz="914378" rtl="0" eaLnBrk="1" latinLnBrk="0" hangingPunct="1">
              <a:spcBef>
                <a:spcPts val="400"/>
              </a:spcBef>
              <a:buFont typeface="Arial" pitchFamily="34" charset="0"/>
              <a:buNone/>
              <a:defRPr sz="2800" b="0" i="0" kern="1200">
                <a:solidFill>
                  <a:schemeClr val="tx1"/>
                </a:solidFill>
                <a:latin typeface="+mn-lt"/>
                <a:ea typeface="+mn-ea"/>
                <a:cs typeface="Arial" panose="020B0604020202020204" pitchFamily="34" charset="0"/>
              </a:defRPr>
            </a:lvl9pPr>
          </a:lstStyle>
          <a:p>
            <a:pPr marL="233680" indent="-233680" algn="just"/>
            <a:r>
              <a:rPr lang="en-US" sz="1800">
                <a:solidFill>
                  <a:srgbClr val="000000"/>
                </a:solidFill>
                <a:highlight>
                  <a:srgbClr val="FFFFFF"/>
                </a:highlight>
                <a:latin typeface="Arial"/>
                <a:cs typeface="Arial"/>
              </a:rPr>
              <a:t>Mapped</a:t>
            </a:r>
            <a:r>
              <a:rPr lang="en-US" sz="1800">
                <a:solidFill>
                  <a:srgbClr val="000000"/>
                </a:solidFill>
                <a:highlight>
                  <a:srgbClr val="FFFFFF"/>
                </a:highlight>
                <a:cs typeface="Arial"/>
              </a:rPr>
              <a:t> using </a:t>
            </a:r>
            <a:r>
              <a:rPr lang="en-US" sz="1800" b="1">
                <a:solidFill>
                  <a:srgbClr val="000000"/>
                </a:solidFill>
                <a:highlight>
                  <a:srgbClr val="FFFFFF"/>
                </a:highlight>
                <a:cs typeface="Arial"/>
              </a:rPr>
              <a:t>ArcGIS </a:t>
            </a:r>
            <a:r>
              <a:rPr lang="en-US" sz="1800">
                <a:solidFill>
                  <a:srgbClr val="000000"/>
                </a:solidFill>
                <a:highlight>
                  <a:srgbClr val="FFFFFF"/>
                </a:highlight>
                <a:cs typeface="Arial"/>
              </a:rPr>
              <a:t>software: </a:t>
            </a:r>
            <a:r>
              <a:rPr lang="en-US" sz="1800" u="sng">
                <a:solidFill>
                  <a:srgbClr val="000000"/>
                </a:solidFill>
                <a:highlight>
                  <a:srgbClr val="FFFFFF"/>
                </a:highlight>
                <a:latin typeface="Arial"/>
                <a:cs typeface="Arial"/>
                <a:hlinkClick r:id="rId3"/>
              </a:rPr>
              <a:t>https://arcg.is/0mXbe90</a:t>
            </a:r>
            <a:endParaRPr lang="en-US"/>
          </a:p>
        </p:txBody>
      </p:sp>
    </p:spTree>
    <p:extLst>
      <p:ext uri="{BB962C8B-B14F-4D97-AF65-F5344CB8AC3E}">
        <p14:creationId xmlns:p14="http://schemas.microsoft.com/office/powerpoint/2010/main" val="37103979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4E308-F74A-436A-8DA2-F498F563040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29B64E-EA15-3428-F095-F02E4A03FBDD}"/>
              </a:ext>
            </a:extLst>
          </p:cNvPr>
          <p:cNvSpPr>
            <a:spLocks noGrp="1"/>
          </p:cNvSpPr>
          <p:nvPr>
            <p:ph type="sldNum" sz="quarter" idx="13"/>
          </p:nvPr>
        </p:nvSpPr>
        <p:spPr/>
        <p:txBody>
          <a:bodyPr/>
          <a:lstStyle/>
          <a:p>
            <a:fld id="{7BCC8D0D-EAEC-449D-9161-023DFF90F2E2}" type="slidenum">
              <a:rPr lang="en-US" smtClean="0"/>
              <a:pPr/>
              <a:t>5</a:t>
            </a:fld>
            <a:endParaRPr lang="en-US">
              <a:latin typeface="+mn-lt"/>
            </a:endParaRPr>
          </a:p>
        </p:txBody>
      </p:sp>
      <p:sp>
        <p:nvSpPr>
          <p:cNvPr id="8" name="Footer Placeholder 1">
            <a:extLst>
              <a:ext uri="{FF2B5EF4-FFF2-40B4-BE49-F238E27FC236}">
                <a16:creationId xmlns:a16="http://schemas.microsoft.com/office/drawing/2014/main" id="{7F10A473-924D-7045-1F05-4D2F62074345}"/>
              </a:ext>
            </a:extLst>
          </p:cNvPr>
          <p:cNvSpPr>
            <a:spLocks noGrp="1"/>
          </p:cNvSpPr>
          <p:nvPr>
            <p:ph type="ftr" sz="quarter" idx="12"/>
          </p:nvPr>
        </p:nvSpPr>
        <p:spPr>
          <a:xfrm>
            <a:off x="547576" y="4852597"/>
            <a:ext cx="5692897" cy="98291"/>
          </a:xfrm>
        </p:spPr>
        <p:txBody>
          <a:bodyPr/>
          <a:lstStyle/>
          <a:p>
            <a:r>
              <a:rPr lang="en-US">
                <a:solidFill>
                  <a:schemeClr val="tx2"/>
                </a:solidFill>
                <a:cs typeface="Arial"/>
              </a:rPr>
              <a:t>Mapping Inequity in the San Joaquin Valley (SJV): COVID-19 Vaccination Access and Social Vulnerability in Fresno County, CA (2020-2024)</a:t>
            </a:r>
          </a:p>
        </p:txBody>
      </p:sp>
      <p:pic>
        <p:nvPicPr>
          <p:cNvPr id="2" name="Picture 1" descr="A map of a state with different colored areas&#10;&#10;AI-generated content may be incorrect.">
            <a:extLst>
              <a:ext uri="{FF2B5EF4-FFF2-40B4-BE49-F238E27FC236}">
                <a16:creationId xmlns:a16="http://schemas.microsoft.com/office/drawing/2014/main" id="{2CAAFE69-AD11-C605-E21D-C68904DE407E}"/>
              </a:ext>
            </a:extLst>
          </p:cNvPr>
          <p:cNvPicPr>
            <a:picLocks noChangeAspect="1"/>
          </p:cNvPicPr>
          <p:nvPr/>
        </p:nvPicPr>
        <p:blipFill>
          <a:blip r:embed="rId3"/>
          <a:stretch>
            <a:fillRect/>
          </a:stretch>
        </p:blipFill>
        <p:spPr>
          <a:xfrm>
            <a:off x="295436" y="189820"/>
            <a:ext cx="5692568" cy="4373675"/>
          </a:xfrm>
          <a:prstGeom prst="rect">
            <a:avLst/>
          </a:prstGeom>
        </p:spPr>
      </p:pic>
      <p:sp>
        <p:nvSpPr>
          <p:cNvPr id="7" name="TextBox 6">
            <a:extLst>
              <a:ext uri="{FF2B5EF4-FFF2-40B4-BE49-F238E27FC236}">
                <a16:creationId xmlns:a16="http://schemas.microsoft.com/office/drawing/2014/main" id="{6C37984A-0923-ED3A-6E12-F32930EFDE37}"/>
              </a:ext>
            </a:extLst>
          </p:cNvPr>
          <p:cNvSpPr txBox="1"/>
          <p:nvPr/>
        </p:nvSpPr>
        <p:spPr bwMode="auto">
          <a:xfrm>
            <a:off x="6302828" y="1575708"/>
            <a:ext cx="2307772" cy="2154436"/>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33680" lvl="0" indent="-233680" rtl="0">
              <a:buFont typeface=""/>
              <a:buChar char="•"/>
            </a:pPr>
            <a:r>
              <a:rPr lang="en-US" sz="2000" b="1" baseline="0">
                <a:solidFill>
                  <a:srgbClr val="000000"/>
                </a:solidFill>
                <a:highlight>
                  <a:srgbClr val="FFFFFF"/>
                </a:highlight>
                <a:latin typeface="Arial"/>
                <a:ea typeface="Arial"/>
                <a:cs typeface="Arial"/>
              </a:rPr>
              <a:t>Major hospitals are </a:t>
            </a:r>
            <a:r>
              <a:rPr lang="en-US" sz="2000" b="1" baseline="0">
                <a:solidFill>
                  <a:schemeClr val="accent2"/>
                </a:solidFill>
                <a:highlight>
                  <a:srgbClr val="FFFFFF"/>
                </a:highlight>
                <a:latin typeface="Arial"/>
                <a:ea typeface="Arial"/>
                <a:cs typeface="Arial"/>
              </a:rPr>
              <a:t>regionally concentrated</a:t>
            </a:r>
            <a:r>
              <a:rPr lang="en-US" sz="2000" b="1" baseline="0">
                <a:solidFill>
                  <a:srgbClr val="000000"/>
                </a:solidFill>
                <a:highlight>
                  <a:srgbClr val="FFFFFF"/>
                </a:highlight>
                <a:latin typeface="Arial"/>
                <a:ea typeface="Arial"/>
                <a:cs typeface="Arial"/>
              </a:rPr>
              <a:t>; FCDPH-associated clinics in </a:t>
            </a:r>
            <a:r>
              <a:rPr lang="en-US" sz="2000" b="1" baseline="0">
                <a:solidFill>
                  <a:schemeClr val="accent2"/>
                </a:solidFill>
                <a:highlight>
                  <a:srgbClr val="FFFFFF"/>
                </a:highlight>
                <a:latin typeface="Arial"/>
                <a:ea typeface="Arial"/>
                <a:cs typeface="Arial"/>
              </a:rPr>
              <a:t>high-SVI</a:t>
            </a:r>
            <a:r>
              <a:rPr lang="en-US" sz="2000" b="1" baseline="0">
                <a:solidFill>
                  <a:srgbClr val="000000"/>
                </a:solidFill>
                <a:highlight>
                  <a:srgbClr val="FFFFFF"/>
                </a:highlight>
                <a:latin typeface="Arial"/>
                <a:ea typeface="Arial"/>
                <a:cs typeface="Arial"/>
              </a:rPr>
              <a:t> zip codes</a:t>
            </a:r>
            <a:r>
              <a:rPr lang="en-US" sz="2000">
                <a:solidFill>
                  <a:srgbClr val="000000"/>
                </a:solidFill>
                <a:latin typeface="Arial"/>
                <a:ea typeface="Arial"/>
                <a:cs typeface="Arial"/>
              </a:rPr>
              <a:t>​</a:t>
            </a:r>
            <a:endParaRPr lang="en-US">
              <a:solidFill>
                <a:srgbClr val="000000"/>
              </a:solidFill>
              <a:cs typeface="Arial"/>
            </a:endParaRPr>
          </a:p>
        </p:txBody>
      </p:sp>
      <p:sp>
        <p:nvSpPr>
          <p:cNvPr id="10" name="Title 3">
            <a:extLst>
              <a:ext uri="{FF2B5EF4-FFF2-40B4-BE49-F238E27FC236}">
                <a16:creationId xmlns:a16="http://schemas.microsoft.com/office/drawing/2014/main" id="{11047F61-A4AA-A208-68BC-49B540F800BB}"/>
              </a:ext>
            </a:extLst>
          </p:cNvPr>
          <p:cNvSpPr txBox="1">
            <a:spLocks/>
          </p:cNvSpPr>
          <p:nvPr/>
        </p:nvSpPr>
        <p:spPr>
          <a:xfrm>
            <a:off x="6173138" y="326115"/>
            <a:ext cx="2752493" cy="960657"/>
          </a:xfrm>
          <a:prstGeom prst="rect">
            <a:avLst/>
          </a:prstGeom>
        </p:spPr>
        <p:txBody>
          <a:bodyPr lIns="91440" tIns="45720" rIns="91440" bIns="45720" anchor="t"/>
          <a:lstStyle>
            <a:lvl1pPr algn="l" defTabSz="914378" rtl="0" eaLnBrk="1" latinLnBrk="0" hangingPunct="1">
              <a:lnSpc>
                <a:spcPct val="85000"/>
              </a:lnSpc>
              <a:spcBef>
                <a:spcPct val="0"/>
              </a:spcBef>
              <a:buNone/>
              <a:defRPr lang="en-US" sz="3600" b="0" i="0" kern="1200" cap="none" spc="0" baseline="0" dirty="0" smtClean="0">
                <a:solidFill>
                  <a:schemeClr val="tx1"/>
                </a:solidFill>
                <a:latin typeface="+mj-lt"/>
                <a:ea typeface="Helvetica Neue" panose="02000503000000020004" pitchFamily="2" charset="0"/>
                <a:cs typeface="Arial" panose="020B0604020202020204" pitchFamily="34" charset="0"/>
              </a:defRPr>
            </a:lvl1pPr>
          </a:lstStyle>
          <a:p>
            <a:r>
              <a:rPr lang="en-US" sz="3200" b="1">
                <a:latin typeface="Arial"/>
                <a:cs typeface="Arial"/>
              </a:rPr>
              <a:t>Objective 1 Findings</a:t>
            </a:r>
            <a:endParaRPr lang="en-US"/>
          </a:p>
        </p:txBody>
      </p:sp>
    </p:spTree>
    <p:extLst>
      <p:ext uri="{BB962C8B-B14F-4D97-AF65-F5344CB8AC3E}">
        <p14:creationId xmlns:p14="http://schemas.microsoft.com/office/powerpoint/2010/main" val="97467796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90E66-C47F-97B2-FCA2-364997B467D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DC16ABD-0BF9-6CEE-9E12-06C5178CFAAF}"/>
              </a:ext>
            </a:extLst>
          </p:cNvPr>
          <p:cNvSpPr>
            <a:spLocks noGrp="1"/>
          </p:cNvSpPr>
          <p:nvPr>
            <p:ph type="sldNum" sz="quarter" idx="13"/>
          </p:nvPr>
        </p:nvSpPr>
        <p:spPr/>
        <p:txBody>
          <a:bodyPr/>
          <a:lstStyle/>
          <a:p>
            <a:fld id="{7BCC8D0D-EAEC-449D-9161-023DFF90F2E2}" type="slidenum">
              <a:rPr lang="en-US" smtClean="0"/>
              <a:pPr/>
              <a:t>6</a:t>
            </a:fld>
            <a:endParaRPr lang="en-US">
              <a:latin typeface="+mn-lt"/>
            </a:endParaRPr>
          </a:p>
        </p:txBody>
      </p:sp>
      <p:sp>
        <p:nvSpPr>
          <p:cNvPr id="12" name="Content Placeholder 5">
            <a:extLst>
              <a:ext uri="{FF2B5EF4-FFF2-40B4-BE49-F238E27FC236}">
                <a16:creationId xmlns:a16="http://schemas.microsoft.com/office/drawing/2014/main" id="{8561040B-848D-E4F8-21BA-9D385E5E9AB8}"/>
              </a:ext>
            </a:extLst>
          </p:cNvPr>
          <p:cNvSpPr txBox="1">
            <a:spLocks/>
          </p:cNvSpPr>
          <p:nvPr/>
        </p:nvSpPr>
        <p:spPr>
          <a:xfrm>
            <a:off x="425903" y="948181"/>
            <a:ext cx="8436267" cy="1091569"/>
          </a:xfrm>
          <a:prstGeom prst="rect">
            <a:avLst/>
          </a:prstGeom>
        </p:spPr>
        <p:txBody>
          <a:bodyPr vert="horz" lIns="0" tIns="45720" rIns="91440" bIns="45720" rtlCol="0" anchor="t">
            <a:noAutofit/>
          </a:bodyPr>
          <a:lstStyle>
            <a:lvl1pPr marL="234000" indent="-234000" algn="l" defTabSz="640064" rtl="0" eaLnBrk="1" latinLnBrk="0" hangingPunct="1">
              <a:lnSpc>
                <a:spcPct val="100000"/>
              </a:lnSpc>
              <a:spcBef>
                <a:spcPts val="0"/>
              </a:spcBef>
              <a:spcAft>
                <a:spcPts val="600"/>
              </a:spcAft>
              <a:buClr>
                <a:schemeClr val="accent1"/>
              </a:buClr>
              <a:buSzPct val="80000"/>
              <a:buFont typeface="Wingdings" pitchFamily="2" charset="2"/>
              <a:buChar char="§"/>
              <a:tabLst/>
              <a:defRPr lang="en-US" sz="2200" b="0" i="0" kern="1200" dirty="0" smtClean="0">
                <a:solidFill>
                  <a:schemeClr val="tx1"/>
                </a:solidFill>
                <a:latin typeface="+mn-lt"/>
                <a:ea typeface="Helvetica Neue" panose="02000503000000020004" pitchFamily="2" charset="0"/>
                <a:cs typeface="Arial" panose="020B0604020202020204" pitchFamily="34" charset="0"/>
              </a:defRPr>
            </a:lvl1pPr>
            <a:lvl2pPr marL="522000" indent="-227007" algn="l" defTabSz="640064" rtl="0" eaLnBrk="1" latinLnBrk="0" hangingPunct="1">
              <a:lnSpc>
                <a:spcPct val="100000"/>
              </a:lnSpc>
              <a:spcBef>
                <a:spcPts val="0"/>
              </a:spcBef>
              <a:spcAft>
                <a:spcPts val="600"/>
              </a:spcAft>
              <a:buClr>
                <a:schemeClr val="tx2"/>
              </a:buClr>
              <a:buSzPct val="100000"/>
              <a:buFont typeface="System Font Regular"/>
              <a:buChar char="-"/>
              <a:tabLst/>
              <a:defRPr lang="en-US" sz="2000" b="0" i="0" kern="1200" dirty="0" smtClean="0">
                <a:solidFill>
                  <a:schemeClr val="tx1"/>
                </a:solidFill>
                <a:latin typeface="+mn-lt"/>
                <a:ea typeface="Helvetica Neue" panose="02000503000000020004" pitchFamily="2" charset="0"/>
                <a:cs typeface="Arial" panose="020B0604020202020204" pitchFamily="34" charset="0"/>
              </a:defRPr>
            </a:lvl2pPr>
            <a:lvl3pPr marL="745200" indent="-165600" algn="l" defTabSz="640064" rtl="0" eaLnBrk="1" latinLnBrk="0" hangingPunct="1">
              <a:lnSpc>
                <a:spcPct val="100000"/>
              </a:lnSpc>
              <a:spcBef>
                <a:spcPts val="0"/>
              </a:spcBef>
              <a:spcAft>
                <a:spcPts val="600"/>
              </a:spcAft>
              <a:buClr>
                <a:schemeClr val="accent1"/>
              </a:buClr>
              <a:buSzPct val="70000"/>
              <a:buFont typeface="Wingdings" pitchFamily="2" charset="2"/>
              <a:buChar char="§"/>
              <a:tabLst/>
              <a:defRPr lang="en-US" sz="1800" b="0" i="0" kern="1200" dirty="0" smtClean="0">
                <a:solidFill>
                  <a:schemeClr val="tx1"/>
                </a:solidFill>
                <a:latin typeface="+mn-lt"/>
                <a:ea typeface="Helvetica Neue" panose="02000503000000020004" pitchFamily="2" charset="0"/>
                <a:cs typeface="Arial" panose="020B0604020202020204" pitchFamily="34" charset="0"/>
              </a:defRPr>
            </a:lvl3pPr>
            <a:lvl4pPr marL="979200" indent="-172800" algn="l" defTabSz="640064" rtl="0" eaLnBrk="1" latinLnBrk="0" hangingPunct="1">
              <a:lnSpc>
                <a:spcPct val="100000"/>
              </a:lnSpc>
              <a:spcBef>
                <a:spcPts val="0"/>
              </a:spcBef>
              <a:spcAft>
                <a:spcPts val="600"/>
              </a:spcAft>
              <a:buClr>
                <a:schemeClr val="tx1"/>
              </a:buClr>
              <a:buSzPct val="100000"/>
              <a:buFont typeface="System Font Regular"/>
              <a:buChar char="-"/>
              <a:tabLst/>
              <a:defRPr lang="en-US" sz="1600" b="0" i="0" kern="1200" dirty="0" smtClean="0">
                <a:solidFill>
                  <a:schemeClr val="tx1"/>
                </a:solidFill>
                <a:latin typeface="+mn-lt"/>
                <a:ea typeface="Helvetica Neue" panose="02000503000000020004" pitchFamily="2" charset="0"/>
                <a:cs typeface="Arial" panose="020B0604020202020204" pitchFamily="34" charset="0"/>
              </a:defRPr>
            </a:lvl4pPr>
            <a:lvl5pPr marL="0" indent="0" algn="l" defTabSz="640064" rtl="0" eaLnBrk="1" latinLnBrk="0" hangingPunct="1">
              <a:lnSpc>
                <a:spcPct val="100000"/>
              </a:lnSpc>
              <a:spcBef>
                <a:spcPts val="0"/>
              </a:spcBef>
              <a:spcAft>
                <a:spcPts val="600"/>
              </a:spcAft>
              <a:buClr>
                <a:schemeClr val="tx1"/>
              </a:buClr>
              <a:buSzPct val="100000"/>
              <a:buFont typeface="System Font Regular"/>
              <a:buNone/>
              <a:defRPr lang="en-US" sz="1600" b="0" i="0" kern="1200" dirty="0">
                <a:solidFill>
                  <a:schemeClr val="tx1"/>
                </a:solidFill>
                <a:latin typeface="+mn-lt"/>
                <a:ea typeface="+mn-ea"/>
                <a:cs typeface="Arial" panose="020B0604020202020204" pitchFamily="34" charset="0"/>
              </a:defRPr>
            </a:lvl5pPr>
            <a:lvl6pPr marL="0" indent="0" algn="l" defTabSz="914378" rtl="0" eaLnBrk="1" latinLnBrk="0" hangingPunct="1">
              <a:spcBef>
                <a:spcPct val="20000"/>
              </a:spcBef>
              <a:buFont typeface="Arial" pitchFamily="34" charset="0"/>
              <a:buNone/>
              <a:defRPr sz="2200" b="0" i="0" kern="1200">
                <a:solidFill>
                  <a:schemeClr val="tx1"/>
                </a:solidFill>
                <a:latin typeface="Arial" panose="020B0604020202020204" pitchFamily="34" charset="0"/>
                <a:ea typeface="+mn-ea"/>
                <a:cs typeface="Arial" panose="020B0604020202020204" pitchFamily="34" charset="0"/>
              </a:defRPr>
            </a:lvl6pPr>
            <a:lvl7pPr marL="0" indent="0" algn="l" defTabSz="914378" rtl="0" eaLnBrk="1" latinLnBrk="0" hangingPunct="1">
              <a:spcBef>
                <a:spcPts val="200"/>
              </a:spcBef>
              <a:buFont typeface="Arial" pitchFamily="34" charset="0"/>
              <a:buNone/>
              <a:defRPr sz="2000" b="0" i="0" kern="1200">
                <a:solidFill>
                  <a:schemeClr val="tx1"/>
                </a:solidFill>
                <a:latin typeface="+mn-lt"/>
                <a:ea typeface="+mn-ea"/>
                <a:cs typeface="Arial" panose="020B0604020202020204" pitchFamily="34" charset="0"/>
              </a:defRPr>
            </a:lvl7pPr>
            <a:lvl8pPr marL="0" indent="0" algn="l" defTabSz="914378" rtl="0" eaLnBrk="1" latinLnBrk="0" hangingPunct="1">
              <a:spcBef>
                <a:spcPts val="400"/>
              </a:spcBef>
              <a:buFont typeface="Arial" pitchFamily="34" charset="0"/>
              <a:buNone/>
              <a:defRPr sz="2400" b="0" i="0" kern="1200">
                <a:solidFill>
                  <a:schemeClr val="tx1"/>
                </a:solidFill>
                <a:latin typeface="+mn-lt"/>
                <a:ea typeface="+mn-ea"/>
                <a:cs typeface="Arial" panose="020B0604020202020204" pitchFamily="34" charset="0"/>
              </a:defRPr>
            </a:lvl8pPr>
            <a:lvl9pPr marL="0" indent="0" algn="l" defTabSz="914378" rtl="0" eaLnBrk="1" latinLnBrk="0" hangingPunct="1">
              <a:spcBef>
                <a:spcPts val="400"/>
              </a:spcBef>
              <a:buFont typeface="Arial" pitchFamily="34" charset="0"/>
              <a:buNone/>
              <a:defRPr sz="2800" b="0" i="0" kern="1200">
                <a:solidFill>
                  <a:schemeClr val="tx1"/>
                </a:solidFill>
                <a:latin typeface="+mn-lt"/>
                <a:ea typeface="+mn-ea"/>
                <a:cs typeface="Arial" panose="020B0604020202020204" pitchFamily="34" charset="0"/>
              </a:defRPr>
            </a:lvl9pPr>
          </a:lstStyle>
          <a:p>
            <a:pPr marL="0" indent="0" algn="just">
              <a:buNone/>
            </a:pPr>
            <a:r>
              <a:rPr lang="en-US" sz="2000" b="1">
                <a:solidFill>
                  <a:srgbClr val="000000"/>
                </a:solidFill>
                <a:highlight>
                  <a:srgbClr val="FFFFFF"/>
                </a:highlight>
                <a:latin typeface="Arial"/>
                <a:cs typeface="Arial"/>
              </a:rPr>
              <a:t>2) Evaluate the relationship between vaccination trends and zip-code specific SVI, vaccination site type, and race/ethnicity (2021-2022):</a:t>
            </a:r>
            <a:endParaRPr lang="en-US" sz="2000" b="1"/>
          </a:p>
          <a:p>
            <a:pPr marL="0" indent="0" algn="just">
              <a:buNone/>
            </a:pPr>
            <a:endParaRPr lang="en-US" sz="2000">
              <a:solidFill>
                <a:srgbClr val="000000"/>
              </a:solidFill>
              <a:highlight>
                <a:srgbClr val="FFFFFF"/>
              </a:highlight>
              <a:latin typeface="Arial"/>
              <a:cs typeface="Arial"/>
            </a:endParaRPr>
          </a:p>
        </p:txBody>
      </p:sp>
      <p:sp>
        <p:nvSpPr>
          <p:cNvPr id="6" name="Footer Placeholder 1">
            <a:extLst>
              <a:ext uri="{FF2B5EF4-FFF2-40B4-BE49-F238E27FC236}">
                <a16:creationId xmlns:a16="http://schemas.microsoft.com/office/drawing/2014/main" id="{8C8EEDE8-32CA-37BB-683A-9675B4B16914}"/>
              </a:ext>
            </a:extLst>
          </p:cNvPr>
          <p:cNvSpPr>
            <a:spLocks noGrp="1"/>
          </p:cNvSpPr>
          <p:nvPr>
            <p:ph type="ftr" sz="quarter" idx="12"/>
          </p:nvPr>
        </p:nvSpPr>
        <p:spPr>
          <a:xfrm>
            <a:off x="547576" y="4852597"/>
            <a:ext cx="5692897" cy="98291"/>
          </a:xfrm>
        </p:spPr>
        <p:txBody>
          <a:bodyPr/>
          <a:lstStyle/>
          <a:p>
            <a:r>
              <a:rPr lang="en-US">
                <a:solidFill>
                  <a:schemeClr val="tx2"/>
                </a:solidFill>
                <a:cs typeface="Arial"/>
              </a:rPr>
              <a:t>Mapping Inequity in the San Joaquin Valley (SJV): COVID-19 Vaccination Access and Social Vulnerability in Fresno County, CA (2020-2024)</a:t>
            </a:r>
          </a:p>
        </p:txBody>
      </p:sp>
      <p:sp>
        <p:nvSpPr>
          <p:cNvPr id="5" name="Title 4">
            <a:extLst>
              <a:ext uri="{FF2B5EF4-FFF2-40B4-BE49-F238E27FC236}">
                <a16:creationId xmlns:a16="http://schemas.microsoft.com/office/drawing/2014/main" id="{0F07A9B8-527B-A5C0-476C-4A575FB21045}"/>
              </a:ext>
            </a:extLst>
          </p:cNvPr>
          <p:cNvSpPr>
            <a:spLocks noGrp="1"/>
          </p:cNvSpPr>
          <p:nvPr>
            <p:ph type="title"/>
          </p:nvPr>
        </p:nvSpPr>
        <p:spPr>
          <a:xfrm>
            <a:off x="421398" y="298900"/>
            <a:ext cx="8173580" cy="421815"/>
          </a:xfrm>
        </p:spPr>
        <p:txBody>
          <a:bodyPr/>
          <a:lstStyle/>
          <a:p>
            <a:r>
              <a:rPr lang="en-US" sz="3200" b="1">
                <a:latin typeface="Arial"/>
                <a:cs typeface="Arial"/>
              </a:rPr>
              <a:t>Objective 2 &amp; Methods</a:t>
            </a:r>
          </a:p>
        </p:txBody>
      </p:sp>
      <p:sp>
        <p:nvSpPr>
          <p:cNvPr id="7" name="Content Placeholder 5">
            <a:extLst>
              <a:ext uri="{FF2B5EF4-FFF2-40B4-BE49-F238E27FC236}">
                <a16:creationId xmlns:a16="http://schemas.microsoft.com/office/drawing/2014/main" id="{C16165B6-2363-B1B2-6906-64D92556CE86}"/>
              </a:ext>
            </a:extLst>
          </p:cNvPr>
          <p:cNvSpPr txBox="1">
            <a:spLocks/>
          </p:cNvSpPr>
          <p:nvPr/>
        </p:nvSpPr>
        <p:spPr>
          <a:xfrm>
            <a:off x="654887" y="1863902"/>
            <a:ext cx="7917024" cy="1030452"/>
          </a:xfrm>
          <a:prstGeom prst="rect">
            <a:avLst/>
          </a:prstGeom>
        </p:spPr>
        <p:txBody>
          <a:bodyPr vert="horz" lIns="0" tIns="45720" rIns="91440" bIns="45720" rtlCol="0" anchor="t">
            <a:noAutofit/>
          </a:bodyPr>
          <a:lstStyle>
            <a:lvl1pPr marL="234000" indent="-234000" algn="l" defTabSz="640064" rtl="0" eaLnBrk="1" latinLnBrk="0" hangingPunct="1">
              <a:lnSpc>
                <a:spcPct val="100000"/>
              </a:lnSpc>
              <a:spcBef>
                <a:spcPts val="0"/>
              </a:spcBef>
              <a:spcAft>
                <a:spcPts val="600"/>
              </a:spcAft>
              <a:buClr>
                <a:schemeClr val="accent1"/>
              </a:buClr>
              <a:buSzPct val="80000"/>
              <a:buFont typeface="Wingdings" pitchFamily="2" charset="2"/>
              <a:buChar char="§"/>
              <a:tabLst/>
              <a:defRPr lang="en-US" sz="2200" b="0" i="0" kern="1200" dirty="0" smtClean="0">
                <a:solidFill>
                  <a:schemeClr val="tx1"/>
                </a:solidFill>
                <a:latin typeface="+mn-lt"/>
                <a:ea typeface="Helvetica Neue" panose="02000503000000020004" pitchFamily="2" charset="0"/>
                <a:cs typeface="Arial" panose="020B0604020202020204" pitchFamily="34" charset="0"/>
              </a:defRPr>
            </a:lvl1pPr>
            <a:lvl2pPr marL="522000" indent="-227007" algn="l" defTabSz="640064" rtl="0" eaLnBrk="1" latinLnBrk="0" hangingPunct="1">
              <a:lnSpc>
                <a:spcPct val="100000"/>
              </a:lnSpc>
              <a:spcBef>
                <a:spcPts val="0"/>
              </a:spcBef>
              <a:spcAft>
                <a:spcPts val="600"/>
              </a:spcAft>
              <a:buClr>
                <a:schemeClr val="tx2"/>
              </a:buClr>
              <a:buSzPct val="100000"/>
              <a:buFont typeface="System Font Regular"/>
              <a:buChar char="-"/>
              <a:tabLst/>
              <a:defRPr lang="en-US" sz="2000" b="0" i="0" kern="1200" dirty="0" smtClean="0">
                <a:solidFill>
                  <a:schemeClr val="tx1"/>
                </a:solidFill>
                <a:latin typeface="+mn-lt"/>
                <a:ea typeface="Helvetica Neue" panose="02000503000000020004" pitchFamily="2" charset="0"/>
                <a:cs typeface="Arial" panose="020B0604020202020204" pitchFamily="34" charset="0"/>
              </a:defRPr>
            </a:lvl2pPr>
            <a:lvl3pPr marL="745200" indent="-165600" algn="l" defTabSz="640064" rtl="0" eaLnBrk="1" latinLnBrk="0" hangingPunct="1">
              <a:lnSpc>
                <a:spcPct val="100000"/>
              </a:lnSpc>
              <a:spcBef>
                <a:spcPts val="0"/>
              </a:spcBef>
              <a:spcAft>
                <a:spcPts val="600"/>
              </a:spcAft>
              <a:buClr>
                <a:schemeClr val="accent1"/>
              </a:buClr>
              <a:buSzPct val="70000"/>
              <a:buFont typeface="Wingdings" pitchFamily="2" charset="2"/>
              <a:buChar char="§"/>
              <a:tabLst/>
              <a:defRPr lang="en-US" sz="1800" b="0" i="0" kern="1200" dirty="0" smtClean="0">
                <a:solidFill>
                  <a:schemeClr val="tx1"/>
                </a:solidFill>
                <a:latin typeface="+mn-lt"/>
                <a:ea typeface="Helvetica Neue" panose="02000503000000020004" pitchFamily="2" charset="0"/>
                <a:cs typeface="Arial" panose="020B0604020202020204" pitchFamily="34" charset="0"/>
              </a:defRPr>
            </a:lvl3pPr>
            <a:lvl4pPr marL="979200" indent="-172800" algn="l" defTabSz="640064" rtl="0" eaLnBrk="1" latinLnBrk="0" hangingPunct="1">
              <a:lnSpc>
                <a:spcPct val="100000"/>
              </a:lnSpc>
              <a:spcBef>
                <a:spcPts val="0"/>
              </a:spcBef>
              <a:spcAft>
                <a:spcPts val="600"/>
              </a:spcAft>
              <a:buClr>
                <a:schemeClr val="tx1"/>
              </a:buClr>
              <a:buSzPct val="100000"/>
              <a:buFont typeface="System Font Regular"/>
              <a:buChar char="-"/>
              <a:tabLst/>
              <a:defRPr lang="en-US" sz="1600" b="0" i="0" kern="1200" dirty="0" smtClean="0">
                <a:solidFill>
                  <a:schemeClr val="tx1"/>
                </a:solidFill>
                <a:latin typeface="+mn-lt"/>
                <a:ea typeface="Helvetica Neue" panose="02000503000000020004" pitchFamily="2" charset="0"/>
                <a:cs typeface="Arial" panose="020B0604020202020204" pitchFamily="34" charset="0"/>
              </a:defRPr>
            </a:lvl4pPr>
            <a:lvl5pPr marL="0" indent="0" algn="l" defTabSz="640064" rtl="0" eaLnBrk="1" latinLnBrk="0" hangingPunct="1">
              <a:lnSpc>
                <a:spcPct val="100000"/>
              </a:lnSpc>
              <a:spcBef>
                <a:spcPts val="0"/>
              </a:spcBef>
              <a:spcAft>
                <a:spcPts val="600"/>
              </a:spcAft>
              <a:buClr>
                <a:schemeClr val="tx1"/>
              </a:buClr>
              <a:buSzPct val="100000"/>
              <a:buFont typeface="System Font Regular"/>
              <a:buNone/>
              <a:defRPr lang="en-US" sz="1600" b="0" i="0" kern="1200" dirty="0">
                <a:solidFill>
                  <a:schemeClr val="tx1"/>
                </a:solidFill>
                <a:latin typeface="+mn-lt"/>
                <a:ea typeface="+mn-ea"/>
                <a:cs typeface="Arial" panose="020B0604020202020204" pitchFamily="34" charset="0"/>
              </a:defRPr>
            </a:lvl5pPr>
            <a:lvl6pPr marL="0" indent="0" algn="l" defTabSz="914378" rtl="0" eaLnBrk="1" latinLnBrk="0" hangingPunct="1">
              <a:spcBef>
                <a:spcPct val="20000"/>
              </a:spcBef>
              <a:buFont typeface="Arial" pitchFamily="34" charset="0"/>
              <a:buNone/>
              <a:defRPr sz="2200" b="0" i="0" kern="1200">
                <a:solidFill>
                  <a:schemeClr val="tx1"/>
                </a:solidFill>
                <a:latin typeface="Arial" panose="020B0604020202020204" pitchFamily="34" charset="0"/>
                <a:ea typeface="+mn-ea"/>
                <a:cs typeface="Arial" panose="020B0604020202020204" pitchFamily="34" charset="0"/>
              </a:defRPr>
            </a:lvl6pPr>
            <a:lvl7pPr marL="0" indent="0" algn="l" defTabSz="914378" rtl="0" eaLnBrk="1" latinLnBrk="0" hangingPunct="1">
              <a:spcBef>
                <a:spcPts val="200"/>
              </a:spcBef>
              <a:buFont typeface="Arial" pitchFamily="34" charset="0"/>
              <a:buNone/>
              <a:defRPr sz="2000" b="0" i="0" kern="1200">
                <a:solidFill>
                  <a:schemeClr val="tx1"/>
                </a:solidFill>
                <a:latin typeface="+mn-lt"/>
                <a:ea typeface="+mn-ea"/>
                <a:cs typeface="Arial" panose="020B0604020202020204" pitchFamily="34" charset="0"/>
              </a:defRPr>
            </a:lvl7pPr>
            <a:lvl8pPr marL="0" indent="0" algn="l" defTabSz="914378" rtl="0" eaLnBrk="1" latinLnBrk="0" hangingPunct="1">
              <a:spcBef>
                <a:spcPts val="400"/>
              </a:spcBef>
              <a:buFont typeface="Arial" pitchFamily="34" charset="0"/>
              <a:buNone/>
              <a:defRPr sz="2400" b="0" i="0" kern="1200">
                <a:solidFill>
                  <a:schemeClr val="tx1"/>
                </a:solidFill>
                <a:latin typeface="+mn-lt"/>
                <a:ea typeface="+mn-ea"/>
                <a:cs typeface="Arial" panose="020B0604020202020204" pitchFamily="34" charset="0"/>
              </a:defRPr>
            </a:lvl8pPr>
            <a:lvl9pPr marL="0" indent="0" algn="l" defTabSz="914378" rtl="0" eaLnBrk="1" latinLnBrk="0" hangingPunct="1">
              <a:spcBef>
                <a:spcPts val="400"/>
              </a:spcBef>
              <a:buFont typeface="Arial" pitchFamily="34" charset="0"/>
              <a:buNone/>
              <a:defRPr sz="2800" b="0" i="0" kern="1200">
                <a:solidFill>
                  <a:schemeClr val="tx1"/>
                </a:solidFill>
                <a:latin typeface="+mn-lt"/>
                <a:ea typeface="+mn-ea"/>
                <a:cs typeface="Arial" panose="020B0604020202020204" pitchFamily="34" charset="0"/>
              </a:defRPr>
            </a:lvl9pPr>
          </a:lstStyle>
          <a:p>
            <a:pPr marL="233680" indent="-233680"/>
            <a:r>
              <a:rPr lang="en-US" sz="1800" b="1" err="1">
                <a:solidFill>
                  <a:srgbClr val="16A0AC"/>
                </a:solidFill>
                <a:highlight>
                  <a:srgbClr val="FFFFFF"/>
                </a:highlight>
                <a:latin typeface="Arial"/>
                <a:cs typeface="Arial"/>
              </a:rPr>
              <a:t>CalHHS</a:t>
            </a:r>
            <a:r>
              <a:rPr lang="en-US" sz="1800" b="1">
                <a:solidFill>
                  <a:srgbClr val="16A0AC"/>
                </a:solidFill>
                <a:highlight>
                  <a:srgbClr val="FFFFFF"/>
                </a:highlight>
                <a:latin typeface="Arial"/>
                <a:cs typeface="Arial"/>
              </a:rPr>
              <a:t> COVID-19 Vaccine Progress Dashboard Data by ZIP Code dataset:</a:t>
            </a:r>
            <a:r>
              <a:rPr lang="en-US" sz="1800" b="1">
                <a:solidFill>
                  <a:srgbClr val="000000"/>
                </a:solidFill>
                <a:highlight>
                  <a:srgbClr val="FFFFFF"/>
                </a:highlight>
                <a:latin typeface="Arial"/>
                <a:cs typeface="Arial"/>
              </a:rPr>
              <a:t> </a:t>
            </a:r>
            <a:r>
              <a:rPr lang="en-US" sz="1800">
                <a:solidFill>
                  <a:srgbClr val="000000"/>
                </a:solidFill>
                <a:highlight>
                  <a:srgbClr val="FFFFFF"/>
                </a:highlight>
                <a:latin typeface="Arial"/>
                <a:cs typeface="Arial"/>
              </a:rPr>
              <a:t> </a:t>
            </a:r>
            <a:r>
              <a:rPr lang="en-US" sz="1800" b="1">
                <a:solidFill>
                  <a:srgbClr val="000000"/>
                </a:solidFill>
                <a:highlight>
                  <a:srgbClr val="FFFFFF"/>
                </a:highlight>
                <a:latin typeface="Arial"/>
                <a:cs typeface="Arial"/>
              </a:rPr>
              <a:t>% of residents fully vaccinated, partially, or boosted for each </a:t>
            </a:r>
            <a:r>
              <a:rPr lang="en-US" sz="1800" b="1">
                <a:solidFill>
                  <a:srgbClr val="000000"/>
                </a:solidFill>
                <a:highlight>
                  <a:srgbClr val="FFFFFF"/>
                </a:highlight>
                <a:cs typeface="Arial"/>
              </a:rPr>
              <a:t>zip code</a:t>
            </a:r>
            <a:r>
              <a:rPr lang="en-US" sz="1800">
                <a:solidFill>
                  <a:srgbClr val="000000"/>
                </a:solidFill>
                <a:highlight>
                  <a:srgbClr val="FFFFFF"/>
                </a:highlight>
                <a:cs typeface="Arial"/>
              </a:rPr>
              <a:t>. </a:t>
            </a:r>
            <a:endParaRPr lang="en-US" sz="1800">
              <a:solidFill>
                <a:srgbClr val="000000"/>
              </a:solidFill>
              <a:highlight>
                <a:srgbClr val="FFFFFF"/>
              </a:highlight>
            </a:endParaRPr>
          </a:p>
        </p:txBody>
      </p:sp>
      <p:sp>
        <p:nvSpPr>
          <p:cNvPr id="8" name="Content Placeholder 5">
            <a:extLst>
              <a:ext uri="{FF2B5EF4-FFF2-40B4-BE49-F238E27FC236}">
                <a16:creationId xmlns:a16="http://schemas.microsoft.com/office/drawing/2014/main" id="{59B40B20-ED69-C55E-FABB-89A3AA14BEC6}"/>
              </a:ext>
            </a:extLst>
          </p:cNvPr>
          <p:cNvSpPr txBox="1">
            <a:spLocks/>
          </p:cNvSpPr>
          <p:nvPr/>
        </p:nvSpPr>
        <p:spPr>
          <a:xfrm>
            <a:off x="655627" y="3006903"/>
            <a:ext cx="7950176" cy="1368153"/>
          </a:xfrm>
          <a:prstGeom prst="rect">
            <a:avLst/>
          </a:prstGeom>
        </p:spPr>
        <p:txBody>
          <a:bodyPr vert="horz" lIns="0" tIns="45720" rIns="91440" bIns="45720" rtlCol="0" anchor="t">
            <a:noAutofit/>
          </a:bodyPr>
          <a:lstStyle>
            <a:lvl1pPr marL="234000" indent="-234000" algn="l" defTabSz="640064" rtl="0" eaLnBrk="1" latinLnBrk="0" hangingPunct="1">
              <a:lnSpc>
                <a:spcPct val="100000"/>
              </a:lnSpc>
              <a:spcBef>
                <a:spcPts val="0"/>
              </a:spcBef>
              <a:spcAft>
                <a:spcPts val="600"/>
              </a:spcAft>
              <a:buClr>
                <a:schemeClr val="accent1"/>
              </a:buClr>
              <a:buSzPct val="80000"/>
              <a:buFont typeface="Wingdings" pitchFamily="2" charset="2"/>
              <a:buChar char="§"/>
              <a:tabLst/>
              <a:defRPr lang="en-US" sz="2200" b="0" i="0" kern="1200" dirty="0" smtClean="0">
                <a:solidFill>
                  <a:schemeClr val="tx1"/>
                </a:solidFill>
                <a:latin typeface="+mn-lt"/>
                <a:ea typeface="Helvetica Neue" panose="02000503000000020004" pitchFamily="2" charset="0"/>
                <a:cs typeface="Arial" panose="020B0604020202020204" pitchFamily="34" charset="0"/>
              </a:defRPr>
            </a:lvl1pPr>
            <a:lvl2pPr marL="522000" indent="-227007" algn="l" defTabSz="640064" rtl="0" eaLnBrk="1" latinLnBrk="0" hangingPunct="1">
              <a:lnSpc>
                <a:spcPct val="100000"/>
              </a:lnSpc>
              <a:spcBef>
                <a:spcPts val="0"/>
              </a:spcBef>
              <a:spcAft>
                <a:spcPts val="600"/>
              </a:spcAft>
              <a:buClr>
                <a:schemeClr val="tx2"/>
              </a:buClr>
              <a:buSzPct val="100000"/>
              <a:buFont typeface="System Font Regular"/>
              <a:buChar char="-"/>
              <a:tabLst/>
              <a:defRPr lang="en-US" sz="2000" b="0" i="0" kern="1200" dirty="0" smtClean="0">
                <a:solidFill>
                  <a:schemeClr val="tx1"/>
                </a:solidFill>
                <a:latin typeface="+mn-lt"/>
                <a:ea typeface="Helvetica Neue" panose="02000503000000020004" pitchFamily="2" charset="0"/>
                <a:cs typeface="Arial" panose="020B0604020202020204" pitchFamily="34" charset="0"/>
              </a:defRPr>
            </a:lvl2pPr>
            <a:lvl3pPr marL="745200" indent="-165600" algn="l" defTabSz="640064" rtl="0" eaLnBrk="1" latinLnBrk="0" hangingPunct="1">
              <a:lnSpc>
                <a:spcPct val="100000"/>
              </a:lnSpc>
              <a:spcBef>
                <a:spcPts val="0"/>
              </a:spcBef>
              <a:spcAft>
                <a:spcPts val="600"/>
              </a:spcAft>
              <a:buClr>
                <a:schemeClr val="accent1"/>
              </a:buClr>
              <a:buSzPct val="70000"/>
              <a:buFont typeface="Wingdings" pitchFamily="2" charset="2"/>
              <a:buChar char="§"/>
              <a:tabLst/>
              <a:defRPr lang="en-US" sz="1800" b="0" i="0" kern="1200" dirty="0" smtClean="0">
                <a:solidFill>
                  <a:schemeClr val="tx1"/>
                </a:solidFill>
                <a:latin typeface="+mn-lt"/>
                <a:ea typeface="Helvetica Neue" panose="02000503000000020004" pitchFamily="2" charset="0"/>
                <a:cs typeface="Arial" panose="020B0604020202020204" pitchFamily="34" charset="0"/>
              </a:defRPr>
            </a:lvl3pPr>
            <a:lvl4pPr marL="979200" indent="-172800" algn="l" defTabSz="640064" rtl="0" eaLnBrk="1" latinLnBrk="0" hangingPunct="1">
              <a:lnSpc>
                <a:spcPct val="100000"/>
              </a:lnSpc>
              <a:spcBef>
                <a:spcPts val="0"/>
              </a:spcBef>
              <a:spcAft>
                <a:spcPts val="600"/>
              </a:spcAft>
              <a:buClr>
                <a:schemeClr val="tx1"/>
              </a:buClr>
              <a:buSzPct val="100000"/>
              <a:buFont typeface="System Font Regular"/>
              <a:buChar char="-"/>
              <a:tabLst/>
              <a:defRPr lang="en-US" sz="1600" b="0" i="0" kern="1200" dirty="0" smtClean="0">
                <a:solidFill>
                  <a:schemeClr val="tx1"/>
                </a:solidFill>
                <a:latin typeface="+mn-lt"/>
                <a:ea typeface="Helvetica Neue" panose="02000503000000020004" pitchFamily="2" charset="0"/>
                <a:cs typeface="Arial" panose="020B0604020202020204" pitchFamily="34" charset="0"/>
              </a:defRPr>
            </a:lvl4pPr>
            <a:lvl5pPr marL="0" indent="0" algn="l" defTabSz="640064" rtl="0" eaLnBrk="1" latinLnBrk="0" hangingPunct="1">
              <a:lnSpc>
                <a:spcPct val="100000"/>
              </a:lnSpc>
              <a:spcBef>
                <a:spcPts val="0"/>
              </a:spcBef>
              <a:spcAft>
                <a:spcPts val="600"/>
              </a:spcAft>
              <a:buClr>
                <a:schemeClr val="tx1"/>
              </a:buClr>
              <a:buSzPct val="100000"/>
              <a:buFont typeface="System Font Regular"/>
              <a:buNone/>
              <a:defRPr lang="en-US" sz="1600" b="0" i="0" kern="1200" dirty="0">
                <a:solidFill>
                  <a:schemeClr val="tx1"/>
                </a:solidFill>
                <a:latin typeface="+mn-lt"/>
                <a:ea typeface="+mn-ea"/>
                <a:cs typeface="Arial" panose="020B0604020202020204" pitchFamily="34" charset="0"/>
              </a:defRPr>
            </a:lvl5pPr>
            <a:lvl6pPr marL="0" indent="0" algn="l" defTabSz="914378" rtl="0" eaLnBrk="1" latinLnBrk="0" hangingPunct="1">
              <a:spcBef>
                <a:spcPct val="20000"/>
              </a:spcBef>
              <a:buFont typeface="Arial" pitchFamily="34" charset="0"/>
              <a:buNone/>
              <a:defRPr sz="2200" b="0" i="0" kern="1200">
                <a:solidFill>
                  <a:schemeClr val="tx1"/>
                </a:solidFill>
                <a:latin typeface="Arial" panose="020B0604020202020204" pitchFamily="34" charset="0"/>
                <a:ea typeface="+mn-ea"/>
                <a:cs typeface="Arial" panose="020B0604020202020204" pitchFamily="34" charset="0"/>
              </a:defRPr>
            </a:lvl6pPr>
            <a:lvl7pPr marL="0" indent="0" algn="l" defTabSz="914378" rtl="0" eaLnBrk="1" latinLnBrk="0" hangingPunct="1">
              <a:spcBef>
                <a:spcPts val="200"/>
              </a:spcBef>
              <a:buFont typeface="Arial" pitchFamily="34" charset="0"/>
              <a:buNone/>
              <a:defRPr sz="2000" b="0" i="0" kern="1200">
                <a:solidFill>
                  <a:schemeClr val="tx1"/>
                </a:solidFill>
                <a:latin typeface="+mn-lt"/>
                <a:ea typeface="+mn-ea"/>
                <a:cs typeface="Arial" panose="020B0604020202020204" pitchFamily="34" charset="0"/>
              </a:defRPr>
            </a:lvl7pPr>
            <a:lvl8pPr marL="0" indent="0" algn="l" defTabSz="914378" rtl="0" eaLnBrk="1" latinLnBrk="0" hangingPunct="1">
              <a:spcBef>
                <a:spcPts val="400"/>
              </a:spcBef>
              <a:buFont typeface="Arial" pitchFamily="34" charset="0"/>
              <a:buNone/>
              <a:defRPr sz="2400" b="0" i="0" kern="1200">
                <a:solidFill>
                  <a:schemeClr val="tx1"/>
                </a:solidFill>
                <a:latin typeface="+mn-lt"/>
                <a:ea typeface="+mn-ea"/>
                <a:cs typeface="Arial" panose="020B0604020202020204" pitchFamily="34" charset="0"/>
              </a:defRPr>
            </a:lvl8pPr>
            <a:lvl9pPr marL="0" indent="0" algn="l" defTabSz="914378" rtl="0" eaLnBrk="1" latinLnBrk="0" hangingPunct="1">
              <a:spcBef>
                <a:spcPts val="400"/>
              </a:spcBef>
              <a:buFont typeface="Arial" pitchFamily="34" charset="0"/>
              <a:buNone/>
              <a:defRPr sz="2800" b="0" i="0" kern="1200">
                <a:solidFill>
                  <a:schemeClr val="tx1"/>
                </a:solidFill>
                <a:latin typeface="+mn-lt"/>
                <a:ea typeface="+mn-ea"/>
                <a:cs typeface="Arial" panose="020B0604020202020204" pitchFamily="34" charset="0"/>
              </a:defRPr>
            </a:lvl9pPr>
          </a:lstStyle>
          <a:p>
            <a:pPr marL="233680" indent="-233680"/>
            <a:r>
              <a:rPr lang="en-US" sz="1800" b="1" dirty="0">
                <a:solidFill>
                  <a:schemeClr val="accent2"/>
                </a:solidFill>
                <a:highlight>
                  <a:srgbClr val="FFFFFF"/>
                </a:highlight>
                <a:latin typeface="Arial"/>
                <a:cs typeface="Arial"/>
              </a:rPr>
              <a:t>UC-CDPH vaccination rates</a:t>
            </a:r>
            <a:r>
              <a:rPr lang="en-US" sz="1800" dirty="0">
                <a:solidFill>
                  <a:srgbClr val="000000"/>
                </a:solidFill>
                <a:highlight>
                  <a:srgbClr val="FFFFFF"/>
                </a:highlight>
                <a:latin typeface="Arial"/>
                <a:cs typeface="Arial"/>
              </a:rPr>
              <a:t> were stratified by </a:t>
            </a:r>
            <a:r>
              <a:rPr lang="en-US" sz="1800" b="1" dirty="0">
                <a:solidFill>
                  <a:schemeClr val="accent2"/>
                </a:solidFill>
                <a:highlight>
                  <a:srgbClr val="FFFFFF"/>
                </a:highlight>
                <a:latin typeface="Arial"/>
                <a:cs typeface="Arial"/>
              </a:rPr>
              <a:t>race/ethnicity</a:t>
            </a:r>
            <a:r>
              <a:rPr lang="en-US" sz="1800" dirty="0">
                <a:solidFill>
                  <a:srgbClr val="000000"/>
                </a:solidFill>
                <a:highlight>
                  <a:srgbClr val="FFFFFF"/>
                </a:highlight>
                <a:latin typeface="Arial"/>
                <a:cs typeface="Arial"/>
              </a:rPr>
              <a:t>. </a:t>
            </a:r>
            <a:r>
              <a:rPr lang="en-US" sz="1800" b="1" dirty="0">
                <a:solidFill>
                  <a:schemeClr val="accent2"/>
                </a:solidFill>
                <a:highlight>
                  <a:srgbClr val="FFFFFF"/>
                </a:highlight>
                <a:latin typeface="Arial"/>
                <a:cs typeface="Arial"/>
              </a:rPr>
              <a:t>UC-CDPH categories of vaccination sites</a:t>
            </a:r>
            <a:r>
              <a:rPr lang="en-US" sz="1800" dirty="0">
                <a:solidFill>
                  <a:srgbClr val="000000"/>
                </a:solidFill>
                <a:highlight>
                  <a:srgbClr val="FFFFFF"/>
                </a:highlight>
                <a:latin typeface="Arial"/>
                <a:cs typeface="Arial"/>
              </a:rPr>
              <a:t> were summarized. However, they are not used as a reliable proxy for patient residence. </a:t>
            </a:r>
          </a:p>
          <a:p>
            <a:pPr marL="521680" lvl="1" indent="-233680"/>
            <a:r>
              <a:rPr lang="en-US" sz="1400" dirty="0">
                <a:solidFill>
                  <a:srgbClr val="000000"/>
                </a:solidFill>
                <a:highlight>
                  <a:srgbClr val="FFFFFF"/>
                </a:highlight>
                <a:latin typeface="Arial"/>
                <a:cs typeface="Arial"/>
              </a:rPr>
              <a:t>Figures generated using </a:t>
            </a:r>
            <a:r>
              <a:rPr lang="en-US" sz="1400" b="1" dirty="0">
                <a:solidFill>
                  <a:srgbClr val="000000"/>
                </a:solidFill>
                <a:highlight>
                  <a:srgbClr val="FFFFFF"/>
                </a:highlight>
                <a:latin typeface="Arial"/>
                <a:cs typeface="Arial"/>
              </a:rPr>
              <a:t>GraphPad v11</a:t>
            </a:r>
            <a:r>
              <a:rPr lang="en-US" sz="1400" dirty="0">
                <a:solidFill>
                  <a:srgbClr val="000000"/>
                </a:solidFill>
                <a:highlight>
                  <a:srgbClr val="FFFFFF"/>
                </a:highlight>
                <a:latin typeface="Arial"/>
                <a:cs typeface="Arial"/>
              </a:rPr>
              <a:t>.</a:t>
            </a:r>
          </a:p>
          <a:p>
            <a:pPr marL="285750" indent="-285750">
              <a:spcAft>
                <a:spcPts val="0"/>
              </a:spcAft>
            </a:pPr>
            <a:endParaRPr lang="en-US" sz="1800" dirty="0">
              <a:solidFill>
                <a:srgbClr val="000000"/>
              </a:solidFill>
              <a:highlight>
                <a:srgbClr val="FFFFFF"/>
              </a:highlight>
              <a:latin typeface="Arial"/>
              <a:cs typeface="Arial"/>
            </a:endParaRPr>
          </a:p>
        </p:txBody>
      </p:sp>
    </p:spTree>
    <p:extLst>
      <p:ext uri="{BB962C8B-B14F-4D97-AF65-F5344CB8AC3E}">
        <p14:creationId xmlns:p14="http://schemas.microsoft.com/office/powerpoint/2010/main" val="38674012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068E7-2649-29A3-B40A-6924AD6CBE9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EFD3624-B3C3-0F4A-6823-598F9708DDFD}"/>
              </a:ext>
            </a:extLst>
          </p:cNvPr>
          <p:cNvSpPr>
            <a:spLocks noGrp="1"/>
          </p:cNvSpPr>
          <p:nvPr>
            <p:ph type="sldNum" sz="quarter" idx="13"/>
          </p:nvPr>
        </p:nvSpPr>
        <p:spPr/>
        <p:txBody>
          <a:bodyPr/>
          <a:lstStyle/>
          <a:p>
            <a:fld id="{7BCC8D0D-EAEC-449D-9161-023DFF90F2E2}" type="slidenum">
              <a:rPr lang="en-US" smtClean="0"/>
              <a:pPr/>
              <a:t>7</a:t>
            </a:fld>
            <a:endParaRPr lang="en-US">
              <a:latin typeface="+mn-lt"/>
            </a:endParaRPr>
          </a:p>
        </p:txBody>
      </p:sp>
      <p:graphicFrame>
        <p:nvGraphicFramePr>
          <p:cNvPr id="4" name="Table 3">
            <a:extLst>
              <a:ext uri="{FF2B5EF4-FFF2-40B4-BE49-F238E27FC236}">
                <a16:creationId xmlns:a16="http://schemas.microsoft.com/office/drawing/2014/main" id="{3E6B40B5-B031-78D3-A803-005FB37B2610}"/>
              </a:ext>
            </a:extLst>
          </p:cNvPr>
          <p:cNvGraphicFramePr>
            <a:graphicFrameLocks noGrp="1"/>
          </p:cNvGraphicFramePr>
          <p:nvPr>
            <p:extLst>
              <p:ext uri="{D42A27DB-BD31-4B8C-83A1-F6EECF244321}">
                <p14:modId xmlns:p14="http://schemas.microsoft.com/office/powerpoint/2010/main" val="512711092"/>
              </p:ext>
            </p:extLst>
          </p:nvPr>
        </p:nvGraphicFramePr>
        <p:xfrm>
          <a:off x="621393" y="924844"/>
          <a:ext cx="7836761" cy="1824990"/>
        </p:xfrm>
        <a:graphic>
          <a:graphicData uri="http://schemas.openxmlformats.org/drawingml/2006/table">
            <a:tbl>
              <a:tblPr bandRow="1">
                <a:tableStyleId>{5C22544A-7EE6-4342-B048-85BDC9FD1C3A}</a:tableStyleId>
              </a:tblPr>
              <a:tblGrid>
                <a:gridCol w="1178354">
                  <a:extLst>
                    <a:ext uri="{9D8B030D-6E8A-4147-A177-3AD203B41FA5}">
                      <a16:colId xmlns:a16="http://schemas.microsoft.com/office/drawing/2014/main" val="1527494288"/>
                    </a:ext>
                  </a:extLst>
                </a:gridCol>
                <a:gridCol w="1100516">
                  <a:extLst>
                    <a:ext uri="{9D8B030D-6E8A-4147-A177-3AD203B41FA5}">
                      <a16:colId xmlns:a16="http://schemas.microsoft.com/office/drawing/2014/main" val="855690889"/>
                    </a:ext>
                  </a:extLst>
                </a:gridCol>
                <a:gridCol w="902988">
                  <a:extLst>
                    <a:ext uri="{9D8B030D-6E8A-4147-A177-3AD203B41FA5}">
                      <a16:colId xmlns:a16="http://schemas.microsoft.com/office/drawing/2014/main" val="906388163"/>
                    </a:ext>
                  </a:extLst>
                </a:gridCol>
                <a:gridCol w="846551">
                  <a:extLst>
                    <a:ext uri="{9D8B030D-6E8A-4147-A177-3AD203B41FA5}">
                      <a16:colId xmlns:a16="http://schemas.microsoft.com/office/drawing/2014/main" val="1046493748"/>
                    </a:ext>
                  </a:extLst>
                </a:gridCol>
                <a:gridCol w="770187">
                  <a:extLst>
                    <a:ext uri="{9D8B030D-6E8A-4147-A177-3AD203B41FA5}">
                      <a16:colId xmlns:a16="http://schemas.microsoft.com/office/drawing/2014/main" val="2406184089"/>
                    </a:ext>
                  </a:extLst>
                </a:gridCol>
                <a:gridCol w="846551">
                  <a:extLst>
                    <a:ext uri="{9D8B030D-6E8A-4147-A177-3AD203B41FA5}">
                      <a16:colId xmlns:a16="http://schemas.microsoft.com/office/drawing/2014/main" val="229754747"/>
                    </a:ext>
                  </a:extLst>
                </a:gridCol>
                <a:gridCol w="733679">
                  <a:extLst>
                    <a:ext uri="{9D8B030D-6E8A-4147-A177-3AD203B41FA5}">
                      <a16:colId xmlns:a16="http://schemas.microsoft.com/office/drawing/2014/main" val="4141293862"/>
                    </a:ext>
                  </a:extLst>
                </a:gridCol>
                <a:gridCol w="776478">
                  <a:extLst>
                    <a:ext uri="{9D8B030D-6E8A-4147-A177-3AD203B41FA5}">
                      <a16:colId xmlns:a16="http://schemas.microsoft.com/office/drawing/2014/main" val="1992881706"/>
                    </a:ext>
                  </a:extLst>
                </a:gridCol>
                <a:gridCol w="681457">
                  <a:extLst>
                    <a:ext uri="{9D8B030D-6E8A-4147-A177-3AD203B41FA5}">
                      <a16:colId xmlns:a16="http://schemas.microsoft.com/office/drawing/2014/main" val="3473066162"/>
                    </a:ext>
                  </a:extLst>
                </a:gridCol>
              </a:tblGrid>
              <a:tr h="190500">
                <a:tc>
                  <a:txBody>
                    <a:bodyPr/>
                    <a:lstStyle/>
                    <a:p>
                      <a:pPr algn="l" fontAlgn="b">
                        <a:buNone/>
                      </a:pPr>
                      <a:r>
                        <a:rPr lang="en-US" sz="1400" b="1">
                          <a:solidFill>
                            <a:srgbClr val="000000"/>
                          </a:solidFill>
                          <a:effectLst/>
                          <a:latin typeface="Calibri"/>
                        </a:rPr>
                        <a:t>Table 1.1</a:t>
                      </a:r>
                    </a:p>
                  </a:txBody>
                  <a:tcPr marL="9525" marR="9525" marT="952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b">
                        <a:buNone/>
                      </a:pPr>
                      <a:endParaRPr lang="en-US" sz="1400" b="1">
                        <a:solidFill>
                          <a:srgbClr val="000000"/>
                        </a:solidFill>
                        <a:effectLst/>
                        <a:latin typeface="Calibri"/>
                      </a:endParaRPr>
                    </a:p>
                  </a:txBody>
                  <a:tcPr marL="9525" marR="9525" marT="952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b">
                        <a:buNone/>
                      </a:pPr>
                      <a:endParaRPr lang="en-US" sz="1400" b="1">
                        <a:solidFill>
                          <a:srgbClr val="000000"/>
                        </a:solidFill>
                        <a:effectLst/>
                        <a:latin typeface="Calibri"/>
                      </a:endParaRPr>
                    </a:p>
                  </a:txBody>
                  <a:tcPr marL="9525" marR="9525" marT="9525"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gridSpan="3">
                  <a:txBody>
                    <a:bodyPr/>
                    <a:lstStyle/>
                    <a:p>
                      <a:pPr lvl="0" algn="ctr">
                        <a:buNone/>
                      </a:pPr>
                      <a:r>
                        <a:rPr lang="en-US" sz="1400" b="1">
                          <a:solidFill>
                            <a:srgbClr val="000000"/>
                          </a:solidFill>
                          <a:effectLst/>
                          <a:latin typeface="Calibri"/>
                        </a:rPr>
                        <a:t>Jan - Dec 2021</a:t>
                      </a:r>
                      <a:endParaRPr lang="en-US" sz="1400">
                        <a:solidFill>
                          <a:srgbClr val="000000"/>
                        </a:solidFill>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sz="1100" b="1">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w="6350" cap="flat" cmpd="sng" algn="ctr">
                      <a:solidFill>
                        <a:srgbClr val="30AFB2"/>
                      </a:solidFill>
                      <a:prstDash val="solid"/>
                      <a:round/>
                      <a:headEnd type="none" w="med" len="med"/>
                      <a:tailEnd type="none" w="med" len="med"/>
                    </a:lnT>
                    <a:lnB w="6350" cap="flat" cmpd="sng" algn="ctr">
                      <a:solidFill>
                        <a:srgbClr val="30AFB2"/>
                      </a:solidFill>
                      <a:prstDash val="solid"/>
                      <a:round/>
                      <a:headEnd type="none" w="med" len="med"/>
                      <a:tailEnd type="none" w="med" len="med"/>
                    </a:lnB>
                    <a:solidFill>
                      <a:srgbClr val="FFFF00"/>
                    </a:solidFill>
                  </a:tcPr>
                </a:tc>
                <a:tc hMerge="1">
                  <a:txBody>
                    <a:bodyPr/>
                    <a:lstStyle/>
                    <a:p>
                      <a:endParaRPr lang="en-US"/>
                    </a:p>
                  </a:txBody>
                  <a:tcPr marL="9525" marR="9525" marT="9525" anchor="b">
                    <a:lnL>
                      <a:noFill/>
                    </a:lnL>
                    <a:lnR w="6350" cap="flat" cmpd="sng" algn="ctr">
                      <a:solidFill>
                        <a:srgbClr val="50B58B"/>
                      </a:solidFill>
                      <a:prstDash val="solid"/>
                      <a:round/>
                      <a:headEnd type="none" w="med" len="med"/>
                      <a:tailEnd type="none" w="med" len="med"/>
                    </a:lnR>
                    <a:lnT w="6350" cap="flat" cmpd="sng" algn="ctr">
                      <a:solidFill>
                        <a:srgbClr val="50B58B"/>
                      </a:solidFill>
                      <a:prstDash val="solid"/>
                      <a:round/>
                      <a:headEnd type="none" w="med" len="med"/>
                      <a:tailEnd type="none" w="med" len="med"/>
                    </a:lnT>
                    <a:lnB w="6350" cap="flat" cmpd="sng" algn="ctr">
                      <a:solidFill>
                        <a:srgbClr val="50B58B"/>
                      </a:solidFill>
                      <a:prstDash val="solid"/>
                      <a:round/>
                      <a:headEnd type="none" w="med" len="med"/>
                      <a:tailEnd type="none" w="med" len="med"/>
                    </a:lnB>
                    <a:solidFill>
                      <a:srgbClr val="FFFF00"/>
                    </a:solidFill>
                  </a:tcPr>
                </a:tc>
                <a:tc gridSpan="3">
                  <a:txBody>
                    <a:bodyPr/>
                    <a:lstStyle/>
                    <a:p>
                      <a:pPr lvl="0" algn="ctr">
                        <a:buNone/>
                      </a:pPr>
                      <a:r>
                        <a:rPr lang="en-US" sz="1400" b="1">
                          <a:solidFill>
                            <a:srgbClr val="000000"/>
                          </a:solidFill>
                          <a:effectLst/>
                          <a:latin typeface="Calibri"/>
                        </a:rPr>
                        <a:t>Jan - July 2022</a:t>
                      </a:r>
                      <a:endParaRPr lang="en-US" sz="1400">
                        <a:solidFill>
                          <a:srgbClr val="000000"/>
                        </a:solidFill>
                      </a:endParaRP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D28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US" sz="1100" b="1">
                        <a:effectLst/>
                        <a:latin typeface="Calibri" panose="020F0502020204030204" pitchFamily="34" charset="0"/>
                      </a:endParaRPr>
                    </a:p>
                  </a:txBody>
                  <a:tcPr marL="9525" marR="9525" marT="9525" anchor="b">
                    <a:lnL>
                      <a:noFill/>
                    </a:lnL>
                    <a:lnR>
                      <a:noFill/>
                    </a:lnR>
                    <a:lnT w="6350" cap="flat" cmpd="sng" algn="ctr">
                      <a:solidFill>
                        <a:srgbClr val="00D28D"/>
                      </a:solidFill>
                      <a:prstDash val="solid"/>
                      <a:round/>
                      <a:headEnd type="none" w="med" len="med"/>
                      <a:tailEnd type="none" w="med" len="med"/>
                    </a:lnT>
                    <a:lnB w="6350" cap="flat" cmpd="sng" algn="ctr">
                      <a:solidFill>
                        <a:srgbClr val="00D28D"/>
                      </a:solidFill>
                      <a:prstDash val="solid"/>
                      <a:round/>
                      <a:headEnd type="none" w="med" len="med"/>
                      <a:tailEnd type="none" w="med" len="med"/>
                    </a:lnB>
                    <a:solidFill>
                      <a:srgbClr val="FFC000"/>
                    </a:solidFill>
                  </a:tcPr>
                </a:tc>
                <a:tc hMerge="1">
                  <a:txBody>
                    <a:bodyPr/>
                    <a:lstStyle/>
                    <a:p>
                      <a:endParaRPr lang="en-US"/>
                    </a:p>
                  </a:txBody>
                  <a:tcPr marL="9525" marR="9525" marT="9525" anchor="b">
                    <a:lnL>
                      <a:noFill/>
                    </a:lnL>
                    <a:lnR w="6350" cap="flat" cmpd="sng" algn="ctr">
                      <a:solidFill>
                        <a:srgbClr val="00D28D"/>
                      </a:solidFill>
                      <a:prstDash val="solid"/>
                      <a:round/>
                      <a:headEnd type="none" w="med" len="med"/>
                      <a:tailEnd type="none" w="med" len="med"/>
                    </a:lnR>
                    <a:lnT w="6350" cap="flat" cmpd="sng" algn="ctr">
                      <a:solidFill>
                        <a:srgbClr val="00D28D"/>
                      </a:solidFill>
                      <a:prstDash val="solid"/>
                      <a:round/>
                      <a:headEnd type="none" w="med" len="med"/>
                      <a:tailEnd type="none" w="med" len="med"/>
                    </a:lnT>
                    <a:lnB w="6350" cap="flat" cmpd="sng" algn="ctr">
                      <a:solidFill>
                        <a:srgbClr val="00D28D"/>
                      </a:solidFill>
                      <a:prstDash val="solid"/>
                      <a:round/>
                      <a:headEnd type="none" w="med" len="med"/>
                      <a:tailEnd type="none" w="med" len="med"/>
                    </a:lnB>
                    <a:solidFill>
                      <a:srgbClr val="FFC000"/>
                    </a:solidFill>
                  </a:tcPr>
                </a:tc>
                <a:extLst>
                  <a:ext uri="{0D108BD9-81ED-4DB2-BD59-A6C34878D82A}">
                    <a16:rowId xmlns:a16="http://schemas.microsoft.com/office/drawing/2014/main" val="2250794551"/>
                  </a:ext>
                </a:extLst>
              </a:tr>
              <a:tr h="190500">
                <a:tc>
                  <a:txBody>
                    <a:bodyPr/>
                    <a:lstStyle/>
                    <a:p>
                      <a:pPr algn="ctr" fontAlgn="b">
                        <a:buNone/>
                      </a:pPr>
                      <a:r>
                        <a:rPr lang="en-US" sz="1400" b="1">
                          <a:solidFill>
                            <a:srgbClr val="000000"/>
                          </a:solidFill>
                          <a:effectLst/>
                          <a:latin typeface="Calibri"/>
                        </a:rPr>
                        <a:t>SVI Quartiles</a:t>
                      </a: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buNone/>
                      </a:pPr>
                      <a:r>
                        <a:rPr lang="en-US" sz="1400" b="1">
                          <a:solidFill>
                            <a:srgbClr val="000000"/>
                          </a:solidFill>
                          <a:effectLst/>
                          <a:latin typeface="Calibri"/>
                        </a:rPr>
                        <a:t>Population </a:t>
                      </a:r>
                      <a:endParaRPr lang="en-US" sz="1400">
                        <a:solidFill>
                          <a:srgbClr val="000000"/>
                        </a:solidFill>
                        <a:latin typeface="Calibri"/>
                      </a:endParaRPr>
                    </a:p>
                    <a:p>
                      <a:pPr lvl="0" algn="ctr">
                        <a:buNone/>
                      </a:pPr>
                      <a:r>
                        <a:rPr lang="en-US" sz="1400" b="1">
                          <a:solidFill>
                            <a:srgbClr val="000000"/>
                          </a:solidFill>
                          <a:effectLst/>
                          <a:latin typeface="Calibri"/>
                        </a:rPr>
                        <a:t>(age 5+)</a:t>
                      </a: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buNone/>
                      </a:pPr>
                      <a:r>
                        <a:rPr lang="en-US" sz="1400" b="1">
                          <a:solidFill>
                            <a:srgbClr val="000000"/>
                          </a:solidFill>
                          <a:effectLst/>
                          <a:latin typeface="Calibri"/>
                        </a:rPr>
                        <a:t># of zip codes</a:t>
                      </a:r>
                      <a:endParaRPr lang="en-US" sz="1400" b="1" err="1">
                        <a:solidFill>
                          <a:srgbClr val="000000"/>
                        </a:solidFill>
                        <a:effectLst/>
                        <a:latin typeface="Calibri"/>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buNone/>
                      </a:pPr>
                      <a:r>
                        <a:rPr lang="en-US" sz="1400" b="1" i="1">
                          <a:solidFill>
                            <a:srgbClr val="000000"/>
                          </a:solidFill>
                          <a:effectLst/>
                          <a:latin typeface="Calibri"/>
                        </a:rPr>
                        <a:t>Fully </a:t>
                      </a: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buNone/>
                      </a:pPr>
                      <a:r>
                        <a:rPr lang="en-US" sz="1400" b="1" i="1">
                          <a:solidFill>
                            <a:srgbClr val="000000"/>
                          </a:solidFill>
                          <a:effectLst/>
                          <a:latin typeface="Calibri"/>
                        </a:rPr>
                        <a:t>Partially</a:t>
                      </a: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buNone/>
                      </a:pPr>
                      <a:r>
                        <a:rPr lang="en-US" sz="1400" b="1" i="1">
                          <a:solidFill>
                            <a:srgbClr val="000000"/>
                          </a:solidFill>
                          <a:effectLst/>
                          <a:latin typeface="Calibri"/>
                        </a:rPr>
                        <a:t>Booster</a:t>
                      </a: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buNone/>
                      </a:pPr>
                      <a:r>
                        <a:rPr lang="en-US" sz="1400" b="1" i="1">
                          <a:solidFill>
                            <a:srgbClr val="000000"/>
                          </a:solidFill>
                          <a:effectLst/>
                          <a:latin typeface="Calibri"/>
                        </a:rPr>
                        <a:t>Fully </a:t>
                      </a: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buNone/>
                      </a:pPr>
                      <a:r>
                        <a:rPr lang="en-US" sz="1400" b="1" i="1">
                          <a:solidFill>
                            <a:srgbClr val="000000"/>
                          </a:solidFill>
                          <a:effectLst/>
                          <a:latin typeface="Calibri"/>
                        </a:rPr>
                        <a:t>Partially</a:t>
                      </a: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buNone/>
                      </a:pPr>
                      <a:r>
                        <a:rPr lang="en-US" sz="1400" b="1" i="1">
                          <a:solidFill>
                            <a:srgbClr val="000000"/>
                          </a:solidFill>
                          <a:effectLst/>
                          <a:latin typeface="Calibri"/>
                        </a:rPr>
                        <a:t>Booster</a:t>
                      </a: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2891550"/>
                  </a:ext>
                </a:extLst>
              </a:tr>
              <a:tr h="190500">
                <a:tc>
                  <a:txBody>
                    <a:bodyPr/>
                    <a:lstStyle/>
                    <a:p>
                      <a:pPr algn="ctr" fontAlgn="b">
                        <a:buNone/>
                      </a:pPr>
                      <a:r>
                        <a:rPr lang="en-US" sz="1400">
                          <a:solidFill>
                            <a:srgbClr val="000000"/>
                          </a:solidFill>
                          <a:effectLst/>
                          <a:latin typeface="Calibri"/>
                        </a:rPr>
                        <a:t>0.0000-0.2500</a:t>
                      </a:r>
                    </a:p>
                  </a:txBody>
                  <a:tcPr marL="9525" marR="9525" marT="9525"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2CC"/>
                    </a:solidFill>
                  </a:tcPr>
                </a:tc>
                <a:tc>
                  <a:txBody>
                    <a:bodyPr/>
                    <a:lstStyle/>
                    <a:p>
                      <a:pPr algn="ctr" fontAlgn="b">
                        <a:buNone/>
                      </a:pPr>
                      <a:r>
                        <a:rPr lang="en-US" sz="1400">
                          <a:solidFill>
                            <a:srgbClr val="000000"/>
                          </a:solidFill>
                          <a:effectLst/>
                          <a:latin typeface="Calibri"/>
                        </a:rPr>
                        <a:t>73760</a:t>
                      </a:r>
                    </a:p>
                  </a:txBody>
                  <a:tcPr marL="9525" marR="9525" marT="9525"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buNone/>
                      </a:pPr>
                      <a:r>
                        <a:rPr lang="en-US" sz="1400">
                          <a:solidFill>
                            <a:srgbClr val="000000"/>
                          </a:solidFill>
                          <a:effectLst/>
                          <a:latin typeface="Calibri"/>
                        </a:rPr>
                        <a:t>9</a:t>
                      </a:r>
                    </a:p>
                  </a:txBody>
                  <a:tcPr marL="9525" marR="9525" marT="9525"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buNone/>
                      </a:pPr>
                      <a:r>
                        <a:rPr lang="en-US" sz="1400">
                          <a:solidFill>
                            <a:srgbClr val="000000"/>
                          </a:solidFill>
                          <a:effectLst/>
                          <a:latin typeface="Calibri"/>
                        </a:rPr>
                        <a:t>57.19%</a:t>
                      </a:r>
                    </a:p>
                  </a:txBody>
                  <a:tcPr marL="9525" marR="9525" marT="9525"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buNone/>
                      </a:pPr>
                      <a:r>
                        <a:rPr lang="en-US" sz="1400">
                          <a:solidFill>
                            <a:srgbClr val="000000"/>
                          </a:solidFill>
                          <a:effectLst/>
                          <a:latin typeface="Calibri"/>
                        </a:rPr>
                        <a:t>7.06%</a:t>
                      </a:r>
                    </a:p>
                  </a:txBody>
                  <a:tcPr marL="9525" marR="9525" marT="9525"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buNone/>
                      </a:pPr>
                      <a:r>
                        <a:rPr lang="en-US" sz="1400">
                          <a:solidFill>
                            <a:srgbClr val="000000"/>
                          </a:solidFill>
                          <a:effectLst/>
                          <a:latin typeface="Calibri"/>
                        </a:rPr>
                        <a:t>18.94%</a:t>
                      </a:r>
                    </a:p>
                  </a:txBody>
                  <a:tcPr marL="9525" marR="9525" marT="9525"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buNone/>
                      </a:pPr>
                      <a:r>
                        <a:rPr lang="en-US" sz="1400">
                          <a:solidFill>
                            <a:srgbClr val="000000"/>
                          </a:solidFill>
                          <a:effectLst/>
                          <a:latin typeface="Calibri"/>
                        </a:rPr>
                        <a:t>62.90%</a:t>
                      </a:r>
                    </a:p>
                  </a:txBody>
                  <a:tcPr marL="9525" marR="9525" marT="9525"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buNone/>
                      </a:pPr>
                      <a:r>
                        <a:rPr lang="en-US" sz="1400">
                          <a:solidFill>
                            <a:srgbClr val="000000"/>
                          </a:solidFill>
                          <a:effectLst/>
                          <a:latin typeface="Calibri"/>
                        </a:rPr>
                        <a:t>6.45%</a:t>
                      </a:r>
                    </a:p>
                  </a:txBody>
                  <a:tcPr marL="9525" marR="9525" marT="9525"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buNone/>
                      </a:pPr>
                      <a:r>
                        <a:rPr lang="en-US" sz="1400">
                          <a:solidFill>
                            <a:srgbClr val="000000"/>
                          </a:solidFill>
                          <a:effectLst/>
                          <a:latin typeface="Calibri"/>
                        </a:rPr>
                        <a:t>29.05%</a:t>
                      </a:r>
                    </a:p>
                  </a:txBody>
                  <a:tcPr marL="9525" marR="9525" marT="9525"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3699169"/>
                  </a:ext>
                </a:extLst>
              </a:tr>
              <a:tr h="190500">
                <a:tc>
                  <a:txBody>
                    <a:bodyPr/>
                    <a:lstStyle/>
                    <a:p>
                      <a:pPr algn="ctr" fontAlgn="b">
                        <a:buNone/>
                      </a:pPr>
                      <a:r>
                        <a:rPr lang="en-US" sz="1400">
                          <a:solidFill>
                            <a:srgbClr val="000000"/>
                          </a:solidFill>
                          <a:effectLst/>
                          <a:latin typeface="Calibri"/>
                        </a:rPr>
                        <a:t>0.2501-0.5000</a:t>
                      </a:r>
                    </a:p>
                  </a:txBody>
                  <a:tcPr marL="9525" marR="9525" marT="9525" anchor="b">
                    <a:lnL w="12700" cap="flat" cmpd="sng" algn="ctr">
                      <a:solidFill>
                        <a:srgbClr val="000000"/>
                      </a:solidFill>
                      <a:prstDash val="solid"/>
                      <a:round/>
                      <a:headEnd type="none" w="med" len="med"/>
                      <a:tailEnd type="none" w="med" len="med"/>
                    </a:lnL>
                    <a:lnR>
                      <a:noFill/>
                    </a:lnR>
                    <a:lnT>
                      <a:noFill/>
                    </a:lnT>
                    <a:lnB>
                      <a:noFill/>
                    </a:lnB>
                    <a:solidFill>
                      <a:srgbClr val="E2EFDA"/>
                    </a:solidFill>
                  </a:tcPr>
                </a:tc>
                <a:tc>
                  <a:txBody>
                    <a:bodyPr/>
                    <a:lstStyle/>
                    <a:p>
                      <a:pPr algn="ctr" fontAlgn="b">
                        <a:buNone/>
                      </a:pPr>
                      <a:r>
                        <a:rPr lang="en-US" sz="1400">
                          <a:solidFill>
                            <a:srgbClr val="000000"/>
                          </a:solidFill>
                          <a:effectLst/>
                          <a:latin typeface="Calibri"/>
                        </a:rPr>
                        <a:t>114954</a:t>
                      </a:r>
                    </a:p>
                  </a:txBody>
                  <a:tcPr marL="9525" marR="9525" marT="9525" anchor="b">
                    <a:lnL>
                      <a:noFill/>
                    </a:lnL>
                    <a:lnR>
                      <a:noFill/>
                    </a:lnR>
                    <a:lnT>
                      <a:noFill/>
                    </a:lnT>
                    <a:lnB>
                      <a:noFill/>
                    </a:lnB>
                    <a:noFill/>
                  </a:tcPr>
                </a:tc>
                <a:tc>
                  <a:txBody>
                    <a:bodyPr/>
                    <a:lstStyle/>
                    <a:p>
                      <a:pPr algn="ctr" fontAlgn="b">
                        <a:buNone/>
                      </a:pPr>
                      <a:r>
                        <a:rPr lang="en-US" sz="1400">
                          <a:solidFill>
                            <a:srgbClr val="000000"/>
                          </a:solidFill>
                          <a:effectLst/>
                          <a:latin typeface="Calibri"/>
                        </a:rPr>
                        <a:t>6</a:t>
                      </a:r>
                    </a:p>
                  </a:txBody>
                  <a:tcPr marL="9525" marR="9525" marT="9525" anchor="b">
                    <a:lnL>
                      <a:noFill/>
                    </a:lnL>
                    <a:lnR>
                      <a:noFill/>
                    </a:lnR>
                    <a:lnT>
                      <a:noFill/>
                    </a:lnT>
                    <a:lnB>
                      <a:noFill/>
                    </a:lnB>
                    <a:noFill/>
                  </a:tcPr>
                </a:tc>
                <a:tc>
                  <a:txBody>
                    <a:bodyPr/>
                    <a:lstStyle/>
                    <a:p>
                      <a:pPr algn="ctr" fontAlgn="b">
                        <a:buNone/>
                      </a:pPr>
                      <a:r>
                        <a:rPr lang="en-US" sz="1400">
                          <a:solidFill>
                            <a:srgbClr val="000000"/>
                          </a:solidFill>
                          <a:effectLst/>
                          <a:latin typeface="Calibri"/>
                        </a:rPr>
                        <a:t>71.01%</a:t>
                      </a:r>
                    </a:p>
                  </a:txBody>
                  <a:tcPr marL="9525" marR="9525" marT="9525" anchor="b">
                    <a:lnL>
                      <a:noFill/>
                    </a:lnL>
                    <a:lnR>
                      <a:noFill/>
                    </a:lnR>
                    <a:lnT>
                      <a:noFill/>
                    </a:lnT>
                    <a:lnB>
                      <a:noFill/>
                    </a:lnB>
                    <a:noFill/>
                  </a:tcPr>
                </a:tc>
                <a:tc>
                  <a:txBody>
                    <a:bodyPr/>
                    <a:lstStyle/>
                    <a:p>
                      <a:pPr algn="ctr" fontAlgn="b">
                        <a:buNone/>
                      </a:pPr>
                      <a:r>
                        <a:rPr lang="en-US" sz="1400">
                          <a:solidFill>
                            <a:srgbClr val="000000"/>
                          </a:solidFill>
                          <a:effectLst/>
                          <a:latin typeface="Calibri"/>
                        </a:rPr>
                        <a:t>6.78%</a:t>
                      </a:r>
                    </a:p>
                  </a:txBody>
                  <a:tcPr marL="9525" marR="9525" marT="9525" anchor="b">
                    <a:lnL>
                      <a:noFill/>
                    </a:lnL>
                    <a:lnR>
                      <a:noFill/>
                    </a:lnR>
                    <a:lnT>
                      <a:noFill/>
                    </a:lnT>
                    <a:lnB>
                      <a:noFill/>
                    </a:lnB>
                    <a:noFill/>
                  </a:tcPr>
                </a:tc>
                <a:tc>
                  <a:txBody>
                    <a:bodyPr/>
                    <a:lstStyle/>
                    <a:p>
                      <a:pPr algn="ctr" fontAlgn="b">
                        <a:buNone/>
                      </a:pPr>
                      <a:r>
                        <a:rPr lang="en-US" sz="1400">
                          <a:solidFill>
                            <a:srgbClr val="000000"/>
                          </a:solidFill>
                          <a:effectLst/>
                          <a:latin typeface="Calibri"/>
                        </a:rPr>
                        <a:t>20.04%</a:t>
                      </a:r>
                    </a:p>
                  </a:txBody>
                  <a:tcPr marL="9525" marR="9525" marT="9525" anchor="b">
                    <a:lnL>
                      <a:noFill/>
                    </a:lnL>
                    <a:lnR>
                      <a:noFill/>
                    </a:lnR>
                    <a:lnT>
                      <a:noFill/>
                    </a:lnT>
                    <a:lnB>
                      <a:noFill/>
                    </a:lnB>
                    <a:noFill/>
                  </a:tcPr>
                </a:tc>
                <a:tc>
                  <a:txBody>
                    <a:bodyPr/>
                    <a:lstStyle/>
                    <a:p>
                      <a:pPr algn="ctr" fontAlgn="b">
                        <a:buNone/>
                      </a:pPr>
                      <a:r>
                        <a:rPr lang="en-US" sz="1400">
                          <a:solidFill>
                            <a:srgbClr val="000000"/>
                          </a:solidFill>
                          <a:effectLst/>
                          <a:latin typeface="Calibri"/>
                        </a:rPr>
                        <a:t>75.56%</a:t>
                      </a:r>
                    </a:p>
                  </a:txBody>
                  <a:tcPr marL="9525" marR="9525" marT="9525" anchor="b">
                    <a:lnL>
                      <a:noFill/>
                    </a:lnL>
                    <a:lnR>
                      <a:noFill/>
                    </a:lnR>
                    <a:lnT>
                      <a:noFill/>
                    </a:lnT>
                    <a:lnB>
                      <a:noFill/>
                    </a:lnB>
                    <a:noFill/>
                  </a:tcPr>
                </a:tc>
                <a:tc>
                  <a:txBody>
                    <a:bodyPr/>
                    <a:lstStyle/>
                    <a:p>
                      <a:pPr algn="ctr" fontAlgn="b">
                        <a:buNone/>
                      </a:pPr>
                      <a:r>
                        <a:rPr lang="en-US" sz="1400">
                          <a:solidFill>
                            <a:srgbClr val="000000"/>
                          </a:solidFill>
                          <a:effectLst/>
                          <a:latin typeface="Calibri"/>
                        </a:rPr>
                        <a:t>6.63%</a:t>
                      </a:r>
                    </a:p>
                  </a:txBody>
                  <a:tcPr marL="9525" marR="9525" marT="9525" anchor="b">
                    <a:lnL>
                      <a:noFill/>
                    </a:lnL>
                    <a:lnR>
                      <a:noFill/>
                    </a:lnR>
                    <a:lnT>
                      <a:noFill/>
                    </a:lnT>
                    <a:lnB>
                      <a:noFill/>
                    </a:lnB>
                    <a:noFill/>
                  </a:tcPr>
                </a:tc>
                <a:tc>
                  <a:txBody>
                    <a:bodyPr/>
                    <a:lstStyle/>
                    <a:p>
                      <a:pPr algn="ctr" fontAlgn="b">
                        <a:buNone/>
                      </a:pPr>
                      <a:r>
                        <a:rPr lang="en-US" sz="1400">
                          <a:solidFill>
                            <a:srgbClr val="000000"/>
                          </a:solidFill>
                          <a:effectLst/>
                          <a:latin typeface="Calibri"/>
                        </a:rPr>
                        <a:t>38.65%</a:t>
                      </a:r>
                    </a:p>
                  </a:txBody>
                  <a:tcPr marL="9525" marR="9525" marT="9525"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785036322"/>
                  </a:ext>
                </a:extLst>
              </a:tr>
              <a:tr h="190500">
                <a:tc>
                  <a:txBody>
                    <a:bodyPr/>
                    <a:lstStyle/>
                    <a:p>
                      <a:pPr algn="ctr" fontAlgn="b">
                        <a:buNone/>
                      </a:pPr>
                      <a:r>
                        <a:rPr lang="en-US" sz="1400">
                          <a:solidFill>
                            <a:srgbClr val="000000"/>
                          </a:solidFill>
                          <a:effectLst/>
                          <a:latin typeface="Calibri"/>
                        </a:rPr>
                        <a:t>0.5001-0.7500</a:t>
                      </a:r>
                    </a:p>
                  </a:txBody>
                  <a:tcPr marL="9525" marR="9525" marT="9525" anchor="b">
                    <a:lnL w="12700" cap="flat" cmpd="sng" algn="ctr">
                      <a:solidFill>
                        <a:srgbClr val="000000"/>
                      </a:solidFill>
                      <a:prstDash val="solid"/>
                      <a:round/>
                      <a:headEnd type="none" w="med" len="med"/>
                      <a:tailEnd type="none" w="med" len="med"/>
                    </a:lnL>
                    <a:lnR>
                      <a:noFill/>
                    </a:lnR>
                    <a:lnT>
                      <a:noFill/>
                    </a:lnT>
                    <a:lnB>
                      <a:noFill/>
                    </a:lnB>
                    <a:solidFill>
                      <a:schemeClr val="accent2">
                        <a:lumMod val="20000"/>
                        <a:lumOff val="80000"/>
                      </a:schemeClr>
                    </a:solidFill>
                  </a:tcPr>
                </a:tc>
                <a:tc>
                  <a:txBody>
                    <a:bodyPr/>
                    <a:lstStyle/>
                    <a:p>
                      <a:pPr algn="ctr" fontAlgn="b">
                        <a:buNone/>
                      </a:pPr>
                      <a:r>
                        <a:rPr lang="en-US" sz="1400">
                          <a:solidFill>
                            <a:srgbClr val="000000"/>
                          </a:solidFill>
                          <a:effectLst/>
                          <a:latin typeface="Calibri"/>
                        </a:rPr>
                        <a:t>113770</a:t>
                      </a:r>
                    </a:p>
                  </a:txBody>
                  <a:tcPr marL="9525" marR="9525" marT="9525" anchor="b">
                    <a:lnL>
                      <a:noFill/>
                    </a:lnL>
                    <a:lnR>
                      <a:noFill/>
                    </a:lnR>
                    <a:lnT>
                      <a:noFill/>
                    </a:lnT>
                    <a:lnB>
                      <a:noFill/>
                    </a:lnB>
                    <a:noFill/>
                  </a:tcPr>
                </a:tc>
                <a:tc>
                  <a:txBody>
                    <a:bodyPr/>
                    <a:lstStyle/>
                    <a:p>
                      <a:pPr algn="ctr" fontAlgn="b">
                        <a:buNone/>
                      </a:pPr>
                      <a:r>
                        <a:rPr lang="en-US" sz="1400">
                          <a:solidFill>
                            <a:srgbClr val="000000"/>
                          </a:solidFill>
                          <a:effectLst/>
                          <a:latin typeface="Calibri"/>
                        </a:rPr>
                        <a:t>7</a:t>
                      </a:r>
                    </a:p>
                  </a:txBody>
                  <a:tcPr marL="9525" marR="9525" marT="9525" anchor="b">
                    <a:lnL>
                      <a:noFill/>
                    </a:lnL>
                    <a:lnR>
                      <a:noFill/>
                    </a:lnR>
                    <a:lnT>
                      <a:noFill/>
                    </a:lnT>
                    <a:lnB>
                      <a:noFill/>
                    </a:lnB>
                    <a:noFill/>
                  </a:tcPr>
                </a:tc>
                <a:tc>
                  <a:txBody>
                    <a:bodyPr/>
                    <a:lstStyle/>
                    <a:p>
                      <a:pPr algn="ctr" fontAlgn="b">
                        <a:buNone/>
                      </a:pPr>
                      <a:r>
                        <a:rPr lang="en-US" sz="1400">
                          <a:solidFill>
                            <a:srgbClr val="000000"/>
                          </a:solidFill>
                          <a:effectLst/>
                          <a:latin typeface="Calibri"/>
                        </a:rPr>
                        <a:t>64.07%</a:t>
                      </a:r>
                    </a:p>
                  </a:txBody>
                  <a:tcPr marL="9525" marR="9525" marT="9525" anchor="b">
                    <a:lnL>
                      <a:noFill/>
                    </a:lnL>
                    <a:lnR>
                      <a:noFill/>
                    </a:lnR>
                    <a:lnT>
                      <a:noFill/>
                    </a:lnT>
                    <a:lnB>
                      <a:noFill/>
                    </a:lnB>
                    <a:noFill/>
                  </a:tcPr>
                </a:tc>
                <a:tc>
                  <a:txBody>
                    <a:bodyPr/>
                    <a:lstStyle/>
                    <a:p>
                      <a:pPr algn="ctr" fontAlgn="b">
                        <a:buNone/>
                      </a:pPr>
                      <a:r>
                        <a:rPr lang="en-US" sz="1400">
                          <a:solidFill>
                            <a:srgbClr val="000000"/>
                          </a:solidFill>
                          <a:effectLst/>
                          <a:latin typeface="Calibri"/>
                        </a:rPr>
                        <a:t>7.15%</a:t>
                      </a:r>
                    </a:p>
                  </a:txBody>
                  <a:tcPr marL="9525" marR="9525" marT="9525" anchor="b">
                    <a:lnL>
                      <a:noFill/>
                    </a:lnL>
                    <a:lnR>
                      <a:noFill/>
                    </a:lnR>
                    <a:lnT>
                      <a:noFill/>
                    </a:lnT>
                    <a:lnB>
                      <a:noFill/>
                    </a:lnB>
                    <a:noFill/>
                  </a:tcPr>
                </a:tc>
                <a:tc>
                  <a:txBody>
                    <a:bodyPr/>
                    <a:lstStyle/>
                    <a:p>
                      <a:pPr algn="ctr" fontAlgn="b">
                        <a:buNone/>
                      </a:pPr>
                      <a:r>
                        <a:rPr lang="en-US" sz="1400">
                          <a:solidFill>
                            <a:srgbClr val="000000"/>
                          </a:solidFill>
                          <a:effectLst/>
                          <a:latin typeface="Calibri"/>
                        </a:rPr>
                        <a:t>19.05%</a:t>
                      </a:r>
                    </a:p>
                  </a:txBody>
                  <a:tcPr marL="9525" marR="9525" marT="9525" anchor="b">
                    <a:lnL>
                      <a:noFill/>
                    </a:lnL>
                    <a:lnR>
                      <a:noFill/>
                    </a:lnR>
                    <a:lnT>
                      <a:noFill/>
                    </a:lnT>
                    <a:lnB>
                      <a:noFill/>
                    </a:lnB>
                    <a:noFill/>
                  </a:tcPr>
                </a:tc>
                <a:tc>
                  <a:txBody>
                    <a:bodyPr/>
                    <a:lstStyle/>
                    <a:p>
                      <a:pPr algn="ctr" fontAlgn="b">
                        <a:buNone/>
                      </a:pPr>
                      <a:r>
                        <a:rPr lang="en-US" sz="1400">
                          <a:solidFill>
                            <a:srgbClr val="000000"/>
                          </a:solidFill>
                          <a:effectLst/>
                          <a:latin typeface="Calibri"/>
                        </a:rPr>
                        <a:t>69.51%</a:t>
                      </a:r>
                    </a:p>
                  </a:txBody>
                  <a:tcPr marL="9525" marR="9525" marT="9525" anchor="b">
                    <a:lnL>
                      <a:noFill/>
                    </a:lnL>
                    <a:lnR>
                      <a:noFill/>
                    </a:lnR>
                    <a:lnT>
                      <a:noFill/>
                    </a:lnT>
                    <a:lnB>
                      <a:noFill/>
                    </a:lnB>
                    <a:noFill/>
                  </a:tcPr>
                </a:tc>
                <a:tc>
                  <a:txBody>
                    <a:bodyPr/>
                    <a:lstStyle/>
                    <a:p>
                      <a:pPr algn="ctr" fontAlgn="b">
                        <a:buNone/>
                      </a:pPr>
                      <a:r>
                        <a:rPr lang="en-US" sz="1400">
                          <a:solidFill>
                            <a:srgbClr val="000000"/>
                          </a:solidFill>
                          <a:effectLst/>
                          <a:latin typeface="Calibri"/>
                        </a:rPr>
                        <a:t>6.80%</a:t>
                      </a:r>
                    </a:p>
                  </a:txBody>
                  <a:tcPr marL="9525" marR="9525" marT="9525" anchor="b">
                    <a:lnL>
                      <a:noFill/>
                    </a:lnL>
                    <a:lnR>
                      <a:noFill/>
                    </a:lnR>
                    <a:lnT>
                      <a:noFill/>
                    </a:lnT>
                    <a:lnB>
                      <a:noFill/>
                    </a:lnB>
                    <a:noFill/>
                  </a:tcPr>
                </a:tc>
                <a:tc>
                  <a:txBody>
                    <a:bodyPr/>
                    <a:lstStyle/>
                    <a:p>
                      <a:pPr algn="ctr" fontAlgn="b">
                        <a:buNone/>
                      </a:pPr>
                      <a:r>
                        <a:rPr lang="en-US" sz="1400">
                          <a:solidFill>
                            <a:srgbClr val="000000"/>
                          </a:solidFill>
                          <a:effectLst/>
                          <a:latin typeface="Calibri"/>
                        </a:rPr>
                        <a:t>29.15%</a:t>
                      </a:r>
                    </a:p>
                  </a:txBody>
                  <a:tcPr marL="9525" marR="9525" marT="9525"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390731443"/>
                  </a:ext>
                </a:extLst>
              </a:tr>
              <a:tr h="190500">
                <a:tc>
                  <a:txBody>
                    <a:bodyPr/>
                    <a:lstStyle/>
                    <a:p>
                      <a:pPr algn="ctr" fontAlgn="b">
                        <a:buNone/>
                      </a:pPr>
                      <a:r>
                        <a:rPr lang="en-US" sz="1400">
                          <a:solidFill>
                            <a:srgbClr val="000000"/>
                          </a:solidFill>
                          <a:effectLst/>
                          <a:latin typeface="Calibri"/>
                        </a:rPr>
                        <a:t>0.7501-1.0000</a:t>
                      </a:r>
                    </a:p>
                  </a:txBody>
                  <a:tcPr marL="9525" marR="9525" marT="9525"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buNone/>
                      </a:pPr>
                      <a:r>
                        <a:rPr lang="en-US" sz="1400">
                          <a:solidFill>
                            <a:srgbClr val="000000"/>
                          </a:solidFill>
                          <a:effectLst/>
                          <a:latin typeface="Calibri"/>
                        </a:rPr>
                        <a:t>608596</a:t>
                      </a:r>
                    </a:p>
                  </a:txBody>
                  <a:tcPr marL="9525" marR="9525" marT="952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b">
                        <a:buNone/>
                      </a:pPr>
                      <a:r>
                        <a:rPr lang="en-US" sz="1400">
                          <a:solidFill>
                            <a:srgbClr val="000000"/>
                          </a:solidFill>
                          <a:effectLst/>
                          <a:latin typeface="Calibri"/>
                        </a:rPr>
                        <a:t>34</a:t>
                      </a:r>
                    </a:p>
                  </a:txBody>
                  <a:tcPr marL="9525" marR="9525" marT="952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b">
                        <a:buNone/>
                      </a:pPr>
                      <a:r>
                        <a:rPr lang="en-US" sz="1400">
                          <a:solidFill>
                            <a:srgbClr val="000000"/>
                          </a:solidFill>
                          <a:effectLst/>
                          <a:latin typeface="Calibri"/>
                        </a:rPr>
                        <a:t>59.33%</a:t>
                      </a:r>
                    </a:p>
                  </a:txBody>
                  <a:tcPr marL="9525" marR="9525" marT="952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b">
                        <a:buNone/>
                      </a:pPr>
                      <a:r>
                        <a:rPr lang="en-US" sz="1400">
                          <a:solidFill>
                            <a:srgbClr val="000000"/>
                          </a:solidFill>
                          <a:effectLst/>
                          <a:latin typeface="Calibri"/>
                        </a:rPr>
                        <a:t>7.37%</a:t>
                      </a:r>
                    </a:p>
                  </a:txBody>
                  <a:tcPr marL="9525" marR="9525" marT="952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b">
                        <a:buNone/>
                      </a:pPr>
                      <a:r>
                        <a:rPr lang="en-US" sz="1400">
                          <a:solidFill>
                            <a:srgbClr val="000000"/>
                          </a:solidFill>
                          <a:effectLst/>
                          <a:latin typeface="Calibri"/>
                        </a:rPr>
                        <a:t>15.85%</a:t>
                      </a:r>
                    </a:p>
                  </a:txBody>
                  <a:tcPr marL="9525" marR="9525" marT="952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b">
                        <a:buNone/>
                      </a:pPr>
                      <a:r>
                        <a:rPr lang="en-US" sz="1400">
                          <a:solidFill>
                            <a:srgbClr val="000000"/>
                          </a:solidFill>
                          <a:effectLst/>
                          <a:latin typeface="Calibri"/>
                        </a:rPr>
                        <a:t>66.13%</a:t>
                      </a:r>
                    </a:p>
                  </a:txBody>
                  <a:tcPr marL="9525" marR="9525" marT="952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b">
                        <a:buNone/>
                      </a:pPr>
                      <a:r>
                        <a:rPr lang="en-US" sz="1400">
                          <a:solidFill>
                            <a:srgbClr val="000000"/>
                          </a:solidFill>
                          <a:effectLst/>
                          <a:latin typeface="Calibri"/>
                        </a:rPr>
                        <a:t>7.14%</a:t>
                      </a:r>
                    </a:p>
                  </a:txBody>
                  <a:tcPr marL="9525" marR="9525" marT="952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b">
                        <a:buNone/>
                      </a:pPr>
                      <a:r>
                        <a:rPr lang="en-US" sz="1400">
                          <a:solidFill>
                            <a:srgbClr val="000000"/>
                          </a:solidFill>
                          <a:effectLst/>
                          <a:latin typeface="Calibri"/>
                        </a:rPr>
                        <a:t>28.49%</a:t>
                      </a:r>
                    </a:p>
                  </a:txBody>
                  <a:tcPr marL="9525" marR="9525" marT="9525"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21109983"/>
                  </a:ext>
                </a:extLst>
              </a:tr>
            </a:tbl>
          </a:graphicData>
        </a:graphic>
      </p:graphicFrame>
      <p:sp>
        <p:nvSpPr>
          <p:cNvPr id="2" name="TextBox 1">
            <a:extLst>
              <a:ext uri="{FF2B5EF4-FFF2-40B4-BE49-F238E27FC236}">
                <a16:creationId xmlns:a16="http://schemas.microsoft.com/office/drawing/2014/main" id="{DAA6B92B-6366-C166-FF48-A825F61E669D}"/>
              </a:ext>
            </a:extLst>
          </p:cNvPr>
          <p:cNvSpPr txBox="1"/>
          <p:nvPr/>
        </p:nvSpPr>
        <p:spPr bwMode="auto">
          <a:xfrm>
            <a:off x="469641" y="4039008"/>
            <a:ext cx="8207828" cy="492443"/>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33680" lvl="0" indent="-233680" algn="just" rtl="0">
              <a:buFont typeface=""/>
              <a:buChar char="•"/>
            </a:pPr>
            <a:r>
              <a:rPr lang="en-US" sz="1600" b="1" baseline="0">
                <a:solidFill>
                  <a:srgbClr val="000000"/>
                </a:solidFill>
                <a:highlight>
                  <a:srgbClr val="FFFFFF"/>
                </a:highlight>
                <a:latin typeface="Arial"/>
                <a:ea typeface="Arial"/>
                <a:cs typeface="Arial"/>
              </a:rPr>
              <a:t>Zip codes in the </a:t>
            </a:r>
            <a:r>
              <a:rPr lang="en-US" sz="1600" b="1" baseline="0">
                <a:solidFill>
                  <a:schemeClr val="accent2"/>
                </a:solidFill>
                <a:highlight>
                  <a:srgbClr val="FFFFFF"/>
                </a:highlight>
                <a:latin typeface="Arial"/>
                <a:ea typeface="Arial"/>
                <a:cs typeface="Arial"/>
              </a:rPr>
              <a:t>HIGHEST and LOWEST SVI quartiles</a:t>
            </a:r>
            <a:r>
              <a:rPr lang="en-US" sz="1600" b="1" baseline="0">
                <a:solidFill>
                  <a:srgbClr val="000000"/>
                </a:solidFill>
                <a:highlight>
                  <a:srgbClr val="FFFFFF"/>
                </a:highlight>
                <a:latin typeface="Arial"/>
                <a:ea typeface="Arial"/>
                <a:cs typeface="Arial"/>
              </a:rPr>
              <a:t> had the </a:t>
            </a:r>
            <a:r>
              <a:rPr lang="en-US" sz="1600" b="1" i="1" baseline="0">
                <a:solidFill>
                  <a:schemeClr val="accent2"/>
                </a:solidFill>
                <a:highlight>
                  <a:srgbClr val="FFFFFF"/>
                </a:highlight>
                <a:latin typeface="Arial"/>
                <a:ea typeface="Arial"/>
                <a:cs typeface="Arial"/>
              </a:rPr>
              <a:t>lowest </a:t>
            </a:r>
            <a:r>
              <a:rPr lang="en-US" sz="1600" b="1" baseline="0">
                <a:solidFill>
                  <a:srgbClr val="000000"/>
                </a:solidFill>
                <a:highlight>
                  <a:srgbClr val="FFFFFF"/>
                </a:highlight>
                <a:latin typeface="Arial"/>
                <a:ea typeface="Arial"/>
                <a:cs typeface="Arial"/>
              </a:rPr>
              <a:t>vaccination rates. Zip codes in </a:t>
            </a:r>
            <a:r>
              <a:rPr lang="en-US" sz="1600" b="1">
                <a:solidFill>
                  <a:schemeClr val="accent2"/>
                </a:solidFill>
                <a:highlight>
                  <a:srgbClr val="FFFFFF"/>
                </a:highlight>
                <a:latin typeface="Arial"/>
                <a:ea typeface="Arial"/>
                <a:cs typeface="Arial"/>
              </a:rPr>
              <a:t>MID-range</a:t>
            </a:r>
            <a:r>
              <a:rPr lang="en-US" sz="1600" b="1" baseline="0">
                <a:solidFill>
                  <a:srgbClr val="000000"/>
                </a:solidFill>
                <a:highlight>
                  <a:srgbClr val="FFFFFF"/>
                </a:highlight>
                <a:latin typeface="Arial"/>
                <a:ea typeface="Arial"/>
                <a:cs typeface="Arial"/>
              </a:rPr>
              <a:t> SVI quartiles had the </a:t>
            </a:r>
            <a:r>
              <a:rPr lang="en-US" sz="1600" b="1" i="1" baseline="0">
                <a:solidFill>
                  <a:schemeClr val="accent2"/>
                </a:solidFill>
                <a:highlight>
                  <a:srgbClr val="FFFFFF"/>
                </a:highlight>
                <a:latin typeface="Arial"/>
                <a:ea typeface="Arial"/>
                <a:cs typeface="Arial"/>
              </a:rPr>
              <a:t>highest </a:t>
            </a:r>
            <a:r>
              <a:rPr lang="en-US" sz="1600" b="1" baseline="0">
                <a:solidFill>
                  <a:srgbClr val="000000"/>
                </a:solidFill>
                <a:highlight>
                  <a:srgbClr val="FFFFFF"/>
                </a:highlight>
                <a:latin typeface="Arial"/>
                <a:ea typeface="Arial"/>
                <a:cs typeface="Arial"/>
              </a:rPr>
              <a:t>vaccination rates. </a:t>
            </a:r>
            <a:r>
              <a:rPr lang="en-US" sz="1600">
                <a:solidFill>
                  <a:srgbClr val="000000"/>
                </a:solidFill>
                <a:latin typeface="Arial"/>
                <a:ea typeface="Arial"/>
                <a:cs typeface="Arial"/>
              </a:rPr>
              <a:t>​</a:t>
            </a:r>
            <a:endParaRPr lang="en-US">
              <a:solidFill>
                <a:srgbClr val="000000"/>
              </a:solidFill>
              <a:cs typeface="Arial"/>
            </a:endParaRPr>
          </a:p>
        </p:txBody>
      </p:sp>
      <p:sp>
        <p:nvSpPr>
          <p:cNvPr id="11" name="Rectangle 10">
            <a:extLst>
              <a:ext uri="{FF2B5EF4-FFF2-40B4-BE49-F238E27FC236}">
                <a16:creationId xmlns:a16="http://schemas.microsoft.com/office/drawing/2014/main" id="{246A3C2A-7B4F-B73C-3DE8-307C6348B037}"/>
              </a:ext>
            </a:extLst>
          </p:cNvPr>
          <p:cNvSpPr/>
          <p:nvPr/>
        </p:nvSpPr>
        <p:spPr bwMode="auto">
          <a:xfrm>
            <a:off x="3797819" y="1678330"/>
            <a:ext cx="4662558" cy="234450"/>
          </a:xfrm>
          <a:prstGeom prst="rect">
            <a:avLst/>
          </a:prstGeom>
          <a:noFill/>
          <a:ln w="28575" algn="ctr">
            <a:solidFill>
              <a:srgbClr val="C00000"/>
            </a:solidFill>
            <a:miter lim="800000"/>
            <a:headEnd/>
            <a:tailEnd/>
          </a:ln>
        </p:spPr>
        <p:txBody>
          <a:bodyPr wrap="none" rtlCol="0" anchor="ctr"/>
          <a:lstStyle/>
          <a:p>
            <a:pPr algn="ctr">
              <a:lnSpc>
                <a:spcPct val="90000"/>
              </a:lnSpc>
            </a:pPr>
            <a:endParaRPr lang="en-US" sz="1600" b="1" err="1">
              <a:solidFill>
                <a:schemeClr val="bg1"/>
              </a:solidFill>
              <a:latin typeface="+mj-lt"/>
            </a:endParaRPr>
          </a:p>
        </p:txBody>
      </p:sp>
      <p:sp>
        <p:nvSpPr>
          <p:cNvPr id="12" name="Rectangle 11">
            <a:extLst>
              <a:ext uri="{FF2B5EF4-FFF2-40B4-BE49-F238E27FC236}">
                <a16:creationId xmlns:a16="http://schemas.microsoft.com/office/drawing/2014/main" id="{E7A0B4D9-E710-DC05-1CED-9976BA430DC8}"/>
              </a:ext>
            </a:extLst>
          </p:cNvPr>
          <p:cNvSpPr/>
          <p:nvPr/>
        </p:nvSpPr>
        <p:spPr bwMode="auto">
          <a:xfrm>
            <a:off x="3795867" y="2492322"/>
            <a:ext cx="4663237" cy="251474"/>
          </a:xfrm>
          <a:prstGeom prst="rect">
            <a:avLst/>
          </a:prstGeom>
          <a:noFill/>
          <a:ln w="28575" algn="ctr">
            <a:solidFill>
              <a:srgbClr val="C00000"/>
            </a:solidFill>
            <a:miter lim="800000"/>
            <a:headEnd/>
            <a:tailEnd/>
          </a:ln>
        </p:spPr>
        <p:txBody>
          <a:bodyPr wrap="none" rtlCol="0" anchor="ctr"/>
          <a:lstStyle/>
          <a:p>
            <a:pPr algn="ctr">
              <a:lnSpc>
                <a:spcPct val="90000"/>
              </a:lnSpc>
            </a:pPr>
            <a:endParaRPr lang="en-US" sz="1600" b="1" err="1">
              <a:solidFill>
                <a:schemeClr val="bg1"/>
              </a:solidFill>
              <a:latin typeface="+mj-lt"/>
            </a:endParaRPr>
          </a:p>
        </p:txBody>
      </p:sp>
      <p:sp>
        <p:nvSpPr>
          <p:cNvPr id="7" name="TextBox 6">
            <a:extLst>
              <a:ext uri="{FF2B5EF4-FFF2-40B4-BE49-F238E27FC236}">
                <a16:creationId xmlns:a16="http://schemas.microsoft.com/office/drawing/2014/main" id="{8D83109D-1CF9-FC9D-9750-8C4ACB34EE57}"/>
              </a:ext>
            </a:extLst>
          </p:cNvPr>
          <p:cNvSpPr txBox="1"/>
          <p:nvPr/>
        </p:nvSpPr>
        <p:spPr bwMode="auto">
          <a:xfrm>
            <a:off x="4111112" y="3150624"/>
            <a:ext cx="2219122" cy="492443"/>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buClr>
                <a:srgbClr val="178CCB"/>
              </a:buClr>
              <a:buSzPct val="80000"/>
            </a:pPr>
            <a:r>
              <a:rPr lang="en-US" sz="1600">
                <a:solidFill>
                  <a:srgbClr val="000000"/>
                </a:solidFill>
                <a:cs typeface="Arial"/>
              </a:rPr>
              <a:t>Scan the QR code for the complete dataset.</a:t>
            </a:r>
          </a:p>
        </p:txBody>
      </p:sp>
      <p:sp>
        <p:nvSpPr>
          <p:cNvPr id="8" name="TextBox 7">
            <a:extLst>
              <a:ext uri="{FF2B5EF4-FFF2-40B4-BE49-F238E27FC236}">
                <a16:creationId xmlns:a16="http://schemas.microsoft.com/office/drawing/2014/main" id="{95EB62D3-AD95-DAC6-A674-C25E166C25C0}"/>
              </a:ext>
            </a:extLst>
          </p:cNvPr>
          <p:cNvSpPr txBox="1"/>
          <p:nvPr/>
        </p:nvSpPr>
        <p:spPr bwMode="auto">
          <a:xfrm>
            <a:off x="419100" y="4852307"/>
            <a:ext cx="6297385" cy="415498"/>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700" baseline="0">
                <a:solidFill>
                  <a:srgbClr val="052049"/>
                </a:solidFill>
                <a:latin typeface="Arial"/>
              </a:rPr>
              <a:t>Mapping Inequity in the San Joaquin Valley (SJV): COVID-19 Vaccination Access and Social Vulnerability in Fresno County, CA (2020-2024)</a:t>
            </a:r>
            <a:r>
              <a:rPr sz="700">
                <a:latin typeface="Arial"/>
                <a:ea typeface="Arial"/>
                <a:cs typeface="Arial"/>
              </a:rPr>
              <a:t>​</a:t>
            </a:r>
            <a:endParaRPr lang="en-US"/>
          </a:p>
          <a:p>
            <a:pPr marL="342900" indent="-342900" algn="ctr">
              <a:buClr>
                <a:schemeClr val="accent1"/>
              </a:buClr>
              <a:buSzPct val="80000"/>
              <a:buFont typeface="Wingdings" charset="2"/>
              <a:buChar char="§"/>
            </a:pPr>
            <a:endParaRPr lang="en-US" sz="2000">
              <a:solidFill>
                <a:schemeClr val="tx1"/>
              </a:solidFill>
            </a:endParaRPr>
          </a:p>
        </p:txBody>
      </p:sp>
      <p:pic>
        <p:nvPicPr>
          <p:cNvPr id="10" name="Picture 9" descr="A qr code on a white background&#10;&#10;AI-generated content may be incorrect.">
            <a:extLst>
              <a:ext uri="{FF2B5EF4-FFF2-40B4-BE49-F238E27FC236}">
                <a16:creationId xmlns:a16="http://schemas.microsoft.com/office/drawing/2014/main" id="{703A06F1-FEC8-BC71-7C45-ACB068E28E09}"/>
              </a:ext>
            </a:extLst>
          </p:cNvPr>
          <p:cNvPicPr>
            <a:picLocks noChangeAspect="1"/>
          </p:cNvPicPr>
          <p:nvPr/>
        </p:nvPicPr>
        <p:blipFill>
          <a:blip r:embed="rId4"/>
          <a:stretch>
            <a:fillRect/>
          </a:stretch>
        </p:blipFill>
        <p:spPr>
          <a:xfrm>
            <a:off x="2934405" y="2902090"/>
            <a:ext cx="930919" cy="985177"/>
          </a:xfrm>
          <a:prstGeom prst="rect">
            <a:avLst/>
          </a:prstGeom>
        </p:spPr>
      </p:pic>
      <p:sp>
        <p:nvSpPr>
          <p:cNvPr id="6" name="Title 4">
            <a:extLst>
              <a:ext uri="{FF2B5EF4-FFF2-40B4-BE49-F238E27FC236}">
                <a16:creationId xmlns:a16="http://schemas.microsoft.com/office/drawing/2014/main" id="{71CE232B-E88F-61E9-4562-526E8A9179EC}"/>
              </a:ext>
            </a:extLst>
          </p:cNvPr>
          <p:cNvSpPr txBox="1">
            <a:spLocks/>
          </p:cNvSpPr>
          <p:nvPr/>
        </p:nvSpPr>
        <p:spPr>
          <a:xfrm>
            <a:off x="421398" y="298900"/>
            <a:ext cx="8173580" cy="421815"/>
          </a:xfrm>
          <a:prstGeom prst="rect">
            <a:avLst/>
          </a:prstGeom>
        </p:spPr>
        <p:txBody>
          <a:bodyPr lIns="91440" tIns="45720" rIns="91440" bIns="45720" anchor="t"/>
          <a:lstStyle>
            <a:lvl1pPr algn="l" defTabSz="914378" rtl="0" eaLnBrk="1" latinLnBrk="0" hangingPunct="1">
              <a:lnSpc>
                <a:spcPct val="85000"/>
              </a:lnSpc>
              <a:spcBef>
                <a:spcPct val="0"/>
              </a:spcBef>
              <a:buNone/>
              <a:defRPr lang="en-US" sz="3600" b="0" i="0" kern="1200" cap="none" spc="0" baseline="0" dirty="0" smtClean="0">
                <a:solidFill>
                  <a:schemeClr val="tx1"/>
                </a:solidFill>
                <a:latin typeface="+mj-lt"/>
                <a:ea typeface="Helvetica Neue" panose="02000503000000020004" pitchFamily="2" charset="0"/>
                <a:cs typeface="Arial" panose="020B0604020202020204" pitchFamily="34" charset="0"/>
              </a:defRPr>
            </a:lvl1pPr>
          </a:lstStyle>
          <a:p>
            <a:r>
              <a:rPr lang="en-US" sz="2800" b="1">
                <a:latin typeface="Arial"/>
                <a:cs typeface="Arial"/>
              </a:rPr>
              <a:t>How is SVI associated with vaccination rates?</a:t>
            </a:r>
            <a:endParaRPr lang="en-US" sz="2800" b="1">
              <a:latin typeface="Arial"/>
            </a:endParaRPr>
          </a:p>
        </p:txBody>
      </p:sp>
    </p:spTree>
    <p:extLst>
      <p:ext uri="{BB962C8B-B14F-4D97-AF65-F5344CB8AC3E}">
        <p14:creationId xmlns:p14="http://schemas.microsoft.com/office/powerpoint/2010/main" val="26877300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animBg="1"/>
    </p:bldLst>
  </p:timing>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2CD80-FE28-3989-184A-B9DBB5AD084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C577287-E96B-DE26-F93C-9628D46C50F3}"/>
              </a:ext>
            </a:extLst>
          </p:cNvPr>
          <p:cNvSpPr>
            <a:spLocks noGrp="1"/>
          </p:cNvSpPr>
          <p:nvPr>
            <p:ph type="sldNum" sz="quarter" idx="13"/>
          </p:nvPr>
        </p:nvSpPr>
        <p:spPr/>
        <p:txBody>
          <a:bodyPr/>
          <a:lstStyle/>
          <a:p>
            <a:fld id="{7BCC8D0D-EAEC-449D-9161-023DFF90F2E2}" type="slidenum">
              <a:rPr lang="en-US" smtClean="0"/>
              <a:pPr/>
              <a:t>8</a:t>
            </a:fld>
            <a:endParaRPr lang="en-US">
              <a:latin typeface="+mn-lt"/>
            </a:endParaRPr>
          </a:p>
        </p:txBody>
      </p:sp>
      <p:sp>
        <p:nvSpPr>
          <p:cNvPr id="11" name="TextBox 10">
            <a:extLst>
              <a:ext uri="{FF2B5EF4-FFF2-40B4-BE49-F238E27FC236}">
                <a16:creationId xmlns:a16="http://schemas.microsoft.com/office/drawing/2014/main" id="{3F682B8B-F30A-0243-ADCD-83A5B1DDF751}"/>
              </a:ext>
            </a:extLst>
          </p:cNvPr>
          <p:cNvSpPr txBox="1"/>
          <p:nvPr/>
        </p:nvSpPr>
        <p:spPr bwMode="auto">
          <a:xfrm>
            <a:off x="468086" y="4051430"/>
            <a:ext cx="8207828" cy="492443"/>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33680" indent="-233680" algn="just">
              <a:buFont typeface=""/>
              <a:buChar char="•"/>
            </a:pPr>
            <a:r>
              <a:rPr lang="en-US" sz="1600" b="1">
                <a:solidFill>
                  <a:srgbClr val="000000"/>
                </a:solidFill>
                <a:highlight>
                  <a:srgbClr val="FFFFFF"/>
                </a:highlight>
                <a:latin typeface="Arial"/>
                <a:cs typeface="Arial"/>
              </a:rPr>
              <a:t>In </a:t>
            </a:r>
            <a:r>
              <a:rPr lang="en-US" sz="1600" b="1">
                <a:solidFill>
                  <a:schemeClr val="accent2"/>
                </a:solidFill>
                <a:highlight>
                  <a:srgbClr val="FFFFFF"/>
                </a:highlight>
                <a:latin typeface="Arial"/>
                <a:cs typeface="Arial"/>
              </a:rPr>
              <a:t>2021</a:t>
            </a:r>
            <a:r>
              <a:rPr lang="en-US" sz="1600" b="1">
                <a:solidFill>
                  <a:srgbClr val="000000"/>
                </a:solidFill>
                <a:highlight>
                  <a:srgbClr val="FFFFFF"/>
                </a:highlight>
                <a:latin typeface="Arial"/>
                <a:cs typeface="Arial"/>
              </a:rPr>
              <a:t>, the predominant vaccination site was </a:t>
            </a:r>
            <a:r>
              <a:rPr lang="en-US" sz="1600" b="1">
                <a:solidFill>
                  <a:schemeClr val="accent2"/>
                </a:solidFill>
                <a:highlight>
                  <a:srgbClr val="FFFFFF"/>
                </a:highlight>
                <a:latin typeface="Arial"/>
                <a:cs typeface="Arial"/>
              </a:rPr>
              <a:t>"Pharmacy-independent"</a:t>
            </a:r>
            <a:r>
              <a:rPr lang="en-US" sz="1600" b="1">
                <a:solidFill>
                  <a:srgbClr val="000000"/>
                </a:solidFill>
                <a:highlight>
                  <a:srgbClr val="FFFFFF"/>
                </a:highlight>
                <a:latin typeface="Arial"/>
                <a:cs typeface="Arial"/>
              </a:rPr>
              <a:t>, and second was a </a:t>
            </a:r>
            <a:r>
              <a:rPr lang="en-US" sz="1600" b="1">
                <a:solidFill>
                  <a:schemeClr val="accent2"/>
                </a:solidFill>
                <a:highlight>
                  <a:srgbClr val="FFFFFF"/>
                </a:highlight>
                <a:latin typeface="Arial"/>
                <a:cs typeface="Arial"/>
              </a:rPr>
              <a:t>"Public health provider-Federally Qualified Health Center"</a:t>
            </a:r>
            <a:r>
              <a:rPr lang="en-US" sz="1600" b="1">
                <a:solidFill>
                  <a:srgbClr val="000000"/>
                </a:solidFill>
                <a:highlight>
                  <a:srgbClr val="FFFFFF"/>
                </a:highlight>
                <a:latin typeface="Arial"/>
                <a:cs typeface="Arial"/>
              </a:rPr>
              <a:t>.</a:t>
            </a:r>
            <a:endParaRPr lang="en-US" sz="1600" b="1">
              <a:solidFill>
                <a:srgbClr val="000000"/>
              </a:solidFill>
              <a:highlight>
                <a:srgbClr val="FFFFFF"/>
              </a:highlight>
              <a:cs typeface="Arial"/>
            </a:endParaRPr>
          </a:p>
        </p:txBody>
      </p:sp>
      <p:pic>
        <p:nvPicPr>
          <p:cNvPr id="5" name="Picture 4" descr="A close-up of a graph&#10;&#10;AI-generated content may be incorrect.">
            <a:extLst>
              <a:ext uri="{FF2B5EF4-FFF2-40B4-BE49-F238E27FC236}">
                <a16:creationId xmlns:a16="http://schemas.microsoft.com/office/drawing/2014/main" id="{B3BAFC0F-917F-C85C-7A1F-79C642E82F89}"/>
              </a:ext>
            </a:extLst>
          </p:cNvPr>
          <p:cNvPicPr>
            <a:picLocks noChangeAspect="1"/>
          </p:cNvPicPr>
          <p:nvPr/>
        </p:nvPicPr>
        <p:blipFill>
          <a:blip r:embed="rId3"/>
          <a:srcRect t="32121" r="49564" b="31538"/>
          <a:stretch>
            <a:fillRect/>
          </a:stretch>
        </p:blipFill>
        <p:spPr>
          <a:xfrm>
            <a:off x="1507654" y="642401"/>
            <a:ext cx="6029696" cy="3344008"/>
          </a:xfrm>
          <a:prstGeom prst="rect">
            <a:avLst/>
          </a:prstGeom>
        </p:spPr>
      </p:pic>
      <p:sp>
        <p:nvSpPr>
          <p:cNvPr id="8" name="Rectangle 7">
            <a:extLst>
              <a:ext uri="{FF2B5EF4-FFF2-40B4-BE49-F238E27FC236}">
                <a16:creationId xmlns:a16="http://schemas.microsoft.com/office/drawing/2014/main" id="{7377A7D2-8786-2888-101E-5CC94A0495D2}"/>
              </a:ext>
            </a:extLst>
          </p:cNvPr>
          <p:cNvSpPr/>
          <p:nvPr/>
        </p:nvSpPr>
        <p:spPr bwMode="auto">
          <a:xfrm>
            <a:off x="4428930" y="931402"/>
            <a:ext cx="2932216" cy="670064"/>
          </a:xfrm>
          <a:prstGeom prst="rect">
            <a:avLst/>
          </a:prstGeom>
          <a:noFill/>
          <a:ln w="28575" algn="ctr">
            <a:solidFill>
              <a:srgbClr val="C00000"/>
            </a:solidFill>
            <a:miter lim="800000"/>
            <a:headEnd/>
            <a:tailEnd/>
          </a:ln>
        </p:spPr>
        <p:txBody>
          <a:bodyPr wrap="none" rtlCol="0" anchor="ctr"/>
          <a:lstStyle/>
          <a:p>
            <a:pPr algn="ctr">
              <a:lnSpc>
                <a:spcPct val="90000"/>
              </a:lnSpc>
            </a:pPr>
            <a:endParaRPr lang="en-US" sz="1600" b="1" err="1">
              <a:solidFill>
                <a:schemeClr val="bg1"/>
              </a:solidFill>
              <a:latin typeface="+mj-lt"/>
            </a:endParaRPr>
          </a:p>
        </p:txBody>
      </p:sp>
      <p:sp>
        <p:nvSpPr>
          <p:cNvPr id="4" name="TextBox 3">
            <a:extLst>
              <a:ext uri="{FF2B5EF4-FFF2-40B4-BE49-F238E27FC236}">
                <a16:creationId xmlns:a16="http://schemas.microsoft.com/office/drawing/2014/main" id="{A245EE8C-3B7E-84A5-EF75-D773378AA000}"/>
              </a:ext>
            </a:extLst>
          </p:cNvPr>
          <p:cNvSpPr txBox="1"/>
          <p:nvPr/>
        </p:nvSpPr>
        <p:spPr bwMode="auto">
          <a:xfrm>
            <a:off x="544286" y="4852307"/>
            <a:ext cx="5725885" cy="415498"/>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700" baseline="0">
                <a:solidFill>
                  <a:srgbClr val="052049"/>
                </a:solidFill>
                <a:latin typeface="Arial"/>
              </a:rPr>
              <a:t>Mapping Inequity in the San Joaquin Valley (SJV): COVID-19 Vaccination Access and Social Vulnerability in Fresno County, CA (2020-2024)</a:t>
            </a:r>
            <a:r>
              <a:rPr sz="700">
                <a:latin typeface="Arial"/>
                <a:ea typeface="Arial"/>
                <a:cs typeface="Arial"/>
              </a:rPr>
              <a:t>​</a:t>
            </a:r>
            <a:endParaRPr lang="en-US"/>
          </a:p>
          <a:p>
            <a:pPr marL="342900" indent="-342900" algn="ctr">
              <a:buClr>
                <a:schemeClr val="accent1"/>
              </a:buClr>
              <a:buSzPct val="80000"/>
              <a:buFont typeface="Wingdings" charset="2"/>
              <a:buChar char="§"/>
            </a:pPr>
            <a:endParaRPr lang="en-US" sz="2000">
              <a:solidFill>
                <a:schemeClr val="tx1"/>
              </a:solidFill>
            </a:endParaRPr>
          </a:p>
        </p:txBody>
      </p:sp>
      <p:sp>
        <p:nvSpPr>
          <p:cNvPr id="6" name="Title 4">
            <a:extLst>
              <a:ext uri="{FF2B5EF4-FFF2-40B4-BE49-F238E27FC236}">
                <a16:creationId xmlns:a16="http://schemas.microsoft.com/office/drawing/2014/main" id="{F4840163-2563-C95C-AECC-D1F36E38C427}"/>
              </a:ext>
            </a:extLst>
          </p:cNvPr>
          <p:cNvSpPr txBox="1">
            <a:spLocks/>
          </p:cNvSpPr>
          <p:nvPr/>
        </p:nvSpPr>
        <p:spPr>
          <a:xfrm>
            <a:off x="296212" y="130172"/>
            <a:ext cx="8745080" cy="421815"/>
          </a:xfrm>
          <a:prstGeom prst="rect">
            <a:avLst/>
          </a:prstGeom>
        </p:spPr>
        <p:txBody>
          <a:bodyPr lIns="91440" tIns="45720" rIns="91440" bIns="45720" anchor="t"/>
          <a:lstStyle>
            <a:lvl1pPr algn="l" defTabSz="914378" rtl="0" eaLnBrk="1" latinLnBrk="0" hangingPunct="1">
              <a:lnSpc>
                <a:spcPct val="85000"/>
              </a:lnSpc>
              <a:spcBef>
                <a:spcPct val="0"/>
              </a:spcBef>
              <a:buNone/>
              <a:defRPr lang="en-US" sz="3600" b="0" i="0" kern="1200" cap="none" spc="0" baseline="0" dirty="0" smtClean="0">
                <a:solidFill>
                  <a:schemeClr val="tx1"/>
                </a:solidFill>
                <a:latin typeface="+mj-lt"/>
                <a:ea typeface="Helvetica Neue" panose="02000503000000020004" pitchFamily="2" charset="0"/>
                <a:cs typeface="Arial" panose="020B0604020202020204" pitchFamily="34" charset="0"/>
              </a:defRPr>
            </a:lvl1pPr>
          </a:lstStyle>
          <a:p>
            <a:r>
              <a:rPr lang="en-US" sz="2800" b="1">
                <a:latin typeface="Arial"/>
                <a:cs typeface="Arial"/>
              </a:rPr>
              <a:t>Where were people getting vaccinated in 2021?</a:t>
            </a:r>
            <a:endParaRPr lang="en-US" sz="2800"/>
          </a:p>
        </p:txBody>
      </p:sp>
    </p:spTree>
    <p:extLst>
      <p:ext uri="{BB962C8B-B14F-4D97-AF65-F5344CB8AC3E}">
        <p14:creationId xmlns:p14="http://schemas.microsoft.com/office/powerpoint/2010/main" val="8719080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graph&#10;&#10;AI-generated content may be incorrect.">
            <a:extLst>
              <a:ext uri="{FF2B5EF4-FFF2-40B4-BE49-F238E27FC236}">
                <a16:creationId xmlns:a16="http://schemas.microsoft.com/office/drawing/2014/main" id="{83A43CCA-C365-BF6E-BA01-48392EC6E9E9}"/>
              </a:ext>
            </a:extLst>
          </p:cNvPr>
          <p:cNvPicPr>
            <a:picLocks noChangeAspect="1"/>
          </p:cNvPicPr>
          <p:nvPr/>
        </p:nvPicPr>
        <p:blipFill>
          <a:blip r:embed="rId3"/>
          <a:srcRect l="49942" t="32440" r="1308" b="31992"/>
          <a:stretch>
            <a:fillRect/>
          </a:stretch>
        </p:blipFill>
        <p:spPr>
          <a:xfrm>
            <a:off x="1681378" y="616823"/>
            <a:ext cx="5644793" cy="3164358"/>
          </a:xfrm>
          <a:prstGeom prst="rect">
            <a:avLst/>
          </a:prstGeom>
        </p:spPr>
      </p:pic>
      <p:sp>
        <p:nvSpPr>
          <p:cNvPr id="2" name="Footer Placeholder 1">
            <a:extLst>
              <a:ext uri="{FF2B5EF4-FFF2-40B4-BE49-F238E27FC236}">
                <a16:creationId xmlns:a16="http://schemas.microsoft.com/office/drawing/2014/main" id="{B16E5456-FEC2-2961-2C58-ACDFF8D50198}"/>
              </a:ext>
            </a:extLst>
          </p:cNvPr>
          <p:cNvSpPr>
            <a:spLocks noGrp="1"/>
          </p:cNvSpPr>
          <p:nvPr>
            <p:ph type="ftr" sz="quarter" idx="12"/>
          </p:nvPr>
        </p:nvSpPr>
        <p:spPr>
          <a:xfrm>
            <a:off x="540895" y="4874368"/>
            <a:ext cx="6074392" cy="81714"/>
          </a:xfrm>
        </p:spPr>
        <p:txBody>
          <a:bodyPr/>
          <a:lstStyle/>
          <a:p>
            <a:r>
              <a:rPr lang="en-US">
                <a:solidFill>
                  <a:schemeClr val="tx2"/>
                </a:solidFill>
                <a:cs typeface="Arial"/>
              </a:rPr>
              <a:t>Mapping Inequity in the San Joaquin Valley (SJV): COVID-19 Vaccination Access and Social Vulnerability in Fresno County, CA (2020-2024)</a:t>
            </a:r>
          </a:p>
        </p:txBody>
      </p:sp>
      <p:sp>
        <p:nvSpPr>
          <p:cNvPr id="3" name="Slide Number Placeholder 2">
            <a:extLst>
              <a:ext uri="{FF2B5EF4-FFF2-40B4-BE49-F238E27FC236}">
                <a16:creationId xmlns:a16="http://schemas.microsoft.com/office/drawing/2014/main" id="{D4F8180F-629D-CB10-E3DF-303979FA9D00}"/>
              </a:ext>
            </a:extLst>
          </p:cNvPr>
          <p:cNvSpPr>
            <a:spLocks noGrp="1"/>
          </p:cNvSpPr>
          <p:nvPr>
            <p:ph type="sldNum" sz="quarter" idx="13"/>
          </p:nvPr>
        </p:nvSpPr>
        <p:spPr/>
        <p:txBody>
          <a:bodyPr/>
          <a:lstStyle/>
          <a:p>
            <a:fld id="{7BCC8D0D-EAEC-449D-9161-023DFF90F2E2}" type="slidenum">
              <a:rPr lang="en-US" smtClean="0"/>
              <a:pPr/>
              <a:t>9</a:t>
            </a:fld>
            <a:endParaRPr lang="en-US">
              <a:latin typeface="+mn-lt"/>
            </a:endParaRPr>
          </a:p>
        </p:txBody>
      </p:sp>
      <p:sp>
        <p:nvSpPr>
          <p:cNvPr id="8" name="TextBox 7">
            <a:extLst>
              <a:ext uri="{FF2B5EF4-FFF2-40B4-BE49-F238E27FC236}">
                <a16:creationId xmlns:a16="http://schemas.microsoft.com/office/drawing/2014/main" id="{03559014-9AB4-29C8-4DD0-361AFE163914}"/>
              </a:ext>
            </a:extLst>
          </p:cNvPr>
          <p:cNvSpPr txBox="1"/>
          <p:nvPr/>
        </p:nvSpPr>
        <p:spPr bwMode="auto">
          <a:xfrm>
            <a:off x="421560" y="3860724"/>
            <a:ext cx="8207828" cy="738664"/>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33680" indent="-233680" algn="just">
              <a:buFont typeface=""/>
              <a:buChar char="•"/>
            </a:pPr>
            <a:r>
              <a:rPr lang="en-US" sz="1600" b="1">
                <a:solidFill>
                  <a:srgbClr val="000000"/>
                </a:solidFill>
                <a:highlight>
                  <a:srgbClr val="FFFFFF"/>
                </a:highlight>
                <a:latin typeface="Arial"/>
                <a:cs typeface="Arial"/>
              </a:rPr>
              <a:t>In </a:t>
            </a:r>
            <a:r>
              <a:rPr lang="en-US" sz="1600" b="1">
                <a:solidFill>
                  <a:schemeClr val="accent2"/>
                </a:solidFill>
                <a:highlight>
                  <a:srgbClr val="FFFFFF"/>
                </a:highlight>
                <a:latin typeface="Arial"/>
                <a:cs typeface="Arial"/>
              </a:rPr>
              <a:t>2022</a:t>
            </a:r>
            <a:r>
              <a:rPr lang="en-US" sz="1600" b="1">
                <a:solidFill>
                  <a:srgbClr val="000000"/>
                </a:solidFill>
                <a:highlight>
                  <a:srgbClr val="FFFFFF"/>
                </a:highlight>
                <a:latin typeface="Arial"/>
                <a:cs typeface="Arial"/>
              </a:rPr>
              <a:t>, the top two predominant vaccination sites were the </a:t>
            </a:r>
            <a:r>
              <a:rPr lang="en-US" sz="1600" b="1">
                <a:solidFill>
                  <a:schemeClr val="accent2"/>
                </a:solidFill>
                <a:highlight>
                  <a:srgbClr val="FFFFFF"/>
                </a:highlight>
                <a:latin typeface="Arial"/>
                <a:cs typeface="Arial"/>
              </a:rPr>
              <a:t>same </a:t>
            </a:r>
            <a:r>
              <a:rPr lang="en-US" sz="1600" b="1">
                <a:solidFill>
                  <a:srgbClr val="000000"/>
                </a:solidFill>
                <a:highlight>
                  <a:srgbClr val="FFFFFF"/>
                </a:highlight>
                <a:latin typeface="Arial"/>
                <a:cs typeface="Arial"/>
              </a:rPr>
              <a:t>as in 2021; however, </a:t>
            </a:r>
            <a:r>
              <a:rPr lang="en-US" sz="1600" b="1">
                <a:solidFill>
                  <a:schemeClr val="accent2"/>
                </a:solidFill>
                <a:highlight>
                  <a:srgbClr val="FFFFFF"/>
                </a:highlight>
                <a:latin typeface="Arial"/>
                <a:cs typeface="Arial"/>
              </a:rPr>
              <a:t>"Medical practice (specialty other than family med/peds/IM)"</a:t>
            </a:r>
            <a:r>
              <a:rPr lang="en-US" sz="1600" b="1">
                <a:solidFill>
                  <a:srgbClr val="000000"/>
                </a:solidFill>
                <a:highlight>
                  <a:srgbClr val="FFFFFF"/>
                </a:highlight>
                <a:latin typeface="Arial"/>
                <a:cs typeface="Arial"/>
              </a:rPr>
              <a:t> shared more volume than it had in 2021, making "Pharmacy" less predominant.</a:t>
            </a:r>
            <a:endParaRPr lang="en-US">
              <a:solidFill>
                <a:srgbClr val="000000"/>
              </a:solidFill>
              <a:cs typeface="Arial"/>
            </a:endParaRPr>
          </a:p>
        </p:txBody>
      </p:sp>
      <p:sp>
        <p:nvSpPr>
          <p:cNvPr id="10" name="Rectangle 9">
            <a:extLst>
              <a:ext uri="{FF2B5EF4-FFF2-40B4-BE49-F238E27FC236}">
                <a16:creationId xmlns:a16="http://schemas.microsoft.com/office/drawing/2014/main" id="{DACC56AF-8094-DC67-CA9D-4141842A775C}"/>
              </a:ext>
            </a:extLst>
          </p:cNvPr>
          <p:cNvSpPr/>
          <p:nvPr/>
        </p:nvSpPr>
        <p:spPr bwMode="auto">
          <a:xfrm>
            <a:off x="4514213" y="944195"/>
            <a:ext cx="2788531" cy="626282"/>
          </a:xfrm>
          <a:prstGeom prst="rect">
            <a:avLst/>
          </a:prstGeom>
          <a:noFill/>
          <a:ln w="28575" algn="ctr">
            <a:solidFill>
              <a:srgbClr val="C00000"/>
            </a:solidFill>
            <a:miter lim="800000"/>
            <a:headEnd/>
            <a:tailEnd/>
          </a:ln>
        </p:spPr>
        <p:txBody>
          <a:bodyPr wrap="none" rtlCol="0" anchor="ctr"/>
          <a:lstStyle/>
          <a:p>
            <a:pPr algn="ctr">
              <a:lnSpc>
                <a:spcPct val="90000"/>
              </a:lnSpc>
            </a:pPr>
            <a:endParaRPr lang="en-US" sz="1600" b="1" err="1">
              <a:solidFill>
                <a:schemeClr val="bg1"/>
              </a:solidFill>
              <a:latin typeface="+mj-lt"/>
            </a:endParaRPr>
          </a:p>
        </p:txBody>
      </p:sp>
      <p:sp>
        <p:nvSpPr>
          <p:cNvPr id="5" name="Title 4">
            <a:extLst>
              <a:ext uri="{FF2B5EF4-FFF2-40B4-BE49-F238E27FC236}">
                <a16:creationId xmlns:a16="http://schemas.microsoft.com/office/drawing/2014/main" id="{6CABD4D4-482A-6051-4B2E-09652F80D7C1}"/>
              </a:ext>
            </a:extLst>
          </p:cNvPr>
          <p:cNvSpPr txBox="1">
            <a:spLocks/>
          </p:cNvSpPr>
          <p:nvPr/>
        </p:nvSpPr>
        <p:spPr>
          <a:xfrm>
            <a:off x="296212" y="130172"/>
            <a:ext cx="8734194" cy="421815"/>
          </a:xfrm>
          <a:prstGeom prst="rect">
            <a:avLst/>
          </a:prstGeom>
        </p:spPr>
        <p:txBody>
          <a:bodyPr lIns="91440" tIns="45720" rIns="91440" bIns="45720" anchor="t"/>
          <a:lstStyle>
            <a:lvl1pPr algn="l" defTabSz="914378" rtl="0" eaLnBrk="1" latinLnBrk="0" hangingPunct="1">
              <a:lnSpc>
                <a:spcPct val="85000"/>
              </a:lnSpc>
              <a:spcBef>
                <a:spcPct val="0"/>
              </a:spcBef>
              <a:buNone/>
              <a:defRPr lang="en-US" sz="3600" b="0" i="0" kern="1200" cap="none" spc="0" baseline="0" dirty="0" smtClean="0">
                <a:solidFill>
                  <a:schemeClr val="tx1"/>
                </a:solidFill>
                <a:latin typeface="+mj-lt"/>
                <a:ea typeface="Helvetica Neue" panose="02000503000000020004" pitchFamily="2" charset="0"/>
                <a:cs typeface="Arial" panose="020B0604020202020204" pitchFamily="34" charset="0"/>
              </a:defRPr>
            </a:lvl1pPr>
          </a:lstStyle>
          <a:p>
            <a:r>
              <a:rPr lang="en-US" sz="2800" b="1">
                <a:latin typeface="Arial"/>
                <a:cs typeface="Arial"/>
              </a:rPr>
              <a:t>Where were people getting vaccinated in 2022?</a:t>
            </a:r>
            <a:endParaRPr lang="en-US" sz="2800"/>
          </a:p>
        </p:txBody>
      </p:sp>
    </p:spTree>
    <p:extLst>
      <p:ext uri="{BB962C8B-B14F-4D97-AF65-F5344CB8AC3E}">
        <p14:creationId xmlns:p14="http://schemas.microsoft.com/office/powerpoint/2010/main" val="39149381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theme/theme1.xml><?xml version="1.0" encoding="utf-8"?>
<a:theme xmlns:a="http://schemas.openxmlformats.org/drawingml/2006/main" name="UCSF Classic">
  <a:themeElements>
    <a:clrScheme name="UCSF Theme Colors">
      <a:dk1>
        <a:srgbClr val="052049"/>
      </a:dk1>
      <a:lt1>
        <a:srgbClr val="FFFFFF"/>
      </a:lt1>
      <a:dk2>
        <a:srgbClr val="052049"/>
      </a:dk2>
      <a:lt2>
        <a:srgbClr val="FFFFFF"/>
      </a:lt2>
      <a:accent1>
        <a:srgbClr val="178CCB"/>
      </a:accent1>
      <a:accent2>
        <a:srgbClr val="16A0AC"/>
      </a:accent2>
      <a:accent3>
        <a:srgbClr val="32A03E"/>
      </a:accent3>
      <a:accent4>
        <a:srgbClr val="6E61D7"/>
      </a:accent4>
      <a:accent5>
        <a:srgbClr val="A238BA"/>
      </a:accent5>
      <a:accent6>
        <a:srgbClr val="C32882"/>
      </a:accent6>
      <a:hlink>
        <a:srgbClr val="178CCB"/>
      </a:hlink>
      <a:folHlink>
        <a:srgbClr val="5F5F5F"/>
      </a:folHlink>
    </a:clrScheme>
    <a:fontScheme name="UCSF">
      <a:majorFont>
        <a:latin typeface="Times New Roman"/>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noAutofit/>
      </a:bodyPr>
      <a:lstStyle>
        <a:defPPr marL="342900" indent="-342900">
          <a:buClr>
            <a:schemeClr val="accent1"/>
          </a:buClr>
          <a:buSzPct val="80000"/>
          <a:buFont typeface="Wingdings" charset="2"/>
          <a:buChar char="§"/>
          <a:defRPr sz="2000" dirty="0" smtClean="0">
            <a:solidFill>
              <a:schemeClr val="tx1"/>
            </a:solidFill>
          </a:defRPr>
        </a:defPPr>
      </a:lstStyle>
    </a:txDef>
  </a:objectDefaults>
  <a:extraClrSchemeLst/>
  <a:extLst>
    <a:ext uri="{05A4C25C-085E-4340-85A3-A5531E510DB2}">
      <thm15:themeFamily xmlns:thm15="http://schemas.microsoft.com/office/thememl/2012/main" name="UCSF_MasterBrand PPT Template_16x9_20260511.potx" id="{3F4997A5-82F3-45AB-9ED7-FB735EBFEB4C}" vid="{B94EBC22-9231-488E-B97C-ACF72AE4C166}"/>
    </a:ext>
  </a:extLst>
</a:theme>
</file>

<file path=ppt/theme/theme2.xml><?xml version="1.0" encoding="utf-8"?>
<a:theme xmlns:a="http://schemas.openxmlformats.org/drawingml/2006/main" name="UCSF Contemporary Pattern 1">
  <a:themeElements>
    <a:clrScheme name="USCF Template">
      <a:dk1>
        <a:srgbClr val="052049"/>
      </a:dk1>
      <a:lt1>
        <a:srgbClr val="FFFFFF"/>
      </a:lt1>
      <a:dk2>
        <a:srgbClr val="052049"/>
      </a:dk2>
      <a:lt2>
        <a:srgbClr val="FFFFFF"/>
      </a:lt2>
      <a:accent1>
        <a:srgbClr val="178CCB"/>
      </a:accent1>
      <a:accent2>
        <a:srgbClr val="16A0AC"/>
      </a:accent2>
      <a:accent3>
        <a:srgbClr val="32A03E"/>
      </a:accent3>
      <a:accent4>
        <a:srgbClr val="6E61D7"/>
      </a:accent4>
      <a:accent5>
        <a:srgbClr val="A238BA"/>
      </a:accent5>
      <a:accent6>
        <a:srgbClr val="C32882"/>
      </a:accent6>
      <a:hlink>
        <a:srgbClr val="178CCB"/>
      </a:hlink>
      <a:folHlink>
        <a:srgbClr val="5F5F5F"/>
      </a:folHlink>
    </a:clrScheme>
    <a:fontScheme name="UCSF">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UCSF_MasterBrand PPT Template_16x9_20260511.potx" id="{3F4997A5-82F3-45AB-9ED7-FB735EBFEB4C}" vid="{D836F13F-9B0E-4AFC-A712-AB0341CA0971}"/>
    </a:ext>
  </a:extLst>
</a:theme>
</file>

<file path=ppt/theme/theme3.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9BFD5D484ED57438231C5F4848B6EC7" ma:contentTypeVersion="0" ma:contentTypeDescription="Create a new document." ma:contentTypeScope="" ma:versionID="48808eaeca51724a2208bf87978978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8A51949-CE2D-4D1D-81B7-CD96A1311979}">
  <ds:schemaRefs>
    <ds:schemaRef ds:uri="http://schemas.microsoft.com/sharepoint/v3/contenttype/forms"/>
  </ds:schemaRefs>
</ds:datastoreItem>
</file>

<file path=customXml/itemProps2.xml><?xml version="1.0" encoding="utf-8"?>
<ds:datastoreItem xmlns:ds="http://schemas.openxmlformats.org/officeDocument/2006/customXml" ds:itemID="{DB48DB2A-A2BB-49B9-B517-04CB45F2482A}">
  <ds:schemaRefs>
    <ds:schemaRef ds:uri="http://purl.org/dc/dcmitype/"/>
    <ds:schemaRef ds:uri="http://schemas.microsoft.com/office/2006/metadata/properties"/>
    <ds:schemaRef ds:uri="http://purl.org/dc/terms/"/>
    <ds:schemaRef ds:uri="http://schemas.microsoft.com/office/2006/documentManagement/types"/>
    <ds:schemaRef ds:uri="http://purl.org/dc/elements/1.1/"/>
    <ds:schemaRef ds:uri="http://www.w3.org/XML/1998/namespace"/>
    <ds:schemaRef ds:uri="http://schemas.openxmlformats.org/package/2006/metadata/core-properties"/>
  </ds:schemaRefs>
</ds:datastoreItem>
</file>

<file path=customXml/itemProps3.xml><?xml version="1.0" encoding="utf-8"?>
<ds:datastoreItem xmlns:ds="http://schemas.openxmlformats.org/officeDocument/2006/customXml" ds:itemID="{E5686649-89C0-47C3-BB59-3DECE68F346E}">
  <ds:schemaRefs>
    <ds:schemaRef ds:uri="http://purl.org/dc/elements/1.1/"/>
    <ds:schemaRef ds:uri="http://purl.org/dc/terms/"/>
    <ds:schemaRef ds:uri="http://schemas.microsoft.com/office/2006/metadata/contentType"/>
    <ds:schemaRef ds:uri="http://schemas.microsoft.com/office/2006/metadata/properties"/>
    <ds:schemaRef ds:uri="http://schemas.microsoft.com/office/2006/metadata/properties/metaAttributes"/>
    <ds:schemaRef ds:uri="http://schemas.microsoft.com/office/internal/2005/internalDocumentation"/>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26</TotalTime>
  <Words>3869</Words>
  <Application>Microsoft Macintosh PowerPoint</Application>
  <PresentationFormat>On-screen Show (16:9)</PresentationFormat>
  <Paragraphs>371</Paragraphs>
  <Slides>19</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Arial,Sans-Serif</vt:lpstr>
      <vt:lpstr>Calibri</vt:lpstr>
      <vt:lpstr>System Font Regular</vt:lpstr>
      <vt:lpstr>Times New Roman</vt:lpstr>
      <vt:lpstr>Wingdings</vt:lpstr>
      <vt:lpstr>UCSF Classic</vt:lpstr>
      <vt:lpstr>UCSF Contemporary Pattern 1</vt:lpstr>
      <vt:lpstr>Mapping Inequity in the San Joaquin Valley (SJV): COVID-19 Vaccination Access and Social Vulnerability in Fresno County, CA (2020-2024)</vt:lpstr>
      <vt:lpstr>Background</vt:lpstr>
      <vt:lpstr>Objectives</vt:lpstr>
      <vt:lpstr>Objective 1 &amp; Methods</vt:lpstr>
      <vt:lpstr>PowerPoint Presentation</vt:lpstr>
      <vt:lpstr>Objective 2 &amp; Methods</vt:lpstr>
      <vt:lpstr>PowerPoint Presentation</vt:lpstr>
      <vt:lpstr>PowerPoint Presentation</vt:lpstr>
      <vt:lpstr>PowerPoint Presentation</vt:lpstr>
      <vt:lpstr>PowerPoint Presentation</vt:lpstr>
      <vt:lpstr>Objective 3 &amp; Methods</vt:lpstr>
      <vt:lpstr>PowerPoint Presentation</vt:lpstr>
      <vt:lpstr>PowerPoint Presentation</vt:lpstr>
      <vt:lpstr>PowerPoint Presentation</vt:lpstr>
      <vt:lpstr>Concluding Thoughts</vt:lpstr>
      <vt:lpstr>Future Plans</vt:lpstr>
      <vt:lpstr>References</vt:lpstr>
      <vt:lpstr>PowerPoint Presentation</vt:lpstr>
      <vt:lpstr>PowerPoint Presentation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Presentation Template</dc:subject>
  <dc:creator>Amy Girard</dc:creator>
  <dc:description>Derek MacDavid | derek@bigpicdesign.com</dc:description>
  <cp:lastModifiedBy>Pama-Ghuman, Ajmeet</cp:lastModifiedBy>
  <cp:revision>328</cp:revision>
  <dcterms:created xsi:type="dcterms:W3CDTF">2026-05-11T19:58:21Z</dcterms:created>
  <dcterms:modified xsi:type="dcterms:W3CDTF">2026-06-25T04:20:46Z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0x01010009BFD5D484ED57438231C5F4848B6EC7</vt:lpwstr>
  </property>
</Properties>
</file>