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The Seasons Bold" charset="1" panose="00000000000000000000"/>
      <p:regular r:id="rId16"/>
    </p:embeddedFont>
    <p:embeddedFont>
      <p:font typeface="Poppins" charset="1" panose="00000500000000000000"/>
      <p:regular r:id="rId17"/>
    </p:embeddedFont>
    <p:embeddedFont>
      <p:font typeface="Poppins Bold" charset="1" panose="00000800000000000000"/>
      <p:regular r:id="rId18"/>
    </p:embeddedFont>
    <p:embeddedFont>
      <p:font typeface="Arial Bold" charset="1" panose="020B0704020202020204"/>
      <p:regular r:id="rId19"/>
    </p:embeddedFont>
    <p:embeddedFont>
      <p:font typeface="Arial MT Pro Bold" charset="1" panose="020B0802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46963" y="8841055"/>
            <a:ext cx="15541037" cy="704503"/>
            <a:chOff x="0" y="0"/>
            <a:chExt cx="4093113" cy="1855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93113" cy="185548"/>
            </a:xfrm>
            <a:custGeom>
              <a:avLst/>
              <a:gdLst/>
              <a:ahLst/>
              <a:cxnLst/>
              <a:rect r="r" b="b" t="t" l="l"/>
              <a:pathLst>
                <a:path h="185548" w="4093113">
                  <a:moveTo>
                    <a:pt x="0" y="0"/>
                  </a:moveTo>
                  <a:lnTo>
                    <a:pt x="4093113" y="0"/>
                  </a:lnTo>
                  <a:lnTo>
                    <a:pt x="4093113" y="185548"/>
                  </a:lnTo>
                  <a:lnTo>
                    <a:pt x="0" y="185548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093113" cy="22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2506979"/>
            <a:ext cx="18288000" cy="2785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D</a:t>
            </a:r>
            <a:r>
              <a:rPr lang="en-US" b="true" sz="7699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istribution of Type 2 Diabetes and Food Access in Orange County, CA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8841055"/>
            <a:ext cx="1822452" cy="704503"/>
            <a:chOff x="0" y="0"/>
            <a:chExt cx="479987" cy="1855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79987" cy="185548"/>
            </a:xfrm>
            <a:custGeom>
              <a:avLst/>
              <a:gdLst/>
              <a:ahLst/>
              <a:cxnLst/>
              <a:rect r="r" b="b" t="t" l="l"/>
              <a:pathLst>
                <a:path h="185548" w="479987">
                  <a:moveTo>
                    <a:pt x="0" y="0"/>
                  </a:moveTo>
                  <a:lnTo>
                    <a:pt x="479987" y="0"/>
                  </a:lnTo>
                  <a:lnTo>
                    <a:pt x="479987" y="185548"/>
                  </a:lnTo>
                  <a:lnTo>
                    <a:pt x="0" y="185548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79987" cy="22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58636" y="514985"/>
            <a:ext cx="7542444" cy="704503"/>
            <a:chOff x="0" y="0"/>
            <a:chExt cx="1986487" cy="1855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86487" cy="185548"/>
            </a:xfrm>
            <a:custGeom>
              <a:avLst/>
              <a:gdLst/>
              <a:ahLst/>
              <a:cxnLst/>
              <a:rect r="r" b="b" t="t" l="l"/>
              <a:pathLst>
                <a:path h="185548" w="1986487">
                  <a:moveTo>
                    <a:pt x="0" y="0"/>
                  </a:moveTo>
                  <a:lnTo>
                    <a:pt x="1986487" y="0"/>
                  </a:lnTo>
                  <a:lnTo>
                    <a:pt x="1986487" y="185548"/>
                  </a:lnTo>
                  <a:lnTo>
                    <a:pt x="0" y="185548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86487" cy="22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69422"/>
            <a:ext cx="6886433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University of California, Irvine </a:t>
            </a:r>
            <a:r>
              <a:rPr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| 2026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94310" y="5815805"/>
            <a:ext cx="7099380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b="true" sz="3300">
                <a:solidFill>
                  <a:srgbClr val="364735"/>
                </a:solidFill>
                <a:latin typeface="Poppins Bold"/>
                <a:ea typeface="Poppins Bold"/>
                <a:cs typeface="Poppins Bold"/>
                <a:sym typeface="Poppins Bold"/>
              </a:rPr>
              <a:t>Lamisa Zaman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3737" y="3562392"/>
            <a:ext cx="331278" cy="3441700"/>
            <a:chOff x="0" y="0"/>
            <a:chExt cx="87250" cy="9064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250" cy="906456"/>
            </a:xfrm>
            <a:custGeom>
              <a:avLst/>
              <a:gdLst/>
              <a:ahLst/>
              <a:cxnLst/>
              <a:rect r="r" b="b" t="t" l="l"/>
              <a:pathLst>
                <a:path h="906456" w="87250">
                  <a:moveTo>
                    <a:pt x="0" y="0"/>
                  </a:moveTo>
                  <a:lnTo>
                    <a:pt x="87250" y="0"/>
                  </a:lnTo>
                  <a:lnTo>
                    <a:pt x="87250" y="906456"/>
                  </a:lnTo>
                  <a:lnTo>
                    <a:pt x="0" y="906456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7250" cy="9445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972988" y="431884"/>
            <a:ext cx="12315012" cy="8826416"/>
          </a:xfrm>
          <a:custGeom>
            <a:avLst/>
            <a:gdLst/>
            <a:ahLst/>
            <a:cxnLst/>
            <a:rect r="r" b="b" t="t" l="l"/>
            <a:pathLst>
              <a:path h="8826416" w="12315012">
                <a:moveTo>
                  <a:pt x="0" y="0"/>
                </a:moveTo>
                <a:lnTo>
                  <a:pt x="12315012" y="0"/>
                </a:lnTo>
                <a:lnTo>
                  <a:pt x="12315012" y="8826416"/>
                </a:lnTo>
                <a:lnTo>
                  <a:pt x="0" y="8826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464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3737" y="203284"/>
            <a:ext cx="6098554" cy="2743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Poster Presentation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6423" y="3495717"/>
            <a:ext cx="4621958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Presented at 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UCI Undergraduate Research Opportunities Program (UROP) Research Symposium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College of Health Sciences, Scholars Day at UCI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368" y="3107482"/>
            <a:ext cx="10780414" cy="6150818"/>
            <a:chOff x="0" y="0"/>
            <a:chExt cx="2839286" cy="1619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9286" cy="1619968"/>
            </a:xfrm>
            <a:custGeom>
              <a:avLst/>
              <a:gdLst/>
              <a:ahLst/>
              <a:cxnLst/>
              <a:rect r="r" b="b" t="t" l="l"/>
              <a:pathLst>
                <a:path h="1619968" w="2839286">
                  <a:moveTo>
                    <a:pt x="0" y="0"/>
                  </a:moveTo>
                  <a:lnTo>
                    <a:pt x="2839286" y="0"/>
                  </a:lnTo>
                  <a:lnTo>
                    <a:pt x="2839286" y="1619968"/>
                  </a:lnTo>
                  <a:lnTo>
                    <a:pt x="0" y="1619968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39286" cy="1658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176634" y="2139673"/>
            <a:ext cx="6718953" cy="7118627"/>
            <a:chOff x="0" y="0"/>
            <a:chExt cx="812800" cy="8611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61149"/>
            </a:xfrm>
            <a:custGeom>
              <a:avLst/>
              <a:gdLst/>
              <a:ahLst/>
              <a:cxnLst/>
              <a:rect r="r" b="b" t="t" l="l"/>
              <a:pathLst>
                <a:path h="861149" w="812800">
                  <a:moveTo>
                    <a:pt x="20741" y="0"/>
                  </a:moveTo>
                  <a:lnTo>
                    <a:pt x="792060" y="0"/>
                  </a:lnTo>
                  <a:cubicBezTo>
                    <a:pt x="797560" y="0"/>
                    <a:pt x="802836" y="2185"/>
                    <a:pt x="806725" y="6075"/>
                  </a:cubicBezTo>
                  <a:cubicBezTo>
                    <a:pt x="810615" y="9964"/>
                    <a:pt x="812800" y="15240"/>
                    <a:pt x="812800" y="20741"/>
                  </a:cubicBezTo>
                  <a:lnTo>
                    <a:pt x="812800" y="840409"/>
                  </a:lnTo>
                  <a:cubicBezTo>
                    <a:pt x="812800" y="851863"/>
                    <a:pt x="803514" y="861149"/>
                    <a:pt x="792060" y="861149"/>
                  </a:cubicBezTo>
                  <a:lnTo>
                    <a:pt x="20741" y="861149"/>
                  </a:lnTo>
                  <a:cubicBezTo>
                    <a:pt x="15240" y="861149"/>
                    <a:pt x="9964" y="858964"/>
                    <a:pt x="6075" y="855074"/>
                  </a:cubicBezTo>
                  <a:cubicBezTo>
                    <a:pt x="2185" y="851185"/>
                    <a:pt x="0" y="845909"/>
                    <a:pt x="0" y="840409"/>
                  </a:cubicBezTo>
                  <a:lnTo>
                    <a:pt x="0" y="20741"/>
                  </a:lnTo>
                  <a:cubicBezTo>
                    <a:pt x="0" y="15240"/>
                    <a:pt x="2185" y="9964"/>
                    <a:pt x="6075" y="6075"/>
                  </a:cubicBezTo>
                  <a:cubicBezTo>
                    <a:pt x="9964" y="2185"/>
                    <a:pt x="15240" y="0"/>
                    <a:pt x="20741" y="0"/>
                  </a:cubicBezTo>
                  <a:close/>
                </a:path>
              </a:pathLst>
            </a:custGeom>
            <a:blipFill>
              <a:blip r:embed="rId2"/>
              <a:stretch>
                <a:fillRect l="-29389" t="0" r="-29389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1264962"/>
            <a:ext cx="5718254" cy="1492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Background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997901"/>
            <a:ext cx="7347119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Food insecurity has been associated as a predictor of Type 2 Diabetes (Gucciardi et. al, 2014)</a:t>
            </a:r>
          </a:p>
          <a:p>
            <a:pPr algn="l">
              <a:lnSpc>
                <a:spcPts val="4199"/>
              </a:lnSpc>
            </a:pPr>
          </a:p>
          <a:p>
            <a:pPr algn="l"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</a:t>
            </a: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 geographic distribution of at-risk communities within Orange County (OC), CA </a:t>
            </a:r>
            <a:r>
              <a:rPr lang="en-US" b="true" sz="29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remains unclear</a:t>
            </a: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29095" y="32073"/>
            <a:ext cx="3758905" cy="6902572"/>
            <a:chOff x="0" y="0"/>
            <a:chExt cx="990000" cy="1817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0000" cy="1817962"/>
            </a:xfrm>
            <a:custGeom>
              <a:avLst/>
              <a:gdLst/>
              <a:ahLst/>
              <a:cxnLst/>
              <a:rect r="r" b="b" t="t" l="l"/>
              <a:pathLst>
                <a:path h="1817962" w="990000">
                  <a:moveTo>
                    <a:pt x="0" y="0"/>
                  </a:moveTo>
                  <a:lnTo>
                    <a:pt x="990000" y="0"/>
                  </a:lnTo>
                  <a:lnTo>
                    <a:pt x="990000" y="1817962"/>
                  </a:lnTo>
                  <a:lnTo>
                    <a:pt x="0" y="1817962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90000" cy="1856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695260" y="1688276"/>
            <a:ext cx="9289605" cy="6718953"/>
            <a:chOff x="0" y="0"/>
            <a:chExt cx="1123775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23775" cy="812800"/>
            </a:xfrm>
            <a:custGeom>
              <a:avLst/>
              <a:gdLst/>
              <a:ahLst/>
              <a:cxnLst/>
              <a:rect r="r" b="b" t="t" l="l"/>
              <a:pathLst>
                <a:path h="812800" w="1123775">
                  <a:moveTo>
                    <a:pt x="15001" y="0"/>
                  </a:moveTo>
                  <a:lnTo>
                    <a:pt x="1108774" y="0"/>
                  </a:lnTo>
                  <a:cubicBezTo>
                    <a:pt x="1117059" y="0"/>
                    <a:pt x="1123775" y="6716"/>
                    <a:pt x="1123775" y="15001"/>
                  </a:cubicBezTo>
                  <a:lnTo>
                    <a:pt x="1123775" y="797799"/>
                  </a:lnTo>
                  <a:cubicBezTo>
                    <a:pt x="1123775" y="801777"/>
                    <a:pt x="1122195" y="805593"/>
                    <a:pt x="1119381" y="808406"/>
                  </a:cubicBezTo>
                  <a:cubicBezTo>
                    <a:pt x="1116568" y="811220"/>
                    <a:pt x="1112752" y="812800"/>
                    <a:pt x="1108774" y="812800"/>
                  </a:cubicBezTo>
                  <a:lnTo>
                    <a:pt x="15001" y="812800"/>
                  </a:lnTo>
                  <a:cubicBezTo>
                    <a:pt x="11023" y="812800"/>
                    <a:pt x="7207" y="811220"/>
                    <a:pt x="4394" y="808406"/>
                  </a:cubicBezTo>
                  <a:cubicBezTo>
                    <a:pt x="1580" y="805593"/>
                    <a:pt x="0" y="801777"/>
                    <a:pt x="0" y="797799"/>
                  </a:cubicBezTo>
                  <a:lnTo>
                    <a:pt x="0" y="15001"/>
                  </a:lnTo>
                  <a:cubicBezTo>
                    <a:pt x="0" y="11023"/>
                    <a:pt x="1580" y="7207"/>
                    <a:pt x="4394" y="4394"/>
                  </a:cubicBezTo>
                  <a:cubicBezTo>
                    <a:pt x="7207" y="1580"/>
                    <a:pt x="11023" y="0"/>
                    <a:pt x="15001" y="0"/>
                  </a:cubicBezTo>
                  <a:close/>
                </a:path>
              </a:pathLst>
            </a:custGeom>
            <a:blipFill>
              <a:blip r:embed="rId2"/>
              <a:stretch>
                <a:fillRect l="-14291" t="0" r="-14291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368" y="3494714"/>
            <a:ext cx="4320673" cy="855610"/>
            <a:chOff x="0" y="0"/>
            <a:chExt cx="1137955" cy="22534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37955" cy="225346"/>
            </a:xfrm>
            <a:custGeom>
              <a:avLst/>
              <a:gdLst/>
              <a:ahLst/>
              <a:cxnLst/>
              <a:rect r="r" b="b" t="t" l="l"/>
              <a:pathLst>
                <a:path h="225346" w="1137955">
                  <a:moveTo>
                    <a:pt x="0" y="0"/>
                  </a:moveTo>
                  <a:lnTo>
                    <a:pt x="1137955" y="0"/>
                  </a:lnTo>
                  <a:lnTo>
                    <a:pt x="1137955" y="225346"/>
                  </a:lnTo>
                  <a:lnTo>
                    <a:pt x="0" y="225346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137955" cy="263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9368" y="6459584"/>
            <a:ext cx="4320673" cy="855610"/>
            <a:chOff x="0" y="0"/>
            <a:chExt cx="1137955" cy="2253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7955" cy="225346"/>
            </a:xfrm>
            <a:custGeom>
              <a:avLst/>
              <a:gdLst/>
              <a:ahLst/>
              <a:cxnLst/>
              <a:rect r="r" b="b" t="t" l="l"/>
              <a:pathLst>
                <a:path h="225346" w="1137955">
                  <a:moveTo>
                    <a:pt x="0" y="0"/>
                  </a:moveTo>
                  <a:lnTo>
                    <a:pt x="1137955" y="0"/>
                  </a:lnTo>
                  <a:lnTo>
                    <a:pt x="1137955" y="225346"/>
                  </a:lnTo>
                  <a:lnTo>
                    <a:pt x="0" y="225346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137955" cy="263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1264962"/>
            <a:ext cx="5718254" cy="1539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Objectives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442554"/>
            <a:ext cx="7666560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etermine distribution of Type 2 Diabetes (T2D) cases within OC County in relation to food deserts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500704"/>
            <a:ext cx="2974481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 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7407423"/>
            <a:ext cx="766656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onnect at-risk populations to resources to mitigate diabetes risk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465574"/>
            <a:ext cx="2974481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Objective 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109634"/>
            <a:ext cx="460144" cy="2159000"/>
            <a:chOff x="0" y="0"/>
            <a:chExt cx="121190" cy="5686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190" cy="568626"/>
            </a:xfrm>
            <a:custGeom>
              <a:avLst/>
              <a:gdLst/>
              <a:ahLst/>
              <a:cxnLst/>
              <a:rect r="r" b="b" t="t" l="l"/>
              <a:pathLst>
                <a:path h="568626" w="121190">
                  <a:moveTo>
                    <a:pt x="0" y="0"/>
                  </a:moveTo>
                  <a:lnTo>
                    <a:pt x="121190" y="0"/>
                  </a:lnTo>
                  <a:lnTo>
                    <a:pt x="121190" y="568626"/>
                  </a:lnTo>
                  <a:lnTo>
                    <a:pt x="0" y="568626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1190" cy="606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264962"/>
            <a:ext cx="7674324" cy="1492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Methodology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07944" y="3042959"/>
            <a:ext cx="7248160" cy="219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A cr</a:t>
            </a: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oss-sectional study was conducted using deidentified patient data from the Hurtt Family Health Clinic. Included patients with an A1C ≥ 6.5% and associated T2D ICD codes, from November 2025 to February 2026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771133" y="3109634"/>
            <a:ext cx="448469" cy="6148666"/>
            <a:chOff x="0" y="0"/>
            <a:chExt cx="118115" cy="16194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8115" cy="1619402"/>
            </a:xfrm>
            <a:custGeom>
              <a:avLst/>
              <a:gdLst/>
              <a:ahLst/>
              <a:cxnLst/>
              <a:rect r="r" b="b" t="t" l="l"/>
              <a:pathLst>
                <a:path h="1619402" w="118115">
                  <a:moveTo>
                    <a:pt x="0" y="0"/>
                  </a:moveTo>
                  <a:lnTo>
                    <a:pt x="118115" y="0"/>
                  </a:lnTo>
                  <a:lnTo>
                    <a:pt x="118115" y="1619402"/>
                  </a:lnTo>
                  <a:lnTo>
                    <a:pt x="0" y="1619402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18115" cy="1657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638272" y="3457716"/>
            <a:ext cx="5993895" cy="307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Patient </a:t>
            </a: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residential locations were mapped using QGIS and linked to area-level food access data from the USDA Food Access Research Atlas and the CDC/ATSDR Social Vulnerability Index (SVI).  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638272" y="6487480"/>
            <a:ext cx="5993895" cy="219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scriptive statistics assessed geographic distribution and association with food desert classification, vehicle access, poverty level, and social vulnerability.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081946" y="6724196"/>
            <a:ext cx="2133171" cy="2534104"/>
            <a:chOff x="0" y="0"/>
            <a:chExt cx="309944" cy="3681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9944" cy="368199"/>
            </a:xfrm>
            <a:custGeom>
              <a:avLst/>
              <a:gdLst/>
              <a:ahLst/>
              <a:cxnLst/>
              <a:rect r="r" b="b" t="t" l="l"/>
              <a:pathLst>
                <a:path h="368199" w="309944">
                  <a:moveTo>
                    <a:pt x="0" y="0"/>
                  </a:moveTo>
                  <a:lnTo>
                    <a:pt x="309944" y="0"/>
                  </a:lnTo>
                  <a:lnTo>
                    <a:pt x="309944" y="368199"/>
                  </a:lnTo>
                  <a:lnTo>
                    <a:pt x="0" y="368199"/>
                  </a:lnTo>
                  <a:close/>
                </a:path>
              </a:pathLst>
            </a:custGeom>
            <a:solidFill>
              <a:srgbClr val="C4EDF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14300"/>
              <a:ext cx="309944" cy="482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72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135923" y="7191703"/>
            <a:ext cx="2025218" cy="70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1"/>
              </a:lnSpc>
            </a:pPr>
            <a:r>
              <a:rPr lang="en-US" b="true" sz="3965">
                <a:solidFill>
                  <a:srgbClr val="364735"/>
                </a:solidFill>
                <a:latin typeface="Arial Bold"/>
                <a:ea typeface="Arial Bold"/>
                <a:cs typeface="Arial Bold"/>
                <a:sym typeface="Arial Bold"/>
              </a:rPr>
              <a:t>213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09622" y="7978675"/>
            <a:ext cx="1877819" cy="1091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4"/>
              </a:lnSpc>
              <a:spcBef>
                <a:spcPct val="0"/>
              </a:spcBef>
            </a:pPr>
            <a:r>
              <a:rPr lang="en-US" sz="20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Patients with elevated HbA1c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324888" y="6745150"/>
            <a:ext cx="2133171" cy="2513150"/>
            <a:chOff x="0" y="0"/>
            <a:chExt cx="309944" cy="36515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9944" cy="365154"/>
            </a:xfrm>
            <a:custGeom>
              <a:avLst/>
              <a:gdLst/>
              <a:ahLst/>
              <a:cxnLst/>
              <a:rect r="r" b="b" t="t" l="l"/>
              <a:pathLst>
                <a:path h="365154" w="309944">
                  <a:moveTo>
                    <a:pt x="0" y="0"/>
                  </a:moveTo>
                  <a:lnTo>
                    <a:pt x="309944" y="0"/>
                  </a:lnTo>
                  <a:lnTo>
                    <a:pt x="309944" y="365154"/>
                  </a:lnTo>
                  <a:lnTo>
                    <a:pt x="0" y="365154"/>
                  </a:lnTo>
                  <a:close/>
                </a:path>
              </a:pathLst>
            </a:custGeom>
            <a:solidFill>
              <a:srgbClr val="C4EDF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14300"/>
              <a:ext cx="309944" cy="479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72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324888" y="8030577"/>
            <a:ext cx="2133171" cy="367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4"/>
              </a:lnSpc>
              <a:spcBef>
                <a:spcPct val="0"/>
              </a:spcBef>
            </a:pPr>
            <a:r>
              <a:rPr lang="en-US" sz="20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 Range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571058" y="7212656"/>
            <a:ext cx="1640832" cy="70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1"/>
              </a:lnSpc>
            </a:pPr>
            <a:r>
              <a:rPr lang="en-US" b="true" sz="3965">
                <a:solidFill>
                  <a:srgbClr val="364735"/>
                </a:solidFill>
                <a:latin typeface="Arial Bold"/>
                <a:ea typeface="Arial Bold"/>
                <a:cs typeface="Arial Bold"/>
                <a:sym typeface="Arial Bold"/>
              </a:rPr>
              <a:t>18-65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6567831" y="6724196"/>
            <a:ext cx="2133171" cy="2534104"/>
            <a:chOff x="0" y="0"/>
            <a:chExt cx="309944" cy="3681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09944" cy="368199"/>
            </a:xfrm>
            <a:custGeom>
              <a:avLst/>
              <a:gdLst/>
              <a:ahLst/>
              <a:cxnLst/>
              <a:rect r="r" b="b" t="t" l="l"/>
              <a:pathLst>
                <a:path h="368199" w="309944">
                  <a:moveTo>
                    <a:pt x="0" y="0"/>
                  </a:moveTo>
                  <a:lnTo>
                    <a:pt x="309944" y="0"/>
                  </a:lnTo>
                  <a:lnTo>
                    <a:pt x="309944" y="368199"/>
                  </a:lnTo>
                  <a:lnTo>
                    <a:pt x="0" y="368199"/>
                  </a:lnTo>
                  <a:close/>
                </a:path>
              </a:pathLst>
            </a:custGeom>
            <a:solidFill>
              <a:srgbClr val="C4EDF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309944" cy="482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72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6816023" y="7191703"/>
            <a:ext cx="1640832" cy="70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1"/>
              </a:lnSpc>
            </a:pPr>
            <a:r>
              <a:rPr lang="en-US" b="true" sz="3965">
                <a:solidFill>
                  <a:srgbClr val="364735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69853" y="7849828"/>
            <a:ext cx="2133171" cy="729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4"/>
              </a:lnSpc>
            </a:pPr>
            <a:r>
              <a:rPr lang="en-US" sz="20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Insurance </a:t>
            </a:r>
          </a:p>
          <a:p>
            <a:pPr algn="ctr">
              <a:lnSpc>
                <a:spcPts val="2854"/>
              </a:lnSpc>
              <a:spcBef>
                <a:spcPct val="0"/>
              </a:spcBef>
            </a:pPr>
            <a:r>
              <a:rPr lang="en-US" sz="20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Types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907944" y="5987451"/>
            <a:ext cx="6915106" cy="666364"/>
            <a:chOff x="0" y="0"/>
            <a:chExt cx="1004747" cy="9682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04747" cy="96821"/>
            </a:xfrm>
            <a:custGeom>
              <a:avLst/>
              <a:gdLst/>
              <a:ahLst/>
              <a:cxnLst/>
              <a:rect r="r" b="b" t="t" l="l"/>
              <a:pathLst>
                <a:path h="96821" w="1004747">
                  <a:moveTo>
                    <a:pt x="0" y="0"/>
                  </a:moveTo>
                  <a:lnTo>
                    <a:pt x="1004747" y="0"/>
                  </a:lnTo>
                  <a:lnTo>
                    <a:pt x="1004747" y="96821"/>
                  </a:lnTo>
                  <a:lnTo>
                    <a:pt x="0" y="96821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14300"/>
              <a:ext cx="1004747" cy="2111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72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552297" y="5945087"/>
            <a:ext cx="5627755" cy="582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1"/>
              </a:lnSpc>
            </a:pPr>
            <a:r>
              <a:rPr lang="en-US" sz="3115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STUDY SAMPLE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107482"/>
            <a:ext cx="8790466" cy="4877668"/>
            <a:chOff x="0" y="0"/>
            <a:chExt cx="2315185" cy="12846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5185" cy="1284653"/>
            </a:xfrm>
            <a:custGeom>
              <a:avLst/>
              <a:gdLst/>
              <a:ahLst/>
              <a:cxnLst/>
              <a:rect r="r" b="b" t="t" l="l"/>
              <a:pathLst>
                <a:path h="1284653" w="2315185">
                  <a:moveTo>
                    <a:pt x="0" y="0"/>
                  </a:moveTo>
                  <a:lnTo>
                    <a:pt x="2315185" y="0"/>
                  </a:lnTo>
                  <a:lnTo>
                    <a:pt x="2315185" y="1284653"/>
                  </a:lnTo>
                  <a:lnTo>
                    <a:pt x="0" y="1284653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15185" cy="1322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95233" y="1288774"/>
            <a:ext cx="9576883" cy="1492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Results &amp; Outcomes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472859"/>
            <a:ext cx="7340224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Top 5 zip codes by rate accounted for 38.0% of all patients.</a:t>
            </a:r>
          </a:p>
          <a:p>
            <a:pPr algn="l">
              <a:lnSpc>
                <a:spcPts val="4199"/>
              </a:lnSpc>
            </a:pPr>
          </a:p>
          <a:p>
            <a:pPr algn="l"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Correlation between population-adjusted T2D rates and vehicle inaccessibility (</a:t>
            </a:r>
            <a:r>
              <a:rPr lang="en-US" b="true" sz="29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r= 0.005</a:t>
            </a: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 and poverty rate (</a:t>
            </a:r>
            <a:r>
              <a:rPr lang="en-US" b="true" sz="29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r= -0.10</a:t>
            </a: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 did not reach statistical significance</a:t>
            </a: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21642" y="3415709"/>
            <a:ext cx="8166932" cy="628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b="true" sz="3270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TOP ZIP CODES BY T2D RATE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44000" y="4173992"/>
            <a:ext cx="8612540" cy="2563949"/>
            <a:chOff x="0" y="0"/>
            <a:chExt cx="1192046" cy="3548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92047" cy="354872"/>
            </a:xfrm>
            <a:custGeom>
              <a:avLst/>
              <a:gdLst/>
              <a:ahLst/>
              <a:cxnLst/>
              <a:rect r="r" b="b" t="t" l="l"/>
              <a:pathLst>
                <a:path h="354872" w="1192047">
                  <a:moveTo>
                    <a:pt x="0" y="0"/>
                  </a:moveTo>
                  <a:lnTo>
                    <a:pt x="1192047" y="0"/>
                  </a:lnTo>
                  <a:lnTo>
                    <a:pt x="1192047" y="354872"/>
                  </a:lnTo>
                  <a:lnTo>
                    <a:pt x="0" y="354872"/>
                  </a:lnTo>
                  <a:close/>
                </a:path>
              </a:pathLst>
            </a:custGeom>
            <a:solidFill>
              <a:srgbClr val="C4EDF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1192046" cy="469172"/>
            </a:xfrm>
            <a:prstGeom prst="rect">
              <a:avLst/>
            </a:prstGeom>
          </p:spPr>
          <p:txBody>
            <a:bodyPr anchor="ctr" rtlCol="false" tIns="30208" lIns="30208" bIns="30208" rIns="30208"/>
            <a:lstStyle/>
            <a:p>
              <a:pPr algn="ctr">
                <a:lnSpc>
                  <a:spcPts val="6720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H="true" flipV="true">
            <a:off x="9388015" y="4632804"/>
            <a:ext cx="8168086" cy="11328"/>
          </a:xfrm>
          <a:prstGeom prst="line">
            <a:avLst/>
          </a:prstGeom>
          <a:ln cap="flat" w="19050">
            <a:solidFill>
              <a:srgbClr val="3647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H="true">
            <a:off x="9383123" y="5051943"/>
            <a:ext cx="8172978" cy="0"/>
          </a:xfrm>
          <a:prstGeom prst="line">
            <a:avLst/>
          </a:prstGeom>
          <a:ln cap="flat" w="19050">
            <a:solidFill>
              <a:srgbClr val="3647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H="true">
            <a:off x="9388015" y="5459755"/>
            <a:ext cx="8168086" cy="0"/>
          </a:xfrm>
          <a:prstGeom prst="line">
            <a:avLst/>
          </a:prstGeom>
          <a:ln cap="flat" w="19050">
            <a:solidFill>
              <a:srgbClr val="3647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H="true">
            <a:off x="9383123" y="5867566"/>
            <a:ext cx="8168086" cy="0"/>
          </a:xfrm>
          <a:prstGeom prst="line">
            <a:avLst/>
          </a:prstGeom>
          <a:ln cap="flat" w="19050">
            <a:solidFill>
              <a:srgbClr val="3647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H="true">
            <a:off x="9351195" y="6275377"/>
            <a:ext cx="8168086" cy="0"/>
          </a:xfrm>
          <a:prstGeom prst="line">
            <a:avLst/>
          </a:prstGeom>
          <a:ln cap="flat" w="19050">
            <a:solidFill>
              <a:srgbClr val="3647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9389186" y="4623376"/>
            <a:ext cx="8166932" cy="44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6"/>
              </a:lnSpc>
            </a:pPr>
            <a:r>
              <a:rPr lang="en-US" sz="2319" b="true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92805                               12.68                                 Anaheim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89186" y="5021369"/>
            <a:ext cx="8166932" cy="44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6"/>
              </a:lnSpc>
            </a:pPr>
            <a:r>
              <a:rPr lang="en-US" sz="2319" b="true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92780                                9.86                                      Tustin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389186" y="5419363"/>
            <a:ext cx="8166932" cy="44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6"/>
              </a:lnSpc>
            </a:pPr>
            <a:r>
              <a:rPr lang="en-US" sz="2319" b="true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92701                                6.57                               Santa Ana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89186" y="5817356"/>
            <a:ext cx="8166932" cy="44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6"/>
              </a:lnSpc>
            </a:pPr>
            <a:r>
              <a:rPr lang="en-US" sz="2319" b="true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92703                                5.16                               Santa Ana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389186" y="6244698"/>
            <a:ext cx="8166932" cy="44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6"/>
              </a:lnSpc>
            </a:pPr>
            <a:r>
              <a:rPr lang="en-US" sz="2319" b="true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92705                                5.16                               Santa Ana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89186" y="4236418"/>
            <a:ext cx="8714324" cy="4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7"/>
              </a:lnSpc>
            </a:pPr>
            <a:r>
              <a:rPr lang="en-US" sz="2140" b="true">
                <a:solidFill>
                  <a:srgbClr val="364735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ZIP CODE        RATE PER 10,000 RESIDENTS (%)      LOCATION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5143500"/>
            <a:ext cx="463384" cy="2565400"/>
            <a:chOff x="0" y="0"/>
            <a:chExt cx="122044" cy="6756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044" cy="675661"/>
            </a:xfrm>
            <a:custGeom>
              <a:avLst/>
              <a:gdLst/>
              <a:ahLst/>
              <a:cxnLst/>
              <a:rect r="r" b="b" t="t" l="l"/>
              <a:pathLst>
                <a:path h="675661" w="122044">
                  <a:moveTo>
                    <a:pt x="0" y="0"/>
                  </a:moveTo>
                  <a:lnTo>
                    <a:pt x="122044" y="0"/>
                  </a:lnTo>
                  <a:lnTo>
                    <a:pt x="122044" y="675661"/>
                  </a:lnTo>
                  <a:lnTo>
                    <a:pt x="0" y="675661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2044" cy="713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834368"/>
            <a:ext cx="7235258" cy="293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Results &amp; Outcomes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91367" y="5076825"/>
            <a:ext cx="4388578" cy="263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en-US" sz="24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isual spatial analysis suggested overlap between high patient density areas and low income low access (LILA) food desert classifications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179945" y="293539"/>
            <a:ext cx="5928110" cy="4274526"/>
            <a:chOff x="0" y="0"/>
            <a:chExt cx="7904146" cy="569936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904146" cy="5699367"/>
              <a:chOff x="0" y="0"/>
              <a:chExt cx="1132686" cy="8167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32686" cy="816735"/>
              </a:xfrm>
              <a:custGeom>
                <a:avLst/>
                <a:gdLst/>
                <a:ahLst/>
                <a:cxnLst/>
                <a:rect r="r" b="b" t="t" l="l"/>
                <a:pathLst>
                  <a:path h="816735" w="1132686">
                    <a:moveTo>
                      <a:pt x="0" y="0"/>
                    </a:moveTo>
                    <a:lnTo>
                      <a:pt x="1132686" y="0"/>
                    </a:lnTo>
                    <a:lnTo>
                      <a:pt x="1132686" y="816735"/>
                    </a:lnTo>
                    <a:lnTo>
                      <a:pt x="0" y="81673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14300"/>
                <a:ext cx="1132686" cy="931035"/>
              </a:xfrm>
              <a:prstGeom prst="rect">
                <a:avLst/>
              </a:prstGeom>
            </p:spPr>
            <p:txBody>
              <a:bodyPr anchor="ctr" rtlCol="false" tIns="46445" lIns="46445" bIns="46445" rIns="46445"/>
              <a:lstStyle/>
              <a:p>
                <a:pPr algn="ctr">
                  <a:lnSpc>
                    <a:spcPts val="671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15053" y="32603"/>
              <a:ext cx="7418039" cy="1082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1786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Figure 1: Food Desert Tracts in Orange County, CA</a:t>
              </a:r>
            </a:p>
            <a:p>
              <a:pPr algn="ctr">
                <a:lnSpc>
                  <a:spcPts val="2171"/>
                </a:lnSpc>
              </a:pPr>
            </a:p>
            <a:p>
              <a:pPr algn="ctr">
                <a:lnSpc>
                  <a:spcPts val="1748"/>
                </a:lnSpc>
                <a:spcBef>
                  <a:spcPct val="0"/>
                </a:spcBef>
              </a:pP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159000" y="472025"/>
              <a:ext cx="7607676" cy="5188634"/>
            </a:xfrm>
            <a:custGeom>
              <a:avLst/>
              <a:gdLst/>
              <a:ahLst/>
              <a:cxnLst/>
              <a:rect r="r" b="b" t="t" l="l"/>
              <a:pathLst>
                <a:path h="5188634" w="7607676">
                  <a:moveTo>
                    <a:pt x="0" y="0"/>
                  </a:moveTo>
                  <a:lnTo>
                    <a:pt x="7607676" y="0"/>
                  </a:lnTo>
                  <a:lnTo>
                    <a:pt x="7607676" y="5188635"/>
                  </a:lnTo>
                  <a:lnTo>
                    <a:pt x="0" y="5188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32" t="-14043" r="-2145" b="-2248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2238752" y="293539"/>
            <a:ext cx="6049248" cy="4274526"/>
            <a:chOff x="0" y="0"/>
            <a:chExt cx="8065664" cy="569936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065664" cy="5699367"/>
              <a:chOff x="0" y="0"/>
              <a:chExt cx="1159214" cy="81912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59214" cy="819125"/>
              </a:xfrm>
              <a:custGeom>
                <a:avLst/>
                <a:gdLst/>
                <a:ahLst/>
                <a:cxnLst/>
                <a:rect r="r" b="b" t="t" l="l"/>
                <a:pathLst>
                  <a:path h="819125" w="1159214">
                    <a:moveTo>
                      <a:pt x="0" y="0"/>
                    </a:moveTo>
                    <a:lnTo>
                      <a:pt x="1159214" y="0"/>
                    </a:lnTo>
                    <a:lnTo>
                      <a:pt x="1159214" y="819125"/>
                    </a:lnTo>
                    <a:lnTo>
                      <a:pt x="0" y="81912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14300"/>
                <a:ext cx="1159214" cy="933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6720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90382" y="94195"/>
              <a:ext cx="7780478" cy="7763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5"/>
                </a:lnSpc>
                <a:spcBef>
                  <a:spcPct val="0"/>
                </a:spcBef>
              </a:pPr>
              <a:r>
                <a:rPr lang="en-US" b="true" sz="16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Figure 2: Type 2 Diabetes per 10,000 Residents by Zip Code in Orange County, CA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2571165" y="5509513"/>
              <a:ext cx="5280942" cy="138451"/>
              <a:chOff x="0" y="0"/>
              <a:chExt cx="748362" cy="1962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48362" cy="19620"/>
              </a:xfrm>
              <a:custGeom>
                <a:avLst/>
                <a:gdLst/>
                <a:ahLst/>
                <a:cxnLst/>
                <a:rect r="r" b="b" t="t" l="l"/>
                <a:pathLst>
                  <a:path h="19620" w="748362">
                    <a:moveTo>
                      <a:pt x="0" y="0"/>
                    </a:moveTo>
                    <a:lnTo>
                      <a:pt x="748362" y="0"/>
                    </a:lnTo>
                    <a:lnTo>
                      <a:pt x="748362" y="19620"/>
                    </a:lnTo>
                    <a:lnTo>
                      <a:pt x="0" y="1962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14300"/>
                <a:ext cx="748362" cy="133920"/>
              </a:xfrm>
              <a:prstGeom prst="rect">
                <a:avLst/>
              </a:prstGeom>
            </p:spPr>
            <p:txBody>
              <a:bodyPr anchor="ctr" rtlCol="false" tIns="51521" lIns="51521" bIns="51521" rIns="51521"/>
              <a:lstStyle/>
              <a:p>
                <a:pPr algn="ctr">
                  <a:lnSpc>
                    <a:spcPts val="6720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130839" y="915730"/>
              <a:ext cx="7782179" cy="4697898"/>
            </a:xfrm>
            <a:custGeom>
              <a:avLst/>
              <a:gdLst/>
              <a:ahLst/>
              <a:cxnLst/>
              <a:rect r="r" b="b" t="t" l="l"/>
              <a:pathLst>
                <a:path h="4697898" w="7782179">
                  <a:moveTo>
                    <a:pt x="0" y="0"/>
                  </a:moveTo>
                  <a:lnTo>
                    <a:pt x="7782179" y="0"/>
                  </a:lnTo>
                  <a:lnTo>
                    <a:pt x="7782179" y="4697898"/>
                  </a:lnTo>
                  <a:lnTo>
                    <a:pt x="0" y="4697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135" t="-25038" r="-5103" b="-11025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8517529" y="4764890"/>
            <a:ext cx="7442446" cy="5304632"/>
            <a:chOff x="0" y="0"/>
            <a:chExt cx="9923261" cy="7072843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923261" cy="7072843"/>
              <a:chOff x="0" y="0"/>
              <a:chExt cx="1218251" cy="86831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218251" cy="868313"/>
              </a:xfrm>
              <a:custGeom>
                <a:avLst/>
                <a:gdLst/>
                <a:ahLst/>
                <a:cxnLst/>
                <a:rect r="r" b="b" t="t" l="l"/>
                <a:pathLst>
                  <a:path h="868313" w="1218251">
                    <a:moveTo>
                      <a:pt x="0" y="0"/>
                    </a:moveTo>
                    <a:lnTo>
                      <a:pt x="1218251" y="0"/>
                    </a:lnTo>
                    <a:lnTo>
                      <a:pt x="1218251" y="868313"/>
                    </a:lnTo>
                    <a:lnTo>
                      <a:pt x="0" y="868313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114300"/>
                <a:ext cx="1218251" cy="982613"/>
              </a:xfrm>
              <a:prstGeom prst="rect">
                <a:avLst/>
              </a:prstGeom>
            </p:spPr>
            <p:txBody>
              <a:bodyPr anchor="ctr" rtlCol="false" tIns="48895" lIns="48895" bIns="48895" rIns="48895"/>
              <a:lstStyle/>
              <a:p>
                <a:pPr algn="ctr">
                  <a:lnSpc>
                    <a:spcPts val="6720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67927"/>
              <a:ext cx="9769221" cy="17133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2"/>
                </a:lnSpc>
              </a:pPr>
              <a:r>
                <a:rPr lang="en-US" sz="2037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Figure 3: Overlay of Food Deserts and T2D in Orange County, CA</a:t>
              </a:r>
            </a:p>
            <a:p>
              <a:pPr algn="l">
                <a:lnSpc>
                  <a:spcPts val="2534"/>
                </a:lnSpc>
              </a:pPr>
            </a:p>
            <a:p>
              <a:pPr algn="l">
                <a:lnSpc>
                  <a:spcPts val="2041"/>
                </a:lnSpc>
                <a:spcBef>
                  <a:spcPct val="0"/>
                </a:spcBef>
              </a:pPr>
            </a:p>
          </p:txBody>
        </p:sp>
        <p:sp>
          <p:nvSpPr>
            <p:cNvPr name="Freeform 27" id="27"/>
            <p:cNvSpPr/>
            <p:nvPr/>
          </p:nvSpPr>
          <p:spPr>
            <a:xfrm flipH="false" flipV="false" rot="0">
              <a:off x="63924" y="1077354"/>
              <a:ext cx="9705297" cy="5863285"/>
            </a:xfrm>
            <a:custGeom>
              <a:avLst/>
              <a:gdLst/>
              <a:ahLst/>
              <a:cxnLst/>
              <a:rect r="r" b="b" t="t" l="l"/>
              <a:pathLst>
                <a:path h="5863285" w="9705297">
                  <a:moveTo>
                    <a:pt x="0" y="0"/>
                  </a:moveTo>
                  <a:lnTo>
                    <a:pt x="9705297" y="0"/>
                  </a:lnTo>
                  <a:lnTo>
                    <a:pt x="9705297" y="5863284"/>
                  </a:lnTo>
                  <a:lnTo>
                    <a:pt x="0" y="5863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504" t="-25639" r="-1844" b="-4084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603379"/>
            <a:ext cx="491239" cy="5191146"/>
            <a:chOff x="0" y="0"/>
            <a:chExt cx="129380" cy="13672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380" cy="1367215"/>
            </a:xfrm>
            <a:custGeom>
              <a:avLst/>
              <a:gdLst/>
              <a:ahLst/>
              <a:cxnLst/>
              <a:rect r="r" b="b" t="t" l="l"/>
              <a:pathLst>
                <a:path h="1367215" w="129380">
                  <a:moveTo>
                    <a:pt x="0" y="0"/>
                  </a:moveTo>
                  <a:lnTo>
                    <a:pt x="129380" y="0"/>
                  </a:lnTo>
                  <a:lnTo>
                    <a:pt x="129380" y="1367215"/>
                  </a:lnTo>
                  <a:lnTo>
                    <a:pt x="0" y="1367215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9380" cy="14053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3603379"/>
            <a:ext cx="6718953" cy="5191146"/>
            <a:chOff x="0" y="0"/>
            <a:chExt cx="812800" cy="6279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27979"/>
            </a:xfrm>
            <a:custGeom>
              <a:avLst/>
              <a:gdLst/>
              <a:ahLst/>
              <a:cxnLst/>
              <a:rect r="r" b="b" t="t" l="l"/>
              <a:pathLst>
                <a:path h="627979" w="812800">
                  <a:moveTo>
                    <a:pt x="20741" y="0"/>
                  </a:moveTo>
                  <a:lnTo>
                    <a:pt x="792060" y="0"/>
                  </a:lnTo>
                  <a:cubicBezTo>
                    <a:pt x="797560" y="0"/>
                    <a:pt x="802836" y="2185"/>
                    <a:pt x="806725" y="6075"/>
                  </a:cubicBezTo>
                  <a:cubicBezTo>
                    <a:pt x="810615" y="9964"/>
                    <a:pt x="812800" y="15240"/>
                    <a:pt x="812800" y="20741"/>
                  </a:cubicBezTo>
                  <a:lnTo>
                    <a:pt x="812800" y="607239"/>
                  </a:lnTo>
                  <a:cubicBezTo>
                    <a:pt x="812800" y="612740"/>
                    <a:pt x="810615" y="618015"/>
                    <a:pt x="806725" y="621905"/>
                  </a:cubicBezTo>
                  <a:cubicBezTo>
                    <a:pt x="802836" y="625794"/>
                    <a:pt x="797560" y="627979"/>
                    <a:pt x="792060" y="627979"/>
                  </a:cubicBezTo>
                  <a:lnTo>
                    <a:pt x="20741" y="627979"/>
                  </a:lnTo>
                  <a:cubicBezTo>
                    <a:pt x="15240" y="627979"/>
                    <a:pt x="9964" y="625794"/>
                    <a:pt x="6075" y="621905"/>
                  </a:cubicBezTo>
                  <a:cubicBezTo>
                    <a:pt x="2185" y="618015"/>
                    <a:pt x="0" y="612740"/>
                    <a:pt x="0" y="607239"/>
                  </a:cubicBezTo>
                  <a:lnTo>
                    <a:pt x="0" y="20741"/>
                  </a:lnTo>
                  <a:cubicBezTo>
                    <a:pt x="0" y="15240"/>
                    <a:pt x="2185" y="9964"/>
                    <a:pt x="6075" y="6075"/>
                  </a:cubicBezTo>
                  <a:cubicBezTo>
                    <a:pt x="9964" y="2185"/>
                    <a:pt x="15240" y="0"/>
                    <a:pt x="20741" y="0"/>
                  </a:cubicBezTo>
                  <a:close/>
                </a:path>
              </a:pathLst>
            </a:custGeom>
            <a:blipFill>
              <a:blip r:embed="rId2"/>
              <a:stretch>
                <a:fillRect l="-7893" t="0" r="-7893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13197" y="1467969"/>
            <a:ext cx="17661605" cy="2911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Conclusion &amp; Lessons Learned</a:t>
            </a:r>
          </a:p>
          <a:p>
            <a:pPr algn="ctr">
              <a:lnSpc>
                <a:spcPts val="112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6632167" y="372110"/>
            <a:ext cx="1254265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364735"/>
                </a:solidFill>
                <a:latin typeface="Poppins Bold"/>
                <a:ea typeface="Poppins Bold"/>
                <a:cs typeface="Poppins Bold"/>
                <a:sym typeface="Poppins Bold"/>
              </a:rPr>
              <a:t>08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89272" y="3527179"/>
            <a:ext cx="5895135" cy="576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Pati</a:t>
            </a: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ents with poorly controlled T2D are geographically concentrated in north/central OC, with the highest rates in Anaheim/Tustin/Santa Ana. While statistically significant associations with food desert status could not be confirmed, spatial overlap warrants further investigation. </a:t>
            </a:r>
          </a:p>
          <a:p>
            <a:pPr algn="l">
              <a:lnSpc>
                <a:spcPts val="419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29095" y="32073"/>
            <a:ext cx="3758905" cy="6902572"/>
            <a:chOff x="0" y="0"/>
            <a:chExt cx="990000" cy="1817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0000" cy="1817962"/>
            </a:xfrm>
            <a:custGeom>
              <a:avLst/>
              <a:gdLst/>
              <a:ahLst/>
              <a:cxnLst/>
              <a:rect r="r" b="b" t="t" l="l"/>
              <a:pathLst>
                <a:path h="1817962" w="990000">
                  <a:moveTo>
                    <a:pt x="0" y="0"/>
                  </a:moveTo>
                  <a:lnTo>
                    <a:pt x="990000" y="0"/>
                  </a:lnTo>
                  <a:lnTo>
                    <a:pt x="990000" y="1817962"/>
                  </a:lnTo>
                  <a:lnTo>
                    <a:pt x="0" y="1817962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90000" cy="1856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89595" y="1273810"/>
            <a:ext cx="6718953" cy="7984490"/>
            <a:chOff x="0" y="0"/>
            <a:chExt cx="812800" cy="965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965894"/>
            </a:xfrm>
            <a:custGeom>
              <a:avLst/>
              <a:gdLst/>
              <a:ahLst/>
              <a:cxnLst/>
              <a:rect r="r" b="b" t="t" l="l"/>
              <a:pathLst>
                <a:path h="965894" w="812800">
                  <a:moveTo>
                    <a:pt x="20741" y="0"/>
                  </a:moveTo>
                  <a:lnTo>
                    <a:pt x="792060" y="0"/>
                  </a:lnTo>
                  <a:cubicBezTo>
                    <a:pt x="797560" y="0"/>
                    <a:pt x="802836" y="2185"/>
                    <a:pt x="806725" y="6075"/>
                  </a:cubicBezTo>
                  <a:cubicBezTo>
                    <a:pt x="810615" y="9964"/>
                    <a:pt x="812800" y="15240"/>
                    <a:pt x="812800" y="20741"/>
                  </a:cubicBezTo>
                  <a:lnTo>
                    <a:pt x="812800" y="945153"/>
                  </a:lnTo>
                  <a:cubicBezTo>
                    <a:pt x="812800" y="950654"/>
                    <a:pt x="810615" y="955929"/>
                    <a:pt x="806725" y="959819"/>
                  </a:cubicBezTo>
                  <a:cubicBezTo>
                    <a:pt x="802836" y="963709"/>
                    <a:pt x="797560" y="965894"/>
                    <a:pt x="792060" y="965894"/>
                  </a:cubicBezTo>
                  <a:lnTo>
                    <a:pt x="20741" y="965894"/>
                  </a:lnTo>
                  <a:cubicBezTo>
                    <a:pt x="15240" y="965894"/>
                    <a:pt x="9964" y="963709"/>
                    <a:pt x="6075" y="959819"/>
                  </a:cubicBezTo>
                  <a:cubicBezTo>
                    <a:pt x="2185" y="955929"/>
                    <a:pt x="0" y="950654"/>
                    <a:pt x="0" y="945153"/>
                  </a:cubicBezTo>
                  <a:lnTo>
                    <a:pt x="0" y="20741"/>
                  </a:lnTo>
                  <a:cubicBezTo>
                    <a:pt x="0" y="15240"/>
                    <a:pt x="2185" y="9964"/>
                    <a:pt x="6075" y="6075"/>
                  </a:cubicBezTo>
                  <a:cubicBezTo>
                    <a:pt x="9964" y="2185"/>
                    <a:pt x="15240" y="0"/>
                    <a:pt x="20741" y="0"/>
                  </a:cubicBezTo>
                  <a:close/>
                </a:path>
              </a:pathLst>
            </a:custGeom>
            <a:blipFill>
              <a:blip r:embed="rId2"/>
              <a:stretch>
                <a:fillRect l="-39015" t="0" r="-39015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2804834"/>
            <a:ext cx="7785443" cy="855610"/>
            <a:chOff x="0" y="0"/>
            <a:chExt cx="2050487" cy="22534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50487" cy="225346"/>
            </a:xfrm>
            <a:custGeom>
              <a:avLst/>
              <a:gdLst/>
              <a:ahLst/>
              <a:cxnLst/>
              <a:rect r="r" b="b" t="t" l="l"/>
              <a:pathLst>
                <a:path h="225346" w="2050487">
                  <a:moveTo>
                    <a:pt x="0" y="0"/>
                  </a:moveTo>
                  <a:lnTo>
                    <a:pt x="2050487" y="0"/>
                  </a:lnTo>
                  <a:lnTo>
                    <a:pt x="2050487" y="225346"/>
                  </a:lnTo>
                  <a:lnTo>
                    <a:pt x="0" y="225346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050487" cy="263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264962"/>
            <a:ext cx="6433563" cy="1492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Sustainability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632167" y="372110"/>
            <a:ext cx="1254265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1ECEC"/>
                </a:solidFill>
                <a:latin typeface="Poppins Bold"/>
                <a:ea typeface="Poppins Bold"/>
                <a:cs typeface="Poppins Bold"/>
                <a:sym typeface="Poppins Bold"/>
              </a:rPr>
              <a:t>09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022394"/>
            <a:ext cx="7594803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is replicable study utilizes documented data from community clinics, enabling researchers to track population health trends over time and assess the prevalence of diabetes.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1EC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1183" y="3603379"/>
            <a:ext cx="430901" cy="4253778"/>
            <a:chOff x="0" y="0"/>
            <a:chExt cx="113488" cy="11203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488" cy="1120337"/>
            </a:xfrm>
            <a:custGeom>
              <a:avLst/>
              <a:gdLst/>
              <a:ahLst/>
              <a:cxnLst/>
              <a:rect r="r" b="b" t="t" l="l"/>
              <a:pathLst>
                <a:path h="1120337" w="113488">
                  <a:moveTo>
                    <a:pt x="0" y="0"/>
                  </a:moveTo>
                  <a:lnTo>
                    <a:pt x="113488" y="0"/>
                  </a:lnTo>
                  <a:lnTo>
                    <a:pt x="113488" y="1120337"/>
                  </a:lnTo>
                  <a:lnTo>
                    <a:pt x="0" y="1120337"/>
                  </a:lnTo>
                  <a:close/>
                </a:path>
              </a:pathLst>
            </a:custGeom>
            <a:solidFill>
              <a:srgbClr val="3647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3488" cy="11584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861042" y="1448976"/>
            <a:ext cx="9962452" cy="1492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36473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Highlighted Sources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89272" y="3527179"/>
            <a:ext cx="13723568" cy="463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Gal</a:t>
            </a: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eana, Beatriz. “Food Inequity in Orange County.” ArcGIS StoryMaps, Esri, 9 Mar. 2024, storymaps.arcgis.com/stories/484b62de0fa541528b8f89615c0c74f4.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64735"/>
                </a:solidFill>
                <a:latin typeface="Poppins"/>
                <a:ea typeface="Poppins"/>
                <a:cs typeface="Poppins"/>
                <a:sym typeface="Poppins"/>
              </a:rPr>
              <a:t>Gucciardi, Enza, et al. “The Intersection between Food Insecurity and Diabetes: A Review.” Current Nutrition Reports, vol. 3, no. 4, 2 Oct. 2014, pp. 324–332, www.ncbi.nlm.nih.gov/pmc/articles/PMC4218969/, https://doi.org/10.1007/s13668-014-0104-4.</a:t>
            </a:r>
          </a:p>
          <a:p>
            <a:pPr algn="l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DAHM8n2ek-k</dc:identifier>
  <dcterms:modified xsi:type="dcterms:W3CDTF">2011-08-01T06:04:30Z</dcterms:modified>
  <cp:revision>1</cp:revision>
  <dc:title>Research Proposal</dc:title>
</cp:coreProperties>
</file>